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00" r:id="rId3"/>
    <p:sldId id="304" r:id="rId4"/>
    <p:sldId id="309" r:id="rId5"/>
    <p:sldId id="310" r:id="rId6"/>
    <p:sldId id="311" r:id="rId7"/>
    <p:sldId id="312" r:id="rId8"/>
    <p:sldId id="307" r:id="rId9"/>
    <p:sldId id="313" r:id="rId10"/>
    <p:sldId id="316" r:id="rId11"/>
    <p:sldId id="315" r:id="rId12"/>
    <p:sldId id="314" r:id="rId13"/>
    <p:sldId id="291" r:id="rId14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299" autoAdjust="0"/>
  </p:normalViewPr>
  <p:slideViewPr>
    <p:cSldViewPr>
      <p:cViewPr varScale="1">
        <p:scale>
          <a:sx n="87" d="100"/>
          <a:sy n="87" d="100"/>
        </p:scale>
        <p:origin x="-9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724" y="-96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EFB43EA8-D6A7-470C-B029-FC937E5E52B0}" type="datetimeFigureOut">
              <a:rPr lang="ja-JP" altLang="en-US"/>
              <a:pPr>
                <a:defRPr/>
              </a:pPr>
              <a:t>2012/10/15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9D3956B1-81D1-4B3B-8ACA-B948915103F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A0E29-F77E-4CD6-BA5D-C02977D8A22E}" type="datetime1">
              <a:rPr lang="ja-JP" altLang="en-US"/>
              <a:pPr>
                <a:defRPr/>
              </a:pPr>
              <a:t>2012/10/15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B4605-8BDA-4D6B-8D86-E9E46EE1445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CDEDD-BE77-41D0-B78D-D2A59AFC89E2}" type="datetime1">
              <a:rPr lang="ja-JP" altLang="en-US"/>
              <a:pPr>
                <a:defRPr/>
              </a:pPr>
              <a:t>2012/10/15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586E8-8A70-4C22-9953-E0F7F1AA183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566B3-BD3A-4CAC-A692-2367D5D34707}" type="datetime1">
              <a:rPr lang="ja-JP" altLang="en-US"/>
              <a:pPr>
                <a:defRPr/>
              </a:pPr>
              <a:t>2012/10/15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0D1E2-796B-4303-9987-2D2A510679B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83BC-F987-4802-8BDA-CC81EB05C684}" type="datetime1">
              <a:rPr lang="ja-JP" altLang="en-US"/>
              <a:pPr>
                <a:defRPr/>
              </a:pPr>
              <a:t>2012/10/15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>
              <a:defRPr/>
            </a:pPr>
            <a:fld id="{20E8BBFA-7616-4681-AA93-B37284E71718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A9163-9F7D-4473-8719-327A347FF05B}" type="datetime1">
              <a:rPr lang="ja-JP" altLang="en-US"/>
              <a:pPr>
                <a:defRPr/>
              </a:pPr>
              <a:t>2012/10/15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75A45-B67D-48DA-8D17-12620B213CA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9E90E-B8D7-4343-84D6-1384B194812A}" type="datetime1">
              <a:rPr lang="ja-JP" altLang="en-US"/>
              <a:pPr>
                <a:defRPr/>
              </a:pPr>
              <a:t>2012/10/15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8D07E-E3C7-4A63-8785-D73E75C7FA7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A98AD-8337-4EE4-A7D1-184848E81555}" type="datetime1">
              <a:rPr lang="ja-JP" altLang="en-US"/>
              <a:pPr>
                <a:defRPr/>
              </a:pPr>
              <a:t>2012/10/15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8E24B-21D4-491D-998C-4D64816D2B9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B3EF4-9334-467A-98BB-C2B3F565FD6C}" type="datetime1">
              <a:rPr lang="ja-JP" altLang="en-US"/>
              <a:pPr>
                <a:defRPr/>
              </a:pPr>
              <a:t>2012/10/15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2B802-FFBD-477C-9CEC-B1799560662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3E4D4-6EA7-46CE-B415-21C666F4363E}" type="datetime1">
              <a:rPr lang="ja-JP" altLang="en-US"/>
              <a:pPr>
                <a:defRPr/>
              </a:pPr>
              <a:t>2012/10/15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B771C-B5B3-48A0-8EF9-8B1EA5A7F84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9F105-5925-43E0-AB3A-D25CC7709C28}" type="datetime1">
              <a:rPr lang="ja-JP" altLang="en-US"/>
              <a:pPr>
                <a:defRPr/>
              </a:pPr>
              <a:t>2012/10/15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102D-DAD8-4742-BA13-544EC000BE7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25869-B1FD-4675-AF41-654F4ED98835}" type="datetime1">
              <a:rPr lang="ja-JP" altLang="en-US"/>
              <a:pPr>
                <a:defRPr/>
              </a:pPr>
              <a:t>2012/10/15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1EE73-428D-4387-BCAC-6CF92943E3A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2F8DB86-C5A6-4CE0-8DA1-6636E11CD97F}" type="datetime1">
              <a:rPr lang="ja-JP" altLang="en-US"/>
              <a:pPr>
                <a:defRPr/>
              </a:pPr>
              <a:t>2012/10/15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A08B431-836D-4DA3-9E3B-D63D721EB96C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24750" y="115888"/>
            <a:ext cx="153984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+mn-lt"/>
                <a:ea typeface="+mn-ea"/>
              </a:rPr>
              <a:t>JCTVC-K0193</a:t>
            </a:r>
            <a:endParaRPr lang="ja-JP" altLang="en-US" sz="2000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pic>
        <p:nvPicPr>
          <p:cNvPr id="8" name="Picture 34" descr="新ｾｯﾄﾛｺﾞ（基本表示）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4650" y="115888"/>
            <a:ext cx="1063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5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n-NO" altLang="ja-JP" dirty="0" smtClean="0"/>
              <a:t>AHG7: Adaptive colour-space transform of residual signals</a:t>
            </a:r>
            <a:endParaRPr lang="ja-JP" altLang="en-US" dirty="0" smtClean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K. Kawamura, T. Yoshino, S. Naito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KDDI Corp. (KDDI R&amp;D Labs. Inc.)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87023-C376-4873-B09F-5F50ED7F3200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Results 3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Proposed ACST </a:t>
            </a:r>
            <a:r>
              <a:rPr lang="en-US" altLang="ja-JP" dirty="0" err="1" smtClean="0"/>
              <a:t>v.s</a:t>
            </a:r>
            <a:r>
              <a:rPr lang="en-US" altLang="ja-JP" dirty="0" smtClean="0"/>
              <a:t>. LM (K0190)</a:t>
            </a:r>
          </a:p>
          <a:p>
            <a:pPr lvl="1"/>
            <a:r>
              <a:rPr kumimoji="1" lang="en-US" altLang="ja-JP" dirty="0" smtClean="0"/>
              <a:t>Gain is significant.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645024"/>
            <a:ext cx="4663440" cy="181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Remarks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No additional syntax</a:t>
            </a:r>
          </a:p>
          <a:p>
            <a:r>
              <a:rPr lang="en-US" altLang="ja-JP" dirty="0" smtClean="0"/>
              <a:t>Some coding structure is changed</a:t>
            </a:r>
          </a:p>
          <a:p>
            <a:pPr lvl="1"/>
            <a:r>
              <a:rPr kumimoji="1" lang="en-US" altLang="ja-JP" dirty="0" smtClean="0"/>
              <a:t>All planes use same structure (CU/PU/TU)</a:t>
            </a:r>
          </a:p>
          <a:p>
            <a:pPr lvl="1"/>
            <a:r>
              <a:rPr lang="en-US" altLang="ja-JP" dirty="0" smtClean="0"/>
              <a:t>All planes use same intra prediction mode</a:t>
            </a:r>
          </a:p>
          <a:p>
            <a:pPr lvl="1"/>
            <a:r>
              <a:rPr kumimoji="1" lang="en-US" altLang="ja-JP" dirty="0" smtClean="0"/>
              <a:t>RDO of intra picture considers all planes simultaneously</a:t>
            </a:r>
          </a:p>
          <a:p>
            <a:r>
              <a:rPr kumimoji="1" lang="en-US" altLang="ja-JP" dirty="0" smtClean="0"/>
              <a:t>Related contribution is JCTVC-K0192.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Additional coding tool</a:t>
            </a:r>
            <a:r>
              <a:rPr kumimoji="1" lang="en-US" altLang="ja-JP" dirty="0" smtClean="0"/>
              <a:t> for only 4:4:4 format</a:t>
            </a:r>
          </a:p>
          <a:p>
            <a:pPr lvl="1"/>
            <a:r>
              <a:rPr kumimoji="1" lang="en-US" altLang="ja-JP" dirty="0" smtClean="0"/>
              <a:t>BD-rate 6.7%/</a:t>
            </a:r>
            <a:r>
              <a:rPr lang="en-US" altLang="ja-JP" dirty="0" smtClean="0"/>
              <a:t>7</a:t>
            </a:r>
            <a:r>
              <a:rPr kumimoji="1" lang="en-US" altLang="ja-JP" dirty="0" smtClean="0"/>
              <a:t>.2%/</a:t>
            </a:r>
            <a:r>
              <a:rPr lang="en-US" altLang="ja-JP" dirty="0" smtClean="0"/>
              <a:t>8.7% (AI/RA/LD) </a:t>
            </a:r>
            <a:r>
              <a:rPr kumimoji="1" lang="en-US" altLang="ja-JP" dirty="0" smtClean="0"/>
              <a:t>for YUV4:4:4</a:t>
            </a:r>
          </a:p>
          <a:p>
            <a:pPr lvl="1"/>
            <a:r>
              <a:rPr lang="en-US" altLang="ja-JP" dirty="0" smtClean="0"/>
              <a:t>BD-rate 24.3%/36.9%/37.5% for RGB4:4:4 (non-C.T.C.)</a:t>
            </a:r>
          </a:p>
          <a:p>
            <a:pPr lvl="1"/>
            <a:r>
              <a:rPr lang="en-US" altLang="ja-JP" dirty="0" smtClean="0"/>
              <a:t>Additional decoding runtime is small.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Recommend to adopt the proposal to HM</a:t>
            </a:r>
          </a:p>
          <a:p>
            <a:pPr lvl="1"/>
            <a:r>
              <a:rPr lang="en-US" altLang="ja-JP" dirty="0" smtClean="0"/>
              <a:t>Related to </a:t>
            </a:r>
            <a:r>
              <a:rPr lang="en-US" altLang="ja-JP" dirty="0" err="1" smtClean="0"/>
              <a:t>FrExt</a:t>
            </a:r>
            <a:r>
              <a:rPr lang="en-US" altLang="ja-JP" dirty="0" smtClean="0"/>
              <a:t> or Prof. Prof.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Supplemental slides</a:t>
            </a:r>
            <a:endParaRPr lang="ja-JP" altLang="en-US" dirty="0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F50C04-8EDB-46A2-AFA2-CA94DF05A2FC}" type="slidenum">
              <a:rPr lang="ja-JP" altLang="en-US" smtClean="0"/>
              <a:pPr>
                <a:defRPr/>
              </a:pPr>
              <a:t>13</a:t>
            </a:fld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Overview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Additional coding tool</a:t>
            </a:r>
            <a:r>
              <a:rPr kumimoji="1" lang="en-US" altLang="ja-JP" dirty="0" smtClean="0"/>
              <a:t> for only 4:4:4 format</a:t>
            </a:r>
          </a:p>
          <a:p>
            <a:pPr lvl="1"/>
            <a:r>
              <a:rPr kumimoji="1" lang="en-US" altLang="ja-JP" dirty="0" smtClean="0"/>
              <a:t>Reduce </a:t>
            </a:r>
            <a:r>
              <a:rPr kumimoji="1" lang="en-US" altLang="ja-JP" dirty="0" err="1" smtClean="0"/>
              <a:t>colour</a:t>
            </a:r>
            <a:r>
              <a:rPr kumimoji="1" lang="en-US" altLang="ja-JP" dirty="0" smtClean="0"/>
              <a:t> space redundancy for each TU</a:t>
            </a:r>
          </a:p>
          <a:p>
            <a:pPr lvl="1"/>
            <a:r>
              <a:rPr lang="en-US" altLang="ja-JP" dirty="0" smtClean="0"/>
              <a:t>Target is residual signals of intra/inter pred.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No additional syntax</a:t>
            </a: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BD-rate 6.7%/</a:t>
            </a:r>
            <a:r>
              <a:rPr lang="en-US" altLang="ja-JP" dirty="0" smtClean="0">
                <a:solidFill>
                  <a:srgbClr val="FF0000"/>
                </a:solidFill>
              </a:rPr>
              <a:t>7</a:t>
            </a:r>
            <a:r>
              <a:rPr kumimoji="1" lang="en-US" altLang="ja-JP" dirty="0" smtClean="0">
                <a:solidFill>
                  <a:srgbClr val="FF0000"/>
                </a:solidFill>
              </a:rPr>
              <a:t>.2%/</a:t>
            </a:r>
            <a:r>
              <a:rPr lang="en-US" altLang="ja-JP" dirty="0" smtClean="0">
                <a:solidFill>
                  <a:srgbClr val="FF0000"/>
                </a:solidFill>
              </a:rPr>
              <a:t>8.7% (AI/RA/LD) </a:t>
            </a:r>
            <a:r>
              <a:rPr kumimoji="1" lang="en-US" altLang="ja-JP" dirty="0" smtClean="0">
                <a:solidFill>
                  <a:srgbClr val="FF0000"/>
                </a:solidFill>
              </a:rPr>
              <a:t>for YUV4:4:4</a:t>
            </a:r>
          </a:p>
          <a:p>
            <a:pPr lvl="1"/>
            <a:r>
              <a:rPr lang="en-US" altLang="ja-JP" dirty="0" smtClean="0"/>
              <a:t>BD-rate 24.3%/36.9%/37.5% for RGB4:4:4 (non-C.T.C.)</a:t>
            </a:r>
          </a:p>
          <a:p>
            <a:r>
              <a:rPr kumimoji="1" lang="en-US" altLang="ja-JP" dirty="0" smtClean="0"/>
              <a:t>Recommend to adopt the proposal to CE/HM</a:t>
            </a:r>
          </a:p>
          <a:p>
            <a:pPr lvl="1"/>
            <a:r>
              <a:rPr lang="en-US" altLang="ja-JP" dirty="0" smtClean="0"/>
              <a:t>Related to </a:t>
            </a:r>
            <a:r>
              <a:rPr lang="en-US" altLang="ja-JP" dirty="0" err="1" smtClean="0"/>
              <a:t>FrExt</a:t>
            </a:r>
            <a:r>
              <a:rPr lang="en-US" altLang="ja-JP" dirty="0" smtClean="0"/>
              <a:t> or Prof. Prof.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Motivation &amp; Solution</a:t>
            </a:r>
            <a:endParaRPr lang="ja-JP" altLang="en-US" smtClean="0"/>
          </a:p>
        </p:txBody>
      </p:sp>
      <p:sp>
        <p:nvSpPr>
          <p:cNvPr id="7171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Motivation</a:t>
            </a:r>
          </a:p>
          <a:p>
            <a:pPr lvl="1"/>
            <a:r>
              <a:rPr lang="en-US" altLang="ja-JP" dirty="0" smtClean="0"/>
              <a:t>Reduce inter-plane redundancy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Proposed solution: ACST</a:t>
            </a:r>
          </a:p>
          <a:p>
            <a:pPr lvl="1"/>
            <a:r>
              <a:rPr lang="en-US" altLang="ja-JP" dirty="0" smtClean="0"/>
              <a:t>Three planes are transformed into that in no correlated space.</a:t>
            </a:r>
          </a:p>
          <a:p>
            <a:pPr lvl="1"/>
            <a:r>
              <a:rPr lang="en-US" altLang="ja-JP" dirty="0" smtClean="0"/>
              <a:t>Prediction error signals are transformed.</a:t>
            </a:r>
          </a:p>
          <a:p>
            <a:pPr lvl="1"/>
            <a:r>
              <a:rPr lang="en-US" altLang="ja-JP" dirty="0" smtClean="0"/>
              <a:t>Transform matrix is based on singular-value-decomposition for each TU.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FC115-278D-4E17-982D-47C8BAEA743F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Proposed architecture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3347864" y="3501008"/>
            <a:ext cx="86409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Intra Prediction</a:t>
            </a:r>
            <a:endParaRPr kumimoji="1" lang="ja-JP" altLang="en-US" sz="1100" dirty="0"/>
          </a:p>
        </p:txBody>
      </p:sp>
      <p:sp>
        <p:nvSpPr>
          <p:cNvPr id="6" name="正方形/長方形 5"/>
          <p:cNvSpPr/>
          <p:nvPr/>
        </p:nvSpPr>
        <p:spPr>
          <a:xfrm>
            <a:off x="3347864" y="2780928"/>
            <a:ext cx="86409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Inter Prediction</a:t>
            </a:r>
            <a:endParaRPr kumimoji="1" lang="ja-JP" altLang="en-US" sz="1100" dirty="0"/>
          </a:p>
        </p:txBody>
      </p:sp>
      <p:sp>
        <p:nvSpPr>
          <p:cNvPr id="7" name="正方形/長方形 6"/>
          <p:cNvSpPr/>
          <p:nvPr/>
        </p:nvSpPr>
        <p:spPr>
          <a:xfrm>
            <a:off x="5580112" y="2132856"/>
            <a:ext cx="864096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Color space transform.</a:t>
            </a:r>
            <a:endParaRPr kumimoji="1" lang="ja-JP" altLang="en-US" sz="1100" dirty="0"/>
          </a:p>
        </p:txBody>
      </p:sp>
      <p:sp>
        <p:nvSpPr>
          <p:cNvPr id="8" name="正方形/長方形 7"/>
          <p:cNvSpPr/>
          <p:nvPr/>
        </p:nvSpPr>
        <p:spPr>
          <a:xfrm>
            <a:off x="6804248" y="2132856"/>
            <a:ext cx="86409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FDCT/FDST</a:t>
            </a:r>
            <a:endParaRPr kumimoji="1" lang="ja-JP" altLang="en-US" sz="1100" dirty="0"/>
          </a:p>
        </p:txBody>
      </p:sp>
      <p:sp>
        <p:nvSpPr>
          <p:cNvPr id="9" name="正方形/長方形 8"/>
          <p:cNvSpPr/>
          <p:nvPr/>
        </p:nvSpPr>
        <p:spPr>
          <a:xfrm>
            <a:off x="8028384" y="2132856"/>
            <a:ext cx="432048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Q</a:t>
            </a:r>
            <a:endParaRPr kumimoji="1" lang="ja-JP" altLang="en-US" sz="1100" dirty="0"/>
          </a:p>
        </p:txBody>
      </p:sp>
      <p:sp>
        <p:nvSpPr>
          <p:cNvPr id="10" name="正方形/長方形 9"/>
          <p:cNvSpPr/>
          <p:nvPr/>
        </p:nvSpPr>
        <p:spPr>
          <a:xfrm>
            <a:off x="8028384" y="4149080"/>
            <a:ext cx="432048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IQ</a:t>
            </a:r>
            <a:endParaRPr kumimoji="1" lang="ja-JP" altLang="en-US" sz="11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804248" y="4149080"/>
            <a:ext cx="86409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IDCT/IDST</a:t>
            </a:r>
            <a:endParaRPr kumimoji="1" lang="ja-JP" altLang="en-US" sz="1100" dirty="0"/>
          </a:p>
        </p:txBody>
      </p:sp>
      <p:sp>
        <p:nvSpPr>
          <p:cNvPr id="12" name="正方形/長方形 11"/>
          <p:cNvSpPr/>
          <p:nvPr/>
        </p:nvSpPr>
        <p:spPr>
          <a:xfrm>
            <a:off x="5580112" y="4149080"/>
            <a:ext cx="864096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Color space inverse transform.</a:t>
            </a:r>
            <a:endParaRPr kumimoji="1" lang="ja-JP" altLang="en-US" sz="1100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4932040" y="2276872"/>
            <a:ext cx="288032" cy="288032"/>
            <a:chOff x="3131840" y="548680"/>
            <a:chExt cx="720080" cy="720080"/>
          </a:xfrm>
        </p:grpSpPr>
        <p:sp>
          <p:nvSpPr>
            <p:cNvPr id="14" name="円/楕円 13"/>
            <p:cNvSpPr/>
            <p:nvPr/>
          </p:nvSpPr>
          <p:spPr>
            <a:xfrm>
              <a:off x="3131840" y="548680"/>
              <a:ext cx="720080" cy="7200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5" name="直線コネクタ 14"/>
            <p:cNvCxnSpPr/>
            <p:nvPr/>
          </p:nvCxnSpPr>
          <p:spPr>
            <a:xfrm>
              <a:off x="3203848" y="908720"/>
              <a:ext cx="57606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>
              <a:off x="3491880" y="620688"/>
              <a:ext cx="0" cy="5760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" name="グループ化 16"/>
          <p:cNvGrpSpPr/>
          <p:nvPr/>
        </p:nvGrpSpPr>
        <p:grpSpPr>
          <a:xfrm>
            <a:off x="4932040" y="4293096"/>
            <a:ext cx="288032" cy="288032"/>
            <a:chOff x="3131840" y="548680"/>
            <a:chExt cx="720080" cy="720080"/>
          </a:xfrm>
        </p:grpSpPr>
        <p:sp>
          <p:nvSpPr>
            <p:cNvPr id="18" name="円/楕円 17"/>
            <p:cNvSpPr/>
            <p:nvPr/>
          </p:nvSpPr>
          <p:spPr>
            <a:xfrm>
              <a:off x="3131840" y="548680"/>
              <a:ext cx="720080" cy="72008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" name="直線コネクタ 18"/>
            <p:cNvCxnSpPr/>
            <p:nvPr/>
          </p:nvCxnSpPr>
          <p:spPr>
            <a:xfrm>
              <a:off x="3203848" y="908720"/>
              <a:ext cx="57606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>
              <a:off x="3491880" y="620688"/>
              <a:ext cx="0" cy="5760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正方形/長方形 20"/>
          <p:cNvSpPr/>
          <p:nvPr/>
        </p:nvSpPr>
        <p:spPr>
          <a:xfrm>
            <a:off x="288032" y="3501008"/>
            <a:ext cx="86409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In-loop filters</a:t>
            </a:r>
            <a:endParaRPr kumimoji="1" lang="ja-JP" altLang="en-US" sz="1100" dirty="0"/>
          </a:p>
        </p:txBody>
      </p:sp>
      <p:sp>
        <p:nvSpPr>
          <p:cNvPr id="22" name="正方形/長方形 21"/>
          <p:cNvSpPr/>
          <p:nvPr/>
        </p:nvSpPr>
        <p:spPr>
          <a:xfrm>
            <a:off x="1259632" y="2780928"/>
            <a:ext cx="86409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Frame buffer</a:t>
            </a:r>
            <a:endParaRPr kumimoji="1" lang="ja-JP" altLang="en-US" sz="1100" dirty="0"/>
          </a:p>
        </p:txBody>
      </p:sp>
      <p:sp>
        <p:nvSpPr>
          <p:cNvPr id="23" name="正方形/長方形 22"/>
          <p:cNvSpPr/>
          <p:nvPr/>
        </p:nvSpPr>
        <p:spPr>
          <a:xfrm>
            <a:off x="1259632" y="3501008"/>
            <a:ext cx="86409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Local decoded image</a:t>
            </a:r>
            <a:endParaRPr kumimoji="1" lang="ja-JP" altLang="en-US" sz="1100" dirty="0"/>
          </a:p>
        </p:txBody>
      </p:sp>
      <p:sp>
        <p:nvSpPr>
          <p:cNvPr id="24" name="正方形/長方形 23"/>
          <p:cNvSpPr/>
          <p:nvPr/>
        </p:nvSpPr>
        <p:spPr>
          <a:xfrm>
            <a:off x="1259632" y="2132856"/>
            <a:ext cx="864096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Original image</a:t>
            </a:r>
            <a:endParaRPr kumimoji="1" lang="ja-JP" altLang="en-US" sz="1100" dirty="0"/>
          </a:p>
        </p:txBody>
      </p:sp>
      <p:sp>
        <p:nvSpPr>
          <p:cNvPr id="25" name="正方形/長方形 24"/>
          <p:cNvSpPr/>
          <p:nvPr/>
        </p:nvSpPr>
        <p:spPr>
          <a:xfrm>
            <a:off x="3347864" y="4653136"/>
            <a:ext cx="864096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Matrix derivation</a:t>
            </a:r>
            <a:endParaRPr kumimoji="1" lang="ja-JP" altLang="en-US" sz="1100" dirty="0"/>
          </a:p>
        </p:txBody>
      </p:sp>
      <p:cxnSp>
        <p:nvCxnSpPr>
          <p:cNvPr id="26" name="直線コネクタ 25"/>
          <p:cNvCxnSpPr/>
          <p:nvPr/>
        </p:nvCxnSpPr>
        <p:spPr>
          <a:xfrm>
            <a:off x="4499992" y="3284984"/>
            <a:ext cx="144016" cy="0"/>
          </a:xfrm>
          <a:prstGeom prst="line">
            <a:avLst/>
          </a:prstGeom>
          <a:ln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4499992" y="3573016"/>
            <a:ext cx="144016" cy="0"/>
          </a:xfrm>
          <a:prstGeom prst="line">
            <a:avLst/>
          </a:prstGeom>
          <a:ln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4211960" y="3789040"/>
            <a:ext cx="288032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4211960" y="3068960"/>
            <a:ext cx="288032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flipV="1">
            <a:off x="4499992" y="3573016"/>
            <a:ext cx="0" cy="216024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4499992" y="3068960"/>
            <a:ext cx="0" cy="216024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4644008" y="3429000"/>
            <a:ext cx="144016" cy="0"/>
          </a:xfrm>
          <a:prstGeom prst="line">
            <a:avLst/>
          </a:prstGeom>
          <a:ln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4788024" y="3429000"/>
            <a:ext cx="288032" cy="0"/>
          </a:xfrm>
          <a:prstGeom prst="line">
            <a:avLst/>
          </a:prstGeom>
          <a:ln>
            <a:headEnd type="oval"/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直線コネクタ 33"/>
          <p:cNvCxnSpPr>
            <a:stCxn id="18" idx="0"/>
            <a:endCxn id="14" idx="4"/>
          </p:cNvCxnSpPr>
          <p:nvPr/>
        </p:nvCxnSpPr>
        <p:spPr>
          <a:xfrm flipV="1">
            <a:off x="5076056" y="2564904"/>
            <a:ext cx="0" cy="1728192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2699792" y="3429000"/>
            <a:ext cx="288032" cy="0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 flipV="1">
            <a:off x="2987824" y="3429000"/>
            <a:ext cx="0" cy="1512168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endCxn id="25" idx="1"/>
          </p:cNvCxnSpPr>
          <p:nvPr/>
        </p:nvCxnSpPr>
        <p:spPr>
          <a:xfrm>
            <a:off x="2987824" y="4941168"/>
            <a:ext cx="360040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2411760" y="3284984"/>
            <a:ext cx="144016" cy="0"/>
          </a:xfrm>
          <a:prstGeom prst="line">
            <a:avLst/>
          </a:prstGeom>
          <a:ln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411760" y="3573016"/>
            <a:ext cx="144016" cy="0"/>
          </a:xfrm>
          <a:prstGeom prst="line">
            <a:avLst/>
          </a:prstGeom>
          <a:ln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直線コネクタ 39"/>
          <p:cNvCxnSpPr>
            <a:endCxn id="5" idx="1"/>
          </p:cNvCxnSpPr>
          <p:nvPr/>
        </p:nvCxnSpPr>
        <p:spPr>
          <a:xfrm>
            <a:off x="2123728" y="3789040"/>
            <a:ext cx="1224136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直線コネクタ 40"/>
          <p:cNvCxnSpPr>
            <a:endCxn id="6" idx="1"/>
          </p:cNvCxnSpPr>
          <p:nvPr/>
        </p:nvCxnSpPr>
        <p:spPr>
          <a:xfrm>
            <a:off x="2123728" y="3068960"/>
            <a:ext cx="1224136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 flipV="1">
            <a:off x="2411760" y="3573016"/>
            <a:ext cx="0" cy="216024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2411760" y="3068960"/>
            <a:ext cx="0" cy="216024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2555776" y="3429000"/>
            <a:ext cx="144016" cy="0"/>
          </a:xfrm>
          <a:prstGeom prst="line">
            <a:avLst/>
          </a:prstGeom>
          <a:ln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直線コネクタ 44"/>
          <p:cNvCxnSpPr>
            <a:stCxn id="25" idx="3"/>
          </p:cNvCxnSpPr>
          <p:nvPr/>
        </p:nvCxnSpPr>
        <p:spPr>
          <a:xfrm>
            <a:off x="4211960" y="4941168"/>
            <a:ext cx="1152128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 flipV="1">
            <a:off x="5364088" y="2564904"/>
            <a:ext cx="0" cy="2376264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5364088" y="2564904"/>
            <a:ext cx="216024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5364088" y="4581128"/>
            <a:ext cx="216024" cy="0"/>
          </a:xfrm>
          <a:prstGeom prst="line">
            <a:avLst/>
          </a:prstGeom>
          <a:ln>
            <a:headEnd type="oval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直線コネクタ 48"/>
          <p:cNvCxnSpPr>
            <a:endCxn id="7" idx="1"/>
          </p:cNvCxnSpPr>
          <p:nvPr/>
        </p:nvCxnSpPr>
        <p:spPr>
          <a:xfrm>
            <a:off x="5220072" y="2420888"/>
            <a:ext cx="360040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直線コネクタ 49"/>
          <p:cNvCxnSpPr>
            <a:stCxn id="12" idx="1"/>
            <a:endCxn id="18" idx="6"/>
          </p:cNvCxnSpPr>
          <p:nvPr/>
        </p:nvCxnSpPr>
        <p:spPr>
          <a:xfrm flipH="1">
            <a:off x="5220072" y="4437112"/>
            <a:ext cx="360040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直線コネクタ 50"/>
          <p:cNvCxnSpPr>
            <a:stCxn id="24" idx="3"/>
            <a:endCxn id="14" idx="2"/>
          </p:cNvCxnSpPr>
          <p:nvPr/>
        </p:nvCxnSpPr>
        <p:spPr>
          <a:xfrm>
            <a:off x="2123728" y="2420888"/>
            <a:ext cx="2808312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直線コネクタ 51"/>
          <p:cNvCxnSpPr>
            <a:stCxn id="18" idx="2"/>
          </p:cNvCxnSpPr>
          <p:nvPr/>
        </p:nvCxnSpPr>
        <p:spPr>
          <a:xfrm flipH="1">
            <a:off x="1835696" y="4437112"/>
            <a:ext cx="3096344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直線コネクタ 52"/>
          <p:cNvCxnSpPr/>
          <p:nvPr/>
        </p:nvCxnSpPr>
        <p:spPr>
          <a:xfrm flipV="1">
            <a:off x="1835696" y="4077072"/>
            <a:ext cx="0" cy="36004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 flipV="1">
            <a:off x="755576" y="4077072"/>
            <a:ext cx="0" cy="36004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1547664" y="4077072"/>
            <a:ext cx="0" cy="36004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 flipH="1">
            <a:off x="755576" y="4437112"/>
            <a:ext cx="792088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 flipV="1">
            <a:off x="755576" y="3068960"/>
            <a:ext cx="0" cy="432048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直線コネクタ 57"/>
          <p:cNvCxnSpPr>
            <a:endCxn id="22" idx="1"/>
          </p:cNvCxnSpPr>
          <p:nvPr/>
        </p:nvCxnSpPr>
        <p:spPr>
          <a:xfrm>
            <a:off x="755576" y="3068960"/>
            <a:ext cx="504056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6444208" y="2420888"/>
            <a:ext cx="360040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7668344" y="2420888"/>
            <a:ext cx="360040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 flipH="1">
            <a:off x="7668344" y="4437112"/>
            <a:ext cx="360040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 flipH="1">
            <a:off x="6444208" y="4437112"/>
            <a:ext cx="360040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 flipH="1">
            <a:off x="8460432" y="4437112"/>
            <a:ext cx="216024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8460432" y="2420888"/>
            <a:ext cx="216024" cy="0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>
            <a:off x="8676456" y="2420888"/>
            <a:ext cx="0" cy="2016224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Colour</a:t>
            </a:r>
            <a:r>
              <a:rPr lang="en-US" altLang="ja-JP" dirty="0" smtClean="0"/>
              <a:t> space transform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Forward transform</a:t>
            </a:r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dirty="0" smtClean="0"/>
              <a:t>Inverse transform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2060848"/>
            <a:ext cx="2761904" cy="112381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3861048"/>
            <a:ext cx="2990476" cy="1180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フローチャート: データ 206"/>
          <p:cNvSpPr/>
          <p:nvPr/>
        </p:nvSpPr>
        <p:spPr>
          <a:xfrm rot="5400000">
            <a:off x="6244386" y="3124766"/>
            <a:ext cx="2520280" cy="1688588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フローチャート: データ 205"/>
          <p:cNvSpPr/>
          <p:nvPr/>
        </p:nvSpPr>
        <p:spPr>
          <a:xfrm rot="5400000">
            <a:off x="4156154" y="3124766"/>
            <a:ext cx="2520280" cy="1688588"/>
          </a:xfrm>
          <a:prstGeom prst="flowChartInputOutp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Matrix derivation </a:t>
            </a:r>
            <a:r>
              <a:rPr lang="en-US" altLang="ja-JP" dirty="0" smtClean="0"/>
              <a:t>–reference–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en-US" altLang="ja-JP" dirty="0" smtClean="0"/>
              <a:t>Intra block case</a:t>
            </a:r>
          </a:p>
          <a:p>
            <a:pPr lvl="1"/>
            <a:r>
              <a:rPr lang="en-US" altLang="ja-JP" dirty="0" smtClean="0"/>
              <a:t>Coded pixels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kumimoji="1" lang="en-US" altLang="ja-JP" dirty="0" smtClean="0"/>
              <a:t>Inter block case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Reference blocks of MC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grpSp>
        <p:nvGrpSpPr>
          <p:cNvPr id="200" name="グループ化 199"/>
          <p:cNvGrpSpPr/>
          <p:nvPr/>
        </p:nvGrpSpPr>
        <p:grpSpPr>
          <a:xfrm>
            <a:off x="611560" y="2699628"/>
            <a:ext cx="3456384" cy="3456384"/>
            <a:chOff x="611560" y="2492896"/>
            <a:chExt cx="3456384" cy="3456384"/>
          </a:xfrm>
        </p:grpSpPr>
        <p:sp>
          <p:nvSpPr>
            <p:cNvPr id="104" name="円/楕円 103"/>
            <p:cNvSpPr/>
            <p:nvPr/>
          </p:nvSpPr>
          <p:spPr>
            <a:xfrm>
              <a:off x="1331640" y="32129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104"/>
            <p:cNvSpPr/>
            <p:nvPr/>
          </p:nvSpPr>
          <p:spPr>
            <a:xfrm>
              <a:off x="1691680" y="32129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>
              <a:off x="2051720" y="32129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2411760" y="32129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2771800" y="32129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3131840" y="32129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3491880" y="32129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3851920" y="32129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1331640" y="35730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円/楕円 112"/>
            <p:cNvSpPr/>
            <p:nvPr/>
          </p:nvSpPr>
          <p:spPr>
            <a:xfrm>
              <a:off x="1691680" y="35730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2051720" y="35730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2411760" y="35730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2771800" y="35730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3131840" y="35730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3491880" y="35730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3851920" y="35730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119"/>
            <p:cNvSpPr/>
            <p:nvPr/>
          </p:nvSpPr>
          <p:spPr>
            <a:xfrm>
              <a:off x="1331640" y="39330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120"/>
            <p:cNvSpPr/>
            <p:nvPr/>
          </p:nvSpPr>
          <p:spPr>
            <a:xfrm>
              <a:off x="1691680" y="39330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2051720" y="39330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2411760" y="39330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/楕円 123"/>
            <p:cNvSpPr/>
            <p:nvPr/>
          </p:nvSpPr>
          <p:spPr>
            <a:xfrm>
              <a:off x="2771800" y="39330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3131840" y="39330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/>
            <p:cNvSpPr/>
            <p:nvPr/>
          </p:nvSpPr>
          <p:spPr>
            <a:xfrm>
              <a:off x="3491880" y="39330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3851920" y="39330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円/楕円 127"/>
            <p:cNvSpPr/>
            <p:nvPr/>
          </p:nvSpPr>
          <p:spPr>
            <a:xfrm>
              <a:off x="1331640" y="429309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円/楕円 128"/>
            <p:cNvSpPr/>
            <p:nvPr/>
          </p:nvSpPr>
          <p:spPr>
            <a:xfrm>
              <a:off x="1691680" y="429309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2051720" y="429309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2411760" y="429309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円/楕円 131"/>
            <p:cNvSpPr/>
            <p:nvPr/>
          </p:nvSpPr>
          <p:spPr>
            <a:xfrm>
              <a:off x="2771800" y="429309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円/楕円 132"/>
            <p:cNvSpPr/>
            <p:nvPr/>
          </p:nvSpPr>
          <p:spPr>
            <a:xfrm>
              <a:off x="3131840" y="429309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3491880" y="429309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3851920" y="429309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円/楕円 135"/>
            <p:cNvSpPr/>
            <p:nvPr/>
          </p:nvSpPr>
          <p:spPr>
            <a:xfrm>
              <a:off x="1331640" y="465313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円/楕円 136"/>
            <p:cNvSpPr/>
            <p:nvPr/>
          </p:nvSpPr>
          <p:spPr>
            <a:xfrm>
              <a:off x="1691680" y="465313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>
            <a:xfrm>
              <a:off x="20517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2411760" y="465313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円/楕円 139"/>
            <p:cNvSpPr/>
            <p:nvPr/>
          </p:nvSpPr>
          <p:spPr>
            <a:xfrm>
              <a:off x="2771800" y="465313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>
            <a:xfrm>
              <a:off x="3131840" y="465313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円/楕円 141"/>
            <p:cNvSpPr/>
            <p:nvPr/>
          </p:nvSpPr>
          <p:spPr>
            <a:xfrm>
              <a:off x="3491880" y="465313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142"/>
            <p:cNvSpPr/>
            <p:nvPr/>
          </p:nvSpPr>
          <p:spPr>
            <a:xfrm>
              <a:off x="3851920" y="465313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円/楕円 143"/>
            <p:cNvSpPr/>
            <p:nvPr/>
          </p:nvSpPr>
          <p:spPr>
            <a:xfrm>
              <a:off x="1331640" y="50131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円/楕円 144"/>
            <p:cNvSpPr/>
            <p:nvPr/>
          </p:nvSpPr>
          <p:spPr>
            <a:xfrm>
              <a:off x="1691680" y="50131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/楕円 145"/>
            <p:cNvSpPr/>
            <p:nvPr/>
          </p:nvSpPr>
          <p:spPr>
            <a:xfrm>
              <a:off x="2051720" y="50131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円/楕円 146"/>
            <p:cNvSpPr/>
            <p:nvPr/>
          </p:nvSpPr>
          <p:spPr>
            <a:xfrm>
              <a:off x="2411760" y="50131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2771800" y="50131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3131840" y="50131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>
            <a:xfrm>
              <a:off x="3491880" y="50131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3851920" y="501317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円/楕円 151"/>
            <p:cNvSpPr/>
            <p:nvPr/>
          </p:nvSpPr>
          <p:spPr>
            <a:xfrm>
              <a:off x="1331640" y="53732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円/楕円 152"/>
            <p:cNvSpPr/>
            <p:nvPr/>
          </p:nvSpPr>
          <p:spPr>
            <a:xfrm>
              <a:off x="1691680" y="53732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円/楕円 153"/>
            <p:cNvSpPr/>
            <p:nvPr/>
          </p:nvSpPr>
          <p:spPr>
            <a:xfrm>
              <a:off x="2051720" y="53732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円/楕円 154"/>
            <p:cNvSpPr/>
            <p:nvPr/>
          </p:nvSpPr>
          <p:spPr>
            <a:xfrm>
              <a:off x="2411760" y="53732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円/楕円 155"/>
            <p:cNvSpPr/>
            <p:nvPr/>
          </p:nvSpPr>
          <p:spPr>
            <a:xfrm>
              <a:off x="2771800" y="53732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円/楕円 156"/>
            <p:cNvSpPr/>
            <p:nvPr/>
          </p:nvSpPr>
          <p:spPr>
            <a:xfrm>
              <a:off x="3131840" y="53732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円/楕円 157"/>
            <p:cNvSpPr/>
            <p:nvPr/>
          </p:nvSpPr>
          <p:spPr>
            <a:xfrm>
              <a:off x="3491880" y="53732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円/楕円 158"/>
            <p:cNvSpPr/>
            <p:nvPr/>
          </p:nvSpPr>
          <p:spPr>
            <a:xfrm>
              <a:off x="3851920" y="537321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1331640" y="57332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円/楕円 160"/>
            <p:cNvSpPr/>
            <p:nvPr/>
          </p:nvSpPr>
          <p:spPr>
            <a:xfrm>
              <a:off x="1691680" y="57332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円/楕円 161"/>
            <p:cNvSpPr/>
            <p:nvPr/>
          </p:nvSpPr>
          <p:spPr>
            <a:xfrm>
              <a:off x="2051720" y="57332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円/楕円 162"/>
            <p:cNvSpPr/>
            <p:nvPr/>
          </p:nvSpPr>
          <p:spPr>
            <a:xfrm>
              <a:off x="2411760" y="57332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円/楕円 163"/>
            <p:cNvSpPr/>
            <p:nvPr/>
          </p:nvSpPr>
          <p:spPr>
            <a:xfrm>
              <a:off x="2771800" y="57332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円/楕円 164"/>
            <p:cNvSpPr/>
            <p:nvPr/>
          </p:nvSpPr>
          <p:spPr>
            <a:xfrm>
              <a:off x="3131840" y="57332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円/楕円 165"/>
            <p:cNvSpPr/>
            <p:nvPr/>
          </p:nvSpPr>
          <p:spPr>
            <a:xfrm>
              <a:off x="3491880" y="57332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円/楕円 166"/>
            <p:cNvSpPr/>
            <p:nvPr/>
          </p:nvSpPr>
          <p:spPr>
            <a:xfrm>
              <a:off x="3851920" y="5733256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円/楕円 167"/>
            <p:cNvSpPr/>
            <p:nvPr/>
          </p:nvSpPr>
          <p:spPr>
            <a:xfrm>
              <a:off x="1331640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円/楕円 168"/>
            <p:cNvSpPr/>
            <p:nvPr/>
          </p:nvSpPr>
          <p:spPr>
            <a:xfrm>
              <a:off x="1691680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円/楕円 169"/>
            <p:cNvSpPr/>
            <p:nvPr/>
          </p:nvSpPr>
          <p:spPr>
            <a:xfrm>
              <a:off x="2051720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円/楕円 170"/>
            <p:cNvSpPr/>
            <p:nvPr/>
          </p:nvSpPr>
          <p:spPr>
            <a:xfrm>
              <a:off x="2411760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円/楕円 171"/>
            <p:cNvSpPr/>
            <p:nvPr/>
          </p:nvSpPr>
          <p:spPr>
            <a:xfrm>
              <a:off x="2771800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円/楕円 172"/>
            <p:cNvSpPr/>
            <p:nvPr/>
          </p:nvSpPr>
          <p:spPr>
            <a:xfrm>
              <a:off x="3131840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円/楕円 173"/>
            <p:cNvSpPr/>
            <p:nvPr/>
          </p:nvSpPr>
          <p:spPr>
            <a:xfrm>
              <a:off x="3491880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円/楕円 174"/>
            <p:cNvSpPr/>
            <p:nvPr/>
          </p:nvSpPr>
          <p:spPr>
            <a:xfrm>
              <a:off x="3851920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175"/>
            <p:cNvSpPr/>
            <p:nvPr/>
          </p:nvSpPr>
          <p:spPr>
            <a:xfrm>
              <a:off x="1331640" y="28529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円/楕円 176"/>
            <p:cNvSpPr/>
            <p:nvPr/>
          </p:nvSpPr>
          <p:spPr>
            <a:xfrm>
              <a:off x="1691680" y="28529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円/楕円 177"/>
            <p:cNvSpPr/>
            <p:nvPr/>
          </p:nvSpPr>
          <p:spPr>
            <a:xfrm>
              <a:off x="2051720" y="28529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円/楕円 178"/>
            <p:cNvSpPr/>
            <p:nvPr/>
          </p:nvSpPr>
          <p:spPr>
            <a:xfrm>
              <a:off x="2411760" y="28529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円/楕円 179"/>
            <p:cNvSpPr/>
            <p:nvPr/>
          </p:nvSpPr>
          <p:spPr>
            <a:xfrm>
              <a:off x="2771800" y="28529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円/楕円 180"/>
            <p:cNvSpPr/>
            <p:nvPr/>
          </p:nvSpPr>
          <p:spPr>
            <a:xfrm>
              <a:off x="3131840" y="28529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181"/>
            <p:cNvSpPr/>
            <p:nvPr/>
          </p:nvSpPr>
          <p:spPr>
            <a:xfrm>
              <a:off x="3491880" y="28529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円/楕円 182"/>
            <p:cNvSpPr/>
            <p:nvPr/>
          </p:nvSpPr>
          <p:spPr>
            <a:xfrm>
              <a:off x="3851920" y="285293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611560" y="321297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円/楕円 184"/>
            <p:cNvSpPr/>
            <p:nvPr/>
          </p:nvSpPr>
          <p:spPr>
            <a:xfrm>
              <a:off x="971600" y="321297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185"/>
            <p:cNvSpPr/>
            <p:nvPr/>
          </p:nvSpPr>
          <p:spPr>
            <a:xfrm>
              <a:off x="611560" y="357301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円/楕円 186"/>
            <p:cNvSpPr/>
            <p:nvPr/>
          </p:nvSpPr>
          <p:spPr>
            <a:xfrm>
              <a:off x="971600" y="357301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611560" y="393305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円/楕円 188"/>
            <p:cNvSpPr/>
            <p:nvPr/>
          </p:nvSpPr>
          <p:spPr>
            <a:xfrm>
              <a:off x="971600" y="393305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円/楕円 189"/>
            <p:cNvSpPr/>
            <p:nvPr/>
          </p:nvSpPr>
          <p:spPr>
            <a:xfrm>
              <a:off x="611560" y="429309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円/楕円 190"/>
            <p:cNvSpPr/>
            <p:nvPr/>
          </p:nvSpPr>
          <p:spPr>
            <a:xfrm>
              <a:off x="971600" y="429309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/楕円 191"/>
            <p:cNvSpPr/>
            <p:nvPr/>
          </p:nvSpPr>
          <p:spPr>
            <a:xfrm>
              <a:off x="61156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>
            <a:xfrm>
              <a:off x="971600" y="465313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>
            <a:xfrm>
              <a:off x="611560" y="501317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194"/>
            <p:cNvSpPr/>
            <p:nvPr/>
          </p:nvSpPr>
          <p:spPr>
            <a:xfrm>
              <a:off x="971600" y="501317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195"/>
            <p:cNvSpPr/>
            <p:nvPr/>
          </p:nvSpPr>
          <p:spPr>
            <a:xfrm>
              <a:off x="611560" y="537321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971600" y="537321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197"/>
            <p:cNvSpPr/>
            <p:nvPr/>
          </p:nvSpPr>
          <p:spPr>
            <a:xfrm>
              <a:off x="611560" y="573325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円/楕円 198"/>
            <p:cNvSpPr/>
            <p:nvPr/>
          </p:nvSpPr>
          <p:spPr>
            <a:xfrm>
              <a:off x="971600" y="5733256"/>
              <a:ext cx="216024" cy="21602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1" name="テキスト ボックス 200"/>
          <p:cNvSpPr txBox="1"/>
          <p:nvPr/>
        </p:nvSpPr>
        <p:spPr>
          <a:xfrm>
            <a:off x="2771800" y="6228020"/>
            <a:ext cx="1428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Target block</a:t>
            </a:r>
            <a:endParaRPr kumimoji="1" lang="ja-JP" altLang="en-US" dirty="0"/>
          </a:p>
        </p:txBody>
      </p:sp>
      <p:sp>
        <p:nvSpPr>
          <p:cNvPr id="202" name="テキスト ボックス 201"/>
          <p:cNvSpPr txBox="1"/>
          <p:nvPr/>
        </p:nvSpPr>
        <p:spPr>
          <a:xfrm>
            <a:off x="0" y="2699628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Reference</a:t>
            </a:r>
          </a:p>
          <a:p>
            <a:pPr algn="ctr"/>
            <a:r>
              <a:rPr kumimoji="1" lang="en-US" altLang="ja-JP" dirty="0" smtClean="0"/>
              <a:t>pixels</a:t>
            </a:r>
            <a:endParaRPr kumimoji="1" lang="ja-JP" altLang="en-US" dirty="0"/>
          </a:p>
        </p:txBody>
      </p:sp>
      <p:sp>
        <p:nvSpPr>
          <p:cNvPr id="204" name="フローチャート: データ 203"/>
          <p:cNvSpPr/>
          <p:nvPr/>
        </p:nvSpPr>
        <p:spPr>
          <a:xfrm rot="5400000">
            <a:off x="4928610" y="3504438"/>
            <a:ext cx="457200" cy="306324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フローチャート: データ 204"/>
          <p:cNvSpPr/>
          <p:nvPr/>
        </p:nvSpPr>
        <p:spPr>
          <a:xfrm rot="5400000">
            <a:off x="7160858" y="3792470"/>
            <a:ext cx="457200" cy="306324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9" name="直線矢印コネクタ 208"/>
          <p:cNvCxnSpPr/>
          <p:nvPr/>
        </p:nvCxnSpPr>
        <p:spPr>
          <a:xfrm>
            <a:off x="5148064" y="3645024"/>
            <a:ext cx="2232248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0" name="テキスト ボックス 209"/>
          <p:cNvSpPr txBox="1"/>
          <p:nvPr/>
        </p:nvSpPr>
        <p:spPr>
          <a:xfrm>
            <a:off x="4716016" y="5085184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Reference</a:t>
            </a:r>
          </a:p>
          <a:p>
            <a:pPr algn="ctr"/>
            <a:r>
              <a:rPr lang="en-US" altLang="ja-JP" dirty="0" smtClean="0"/>
              <a:t>frame</a:t>
            </a:r>
            <a:endParaRPr kumimoji="1" lang="ja-JP" altLang="en-US" dirty="0"/>
          </a:p>
        </p:txBody>
      </p:sp>
      <p:sp>
        <p:nvSpPr>
          <p:cNvPr id="211" name="テキスト ボックス 210"/>
          <p:cNvSpPr txBox="1"/>
          <p:nvPr/>
        </p:nvSpPr>
        <p:spPr>
          <a:xfrm>
            <a:off x="7087821" y="5085184"/>
            <a:ext cx="825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Target</a:t>
            </a:r>
            <a:br>
              <a:rPr kumimoji="1" lang="en-US" altLang="ja-JP" dirty="0" smtClean="0"/>
            </a:br>
            <a:r>
              <a:rPr kumimoji="1" lang="en-US" altLang="ja-JP" dirty="0" smtClean="0"/>
              <a:t>frame</a:t>
            </a:r>
            <a:endParaRPr kumimoji="1" lang="ja-JP" altLang="en-US" dirty="0"/>
          </a:p>
        </p:txBody>
      </p:sp>
      <p:sp>
        <p:nvSpPr>
          <p:cNvPr id="212" name="テキスト ボックス 211"/>
          <p:cNvSpPr txBox="1"/>
          <p:nvPr/>
        </p:nvSpPr>
        <p:spPr>
          <a:xfrm>
            <a:off x="4716016" y="2852936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Reference</a:t>
            </a:r>
          </a:p>
          <a:p>
            <a:pPr algn="ctr"/>
            <a:r>
              <a:rPr kumimoji="1" lang="en-US" altLang="ja-JP" dirty="0" smtClean="0"/>
              <a:t>block</a:t>
            </a:r>
            <a:endParaRPr kumimoji="1" lang="ja-JP" altLang="en-US" dirty="0"/>
          </a:p>
        </p:txBody>
      </p:sp>
      <p:sp>
        <p:nvSpPr>
          <p:cNvPr id="213" name="テキスト ボックス 212"/>
          <p:cNvSpPr txBox="1"/>
          <p:nvPr/>
        </p:nvSpPr>
        <p:spPr>
          <a:xfrm>
            <a:off x="7231837" y="3140968"/>
            <a:ext cx="825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Target</a:t>
            </a:r>
          </a:p>
          <a:p>
            <a:pPr algn="ctr"/>
            <a:r>
              <a:rPr lang="en-US" altLang="ja-JP" dirty="0" smtClean="0"/>
              <a:t>block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Matrix </a:t>
            </a:r>
            <a:r>
              <a:rPr lang="en-US" altLang="ja-JP" dirty="0" smtClean="0"/>
              <a:t>derivation –algorithm–</a:t>
            </a:r>
            <a:endParaRPr kumimoji="1"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Covariance matrix</a:t>
            </a:r>
          </a:p>
          <a:p>
            <a:pPr lvl="1"/>
            <a:r>
              <a:rPr lang="en-US" altLang="ja-JP" dirty="0" smtClean="0"/>
              <a:t>Average is subtracted for each plane</a:t>
            </a:r>
          </a:p>
          <a:p>
            <a:pPr lvl="1"/>
            <a:r>
              <a:rPr kumimoji="1" lang="en-US" altLang="ja-JP" dirty="0" smtClean="0"/>
              <a:t>For example, [3x32][32x3]</a:t>
            </a:r>
            <a:r>
              <a:rPr kumimoji="1" lang="en-US" altLang="ja-JP" baseline="30000" dirty="0" smtClean="0"/>
              <a:t>t</a:t>
            </a:r>
            <a:r>
              <a:rPr kumimoji="1" lang="en-US" altLang="ja-JP" dirty="0" smtClean="0"/>
              <a:t>=[3x3]</a:t>
            </a:r>
          </a:p>
          <a:p>
            <a:r>
              <a:rPr kumimoji="1" lang="en-US" altLang="ja-JP" dirty="0" smtClean="0"/>
              <a:t>Simplified singular-value-decomposition</a:t>
            </a:r>
          </a:p>
          <a:p>
            <a:pPr lvl="1"/>
            <a:r>
              <a:rPr lang="en-US" altLang="ja-JP" dirty="0" smtClean="0"/>
              <a:t>Algorithm: Jacobi method</a:t>
            </a:r>
          </a:p>
          <a:p>
            <a:pPr lvl="1"/>
            <a:r>
              <a:rPr kumimoji="1" lang="en-US" altLang="ja-JP" dirty="0" smtClean="0"/>
              <a:t>Arithmetic: Integer multiplication and shift operation only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8D07E-E3C7-4A63-8785-D73E75C7FA72}" type="slidenum">
              <a:rPr lang="ja-JP" altLang="en-US" smtClean="0"/>
              <a:pPr>
                <a:defRPr/>
              </a:pPr>
              <a:t>7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Experimental Results 1</a:t>
            </a:r>
            <a:endParaRPr lang="ja-JP" altLang="en-US" smtClean="0"/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Implemented on HM8.0-Ahg7-dev</a:t>
            </a:r>
          </a:p>
          <a:p>
            <a:r>
              <a:rPr lang="en-US" altLang="ja-JP" dirty="0" smtClean="0"/>
              <a:t>Chroma QP clipping is turned On.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810EC-287E-467A-8E08-BCB0BDAD5AEA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80927"/>
            <a:ext cx="8640960" cy="3274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Experimental Results 2</a:t>
            </a:r>
            <a:endParaRPr lang="ja-JP" altLang="en-US" dirty="0" smtClean="0"/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RGB 444 sequences of non C.T.C.</a:t>
            </a:r>
          </a:p>
          <a:p>
            <a:r>
              <a:rPr lang="en-US" altLang="ja-JP" dirty="0" smtClean="0"/>
              <a:t>Chroma QP clipping is turned Off.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810EC-287E-467A-8E08-BCB0BDAD5AEA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852935"/>
            <a:ext cx="8640960" cy="254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3349</TotalTime>
  <Words>384</Words>
  <Application>Microsoft Office PowerPoint</Application>
  <PresentationFormat>画面に合わせる (4:3)</PresentationFormat>
  <Paragraphs>98</Paragraphs>
  <Slides>13</Slides>
  <Notes>0</Notes>
  <HiddenSlides>1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テーマ</vt:lpstr>
      <vt:lpstr>AHG7: Adaptive colour-space transform of residual signals</vt:lpstr>
      <vt:lpstr>Overview</vt:lpstr>
      <vt:lpstr>Motivation &amp; Solution</vt:lpstr>
      <vt:lpstr>Proposed architecture</vt:lpstr>
      <vt:lpstr>Colour space transform</vt:lpstr>
      <vt:lpstr>Matrix derivation –reference–</vt:lpstr>
      <vt:lpstr>Matrix derivation –algorithm–</vt:lpstr>
      <vt:lpstr>Experimental Results 1</vt:lpstr>
      <vt:lpstr>Experimental Results 2</vt:lpstr>
      <vt:lpstr>Experimental Results 3</vt:lpstr>
      <vt:lpstr>Remarks</vt:lpstr>
      <vt:lpstr>Conclusion</vt:lpstr>
      <vt:lpstr>Supplemental slides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Adaptive loop filtering using directional activity</dc:title>
  <dc:creator>kei</dc:creator>
  <cp:lastModifiedBy>kei</cp:lastModifiedBy>
  <cp:revision>267</cp:revision>
  <dcterms:created xsi:type="dcterms:W3CDTF">2011-03-08T07:14:25Z</dcterms:created>
  <dcterms:modified xsi:type="dcterms:W3CDTF">2012-10-15T05:34:52Z</dcterms:modified>
</cp:coreProperties>
</file>