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0" r:id="rId3"/>
    <p:sldId id="301" r:id="rId4"/>
    <p:sldId id="304" r:id="rId5"/>
    <p:sldId id="305" r:id="rId6"/>
    <p:sldId id="306" r:id="rId7"/>
    <p:sldId id="307" r:id="rId8"/>
    <p:sldId id="310" r:id="rId9"/>
    <p:sldId id="309" r:id="rId10"/>
    <p:sldId id="291" r:id="rId11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9" autoAdjust="0"/>
  </p:normalViewPr>
  <p:slideViewPr>
    <p:cSldViewPr>
      <p:cViewPr varScale="1">
        <p:scale>
          <a:sx n="71" d="100"/>
          <a:sy n="71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2012/10/14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3984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JCTVC-K0191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n-NO" altLang="ja-JP" dirty="0" smtClean="0"/>
              <a:t>AHG7: Inter-plane intra coding for residual signals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T. Yoshino,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Supplemental slides</a:t>
            </a:r>
            <a:endParaRPr lang="ja-JP" alt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50C04-8EDB-46A2-AFA2-CA94DF05A2FC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New chroma intra prediction for 4:2:2/4:4:4</a:t>
            </a:r>
          </a:p>
          <a:p>
            <a:pPr lvl="1"/>
            <a:r>
              <a:rPr kumimoji="1" lang="en-US" altLang="ja-JP" dirty="0" smtClean="0"/>
              <a:t>Based on </a:t>
            </a:r>
            <a:r>
              <a:rPr kumimoji="1" lang="en-US" altLang="ja-JP" dirty="0" err="1" smtClean="0"/>
              <a:t>luma</a:t>
            </a:r>
            <a:r>
              <a:rPr kumimoji="1" lang="en-US" altLang="ja-JP" dirty="0" smtClean="0"/>
              <a:t> residual signals with a linear model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Parameter coding is changed from JCTVC-J0358.</a:t>
            </a:r>
          </a:p>
          <a:p>
            <a:pPr lvl="1"/>
            <a:r>
              <a:rPr kumimoji="1" lang="en-US" altLang="ja-JP" dirty="0" smtClean="0"/>
              <a:t>BD-rate gains are 1.5%/4.7%/</a:t>
            </a:r>
            <a:r>
              <a:rPr lang="en-US" altLang="ja-JP" dirty="0" smtClean="0"/>
              <a:t>3</a:t>
            </a:r>
            <a:r>
              <a:rPr kumimoji="1" lang="en-US" altLang="ja-JP" dirty="0" smtClean="0"/>
              <a:t>.9% for YUV4:2:2</a:t>
            </a:r>
          </a:p>
          <a:p>
            <a:pPr lvl="1"/>
            <a:r>
              <a:rPr lang="en-US" altLang="ja-JP" dirty="0" smtClean="0"/>
              <a:t>BD-rate gains are 10%/10%/10% for RGB4:4:4</a:t>
            </a:r>
          </a:p>
          <a:p>
            <a:r>
              <a:rPr kumimoji="1" lang="en-US" altLang="ja-JP" dirty="0" smtClean="0"/>
              <a:t>Recommend to adopt the proposal to HM</a:t>
            </a:r>
          </a:p>
          <a:p>
            <a:pPr lvl="1"/>
            <a:r>
              <a:rPr lang="en-US" altLang="ja-JP" dirty="0" smtClean="0"/>
              <a:t>Related to </a:t>
            </a:r>
            <a:r>
              <a:rPr lang="en-US" altLang="ja-JP" dirty="0" err="1" smtClean="0"/>
              <a:t>FrExt</a:t>
            </a:r>
            <a:r>
              <a:rPr lang="en-US" altLang="ja-JP" dirty="0" smtClean="0"/>
              <a:t> or Prof. Prof.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Coding performance of non-main plane</a:t>
            </a:r>
            <a:r>
              <a:rPr kumimoji="1" lang="en-US" altLang="ja-JP" dirty="0" smtClean="0"/>
              <a:t> is not negligible for non-4:2:0 format. </a:t>
            </a:r>
          </a:p>
          <a:p>
            <a:pPr lvl="1"/>
            <a:r>
              <a:rPr lang="en-US" altLang="ja-JP" dirty="0" smtClean="0"/>
              <a:t>Chroma for YUV and B/R for RGB</a:t>
            </a:r>
          </a:p>
          <a:p>
            <a:pPr lvl="1"/>
            <a:r>
              <a:rPr lang="en-US" altLang="ja-JP" dirty="0" smtClean="0"/>
              <a:t>The amount of chroma pixels increases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Motivation &amp; Solution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Reduce two redundancy simultaneously</a:t>
            </a:r>
          </a:p>
          <a:p>
            <a:pPr lvl="2"/>
            <a:r>
              <a:rPr lang="en-US" altLang="ja-JP" dirty="0" smtClean="0"/>
              <a:t>Adjacent pixels’ correlation and inter-channel correlation</a:t>
            </a:r>
          </a:p>
          <a:p>
            <a:pPr lvl="1"/>
            <a:r>
              <a:rPr lang="en-US" altLang="ja-JP" dirty="0" smtClean="0"/>
              <a:t>Improve inter-plane prediction accuracy</a:t>
            </a:r>
          </a:p>
          <a:p>
            <a:r>
              <a:rPr lang="en-US" altLang="ja-JP" dirty="0" smtClean="0"/>
              <a:t>Proposed solution: RM mode</a:t>
            </a:r>
          </a:p>
          <a:p>
            <a:pPr lvl="1"/>
            <a:r>
              <a:rPr lang="en-US" altLang="ja-JP" dirty="0" smtClean="0"/>
              <a:t>Inter-plane residual prediction between </a:t>
            </a:r>
            <a:r>
              <a:rPr lang="en-US" altLang="ja-JP" dirty="0" err="1" smtClean="0"/>
              <a:t>luma</a:t>
            </a:r>
            <a:r>
              <a:rPr lang="en-US" altLang="ja-JP" dirty="0" smtClean="0"/>
              <a:t> and chroma as an additional mode</a:t>
            </a:r>
          </a:p>
          <a:p>
            <a:pPr lvl="1"/>
            <a:r>
              <a:rPr lang="en-US" altLang="ja-JP" dirty="0" smtClean="0"/>
              <a:t>Differential parameter is </a:t>
            </a:r>
            <a:r>
              <a:rPr lang="en-US" altLang="ja-JP" dirty="0" err="1" smtClean="0"/>
              <a:t>codied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Predicted chroma is sum of two methods.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FC115-278D-4E17-982D-47C8BAEA743F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Proposed method (RM mode)</a:t>
            </a:r>
            <a:endParaRPr lang="ja-JP" altLang="en-US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Chroma intra prediction with three steps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/>
              <a:t>Chroma intra prediction with mode 0 (derived from </a:t>
            </a:r>
            <a:r>
              <a:rPr lang="en-US" altLang="ja-JP" dirty="0" err="1" smtClean="0"/>
              <a:t>luma</a:t>
            </a:r>
            <a:r>
              <a:rPr lang="en-US" altLang="ja-JP" dirty="0" smtClean="0"/>
              <a:t>) in HM8.0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/>
              <a:t>Parameter </a:t>
            </a:r>
            <a:r>
              <a:rPr lang="en-US" altLang="ja-JP" dirty="0" err="1" smtClean="0"/>
              <a:t>dirivation</a:t>
            </a:r>
            <a:endParaRPr lang="en-US" altLang="ja-JP" dirty="0" smtClean="0"/>
          </a:p>
          <a:p>
            <a:pPr marL="971550" lvl="1" indent="-514350">
              <a:buFont typeface="Calibri" pitchFamily="34" charset="0"/>
              <a:buAutoNum type="arabicPeriod"/>
            </a:pPr>
            <a:endParaRPr lang="en-US" altLang="ja-JP" dirty="0" smtClean="0"/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Chroma intra residual prediction with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altLang="ja-JP" dirty="0" smtClean="0">
                <a:solidFill>
                  <a:srgbClr val="FF0000"/>
                </a:solidFill>
              </a:rPr>
              <a:t> derived on the encoder side</a:t>
            </a:r>
            <a:br>
              <a:rPr lang="en-US" altLang="ja-JP" dirty="0" smtClean="0">
                <a:solidFill>
                  <a:srgbClr val="FF0000"/>
                </a:solidFill>
              </a:rPr>
            </a:br>
            <a:endParaRPr lang="en-US" altLang="ja-JP" dirty="0" smtClean="0">
              <a:solidFill>
                <a:srgbClr val="FF0000"/>
              </a:solidFill>
            </a:endParaRPr>
          </a:p>
          <a:p>
            <a:pPr marL="971550" lvl="1" indent="-514350">
              <a:buFont typeface="Calibri" pitchFamily="34" charset="0"/>
              <a:buAutoNum type="arabicPeriod"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8022E-20C0-44F3-A1DE-E65E76275DBF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8201" name="Rectangle 14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ja-JP" altLang="ja-JP" sz="1000">
                <a:latin typeface="Century" pitchFamily="18" charset="0"/>
                <a:cs typeface="Times New Roman" pitchFamily="18" charset="0"/>
              </a:rPr>
              <a:t/>
            </a:r>
            <a:br>
              <a:rPr lang="ja-JP" altLang="ja-JP" sz="1000">
                <a:latin typeface="Century" pitchFamily="18" charset="0"/>
                <a:cs typeface="Times New Roman" pitchFamily="18" charset="0"/>
              </a:rPr>
            </a:br>
            <a:endParaRPr lang="ja-JP" altLang="ja-JP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013176"/>
            <a:ext cx="5161906" cy="495238"/>
          </a:xfrm>
          <a:prstGeom prst="rect">
            <a:avLst/>
          </a:prstGeom>
          <a:noFill/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517232"/>
            <a:ext cx="4971428" cy="495238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573016"/>
            <a:ext cx="3104762" cy="495238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, </a:t>
            </a:r>
            <a:endParaRPr kumimoji="1" lang="en-CA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Comparison between LM and RM</a:t>
            </a:r>
            <a:endParaRPr lang="ja-JP" altLang="en-US" smtClean="0"/>
          </a:p>
        </p:txBody>
      </p:sp>
      <p:sp>
        <p:nvSpPr>
          <p:cNvPr id="921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Prediction target</a:t>
            </a:r>
          </a:p>
          <a:p>
            <a:pPr lvl="1"/>
            <a:r>
              <a:rPr lang="en-US" altLang="ja-JP" smtClean="0"/>
              <a:t>LM: Base-band samples</a:t>
            </a:r>
          </a:p>
          <a:p>
            <a:pPr lvl="1"/>
            <a:r>
              <a:rPr lang="en-US" altLang="ja-JP" smtClean="0"/>
              <a:t>RM: Intra residual samples</a:t>
            </a:r>
          </a:p>
          <a:p>
            <a:r>
              <a:rPr lang="en-US" altLang="ja-JP" smtClean="0"/>
              <a:t>Parameters in the model</a:t>
            </a:r>
          </a:p>
          <a:p>
            <a:pPr lvl="1"/>
            <a:r>
              <a:rPr lang="en-US" altLang="ja-JP" smtClean="0"/>
              <a:t>LM: Not coded and derived from adjacent blocks</a:t>
            </a:r>
          </a:p>
          <a:p>
            <a:pPr lvl="1"/>
            <a:r>
              <a:rPr lang="en-US" altLang="ja-JP" smtClean="0"/>
              <a:t>RM: </a:t>
            </a:r>
            <a:r>
              <a:rPr lang="en-US" altLang="ja-JP" smtClean="0">
                <a:latin typeface="Symbol" pitchFamily="18" charset="2"/>
              </a:rPr>
              <a:t>a</a:t>
            </a:r>
            <a:r>
              <a:rPr lang="en-US" altLang="ja-JP" smtClean="0"/>
              <a:t> is derived at the encoder side and coded.</a:t>
            </a:r>
            <a:br>
              <a:rPr lang="en-US" altLang="ja-JP" smtClean="0"/>
            </a:br>
            <a:r>
              <a:rPr lang="en-US" altLang="ja-JP" smtClean="0"/>
              <a:t>Syntax is then changed.</a:t>
            </a:r>
          </a:p>
          <a:p>
            <a:r>
              <a:rPr lang="en-US" altLang="ja-JP" smtClean="0">
                <a:solidFill>
                  <a:srgbClr val="FF0000"/>
                </a:solidFill>
              </a:rPr>
              <a:t>Above two modes are complementary.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7D48D-0DB7-4F47-82C6-F855B4C9A968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Results 1</a:t>
            </a:r>
            <a:endParaRPr lang="ja-JP" altLang="en-US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modified HM8.0-Ahg7-dev</a:t>
            </a:r>
          </a:p>
          <a:p>
            <a:r>
              <a:rPr lang="en-US" altLang="ja-JP" dirty="0" smtClean="0"/>
              <a:t>Summary of the results for all intra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7920880" cy="329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Proposed RM </a:t>
            </a:r>
            <a:r>
              <a:rPr lang="en-US" altLang="ja-JP" dirty="0" err="1" smtClean="0"/>
              <a:t>v.s</a:t>
            </a:r>
            <a:r>
              <a:rPr lang="en-US" altLang="ja-JP" dirty="0" smtClean="0"/>
              <a:t>. LM (K0190)</a:t>
            </a:r>
          </a:p>
          <a:p>
            <a:pPr lvl="1"/>
            <a:r>
              <a:rPr kumimoji="1" lang="en-US" altLang="ja-JP" dirty="0" smtClean="0"/>
              <a:t>Encoding run-time is shorter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50315"/>
            <a:ext cx="8208912" cy="311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New chroma intra prediction for 4:2:2/4:4:4</a:t>
            </a:r>
          </a:p>
          <a:p>
            <a:pPr lvl="1"/>
            <a:r>
              <a:rPr kumimoji="1" lang="en-US" altLang="ja-JP" dirty="0" smtClean="0"/>
              <a:t>BD-rate is 1.5/4.7/</a:t>
            </a:r>
            <a:r>
              <a:rPr lang="en-US" altLang="ja-JP" dirty="0" smtClean="0"/>
              <a:t>3</a:t>
            </a:r>
            <a:r>
              <a:rPr kumimoji="1" lang="en-US" altLang="ja-JP" dirty="0" smtClean="0"/>
              <a:t>.9 (AI-</a:t>
            </a:r>
            <a:r>
              <a:rPr lang="en-US" altLang="ja-JP" dirty="0" smtClean="0"/>
              <a:t>HE10 </a:t>
            </a:r>
            <a:r>
              <a:rPr kumimoji="1" lang="en-US" altLang="ja-JP" dirty="0" smtClean="0"/>
              <a:t>Y/Y/V) for YUV4:2:2</a:t>
            </a:r>
          </a:p>
          <a:p>
            <a:pPr lvl="1"/>
            <a:r>
              <a:rPr lang="en-US" altLang="ja-JP" dirty="0" smtClean="0"/>
              <a:t>BD-rate is 10.3/10.2/10.0 for RGB4:4:4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Recommend to adopt the proposal to HM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Related to </a:t>
            </a:r>
            <a:r>
              <a:rPr lang="en-US" altLang="ja-JP" dirty="0" err="1" smtClean="0">
                <a:solidFill>
                  <a:srgbClr val="FF0000"/>
                </a:solidFill>
              </a:rPr>
              <a:t>FrExt</a:t>
            </a:r>
            <a:r>
              <a:rPr lang="en-US" altLang="ja-JP" dirty="0" smtClean="0">
                <a:solidFill>
                  <a:srgbClr val="FF0000"/>
                </a:solidFill>
              </a:rPr>
              <a:t> or Prof. Prof.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3245</TotalTime>
  <Words>318</Words>
  <Application>Microsoft Office PowerPoint</Application>
  <PresentationFormat>画面に合わせる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AHG7: Inter-plane intra coding for residual signals</vt:lpstr>
      <vt:lpstr>Overview</vt:lpstr>
      <vt:lpstr>Introduction</vt:lpstr>
      <vt:lpstr>Motivation &amp; Solution</vt:lpstr>
      <vt:lpstr>Proposed method (RM mode)</vt:lpstr>
      <vt:lpstr>Comparison between LM and RM</vt:lpstr>
      <vt:lpstr>Experimental Results 1</vt:lpstr>
      <vt:lpstr>Experimental results2</vt:lpstr>
      <vt:lpstr>Conclusion</vt:lpstr>
      <vt:lpstr>Supplemental slides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253</cp:revision>
  <dcterms:created xsi:type="dcterms:W3CDTF">2011-03-08T07:14:25Z</dcterms:created>
  <dcterms:modified xsi:type="dcterms:W3CDTF">2012-10-14T10:42:30Z</dcterms:modified>
</cp:coreProperties>
</file>