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1"/>
  </p:notes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3" r:id="rId9"/>
    <p:sldId id="294" r:id="rId10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B"/>
    <a:srgbClr val="E7F4F5"/>
    <a:srgbClr val="C9E7E9"/>
    <a:srgbClr val="FFEEB9"/>
    <a:srgbClr val="FFDD71"/>
    <a:srgbClr val="FFE5E5"/>
    <a:srgbClr val="FFB9B9"/>
    <a:srgbClr val="DEF1F2"/>
    <a:srgbClr val="E8E8F8"/>
    <a:srgbClr val="B7B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6574" autoAdjust="0"/>
  </p:normalViewPr>
  <p:slideViewPr>
    <p:cSldViewPr snapToGrid="0" snapToObjects="1">
      <p:cViewPr>
        <p:scale>
          <a:sx n="138" d="100"/>
          <a:sy n="138" d="100"/>
        </p:scale>
        <p:origin x="-786" y="-72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2012/10/5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JCTVC-J0191</a:t>
            </a:r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STEF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CA" altLang="ja-JP" b="1" dirty="0" smtClean="0"/>
              <a:t>AHG7: Options present in Extended</a:t>
            </a:r>
            <a:br>
              <a:rPr lang="en-CA" altLang="ja-JP" b="1" dirty="0" smtClean="0"/>
            </a:br>
            <a:r>
              <a:rPr lang="en-CA" altLang="ja-JP" b="1" dirty="0" smtClean="0"/>
              <a:t>            </a:t>
            </a:r>
            <a:r>
              <a:rPr lang="en-CA" altLang="ja-JP" b="1" dirty="0" err="1" smtClean="0"/>
              <a:t>Chroma</a:t>
            </a:r>
            <a:r>
              <a:rPr lang="en-CA" altLang="ja-JP" b="1" dirty="0" smtClean="0"/>
              <a:t> Format model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JCTVC-K0181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8255767" cy="5040000"/>
          </a:xfrm>
        </p:spPr>
        <p:txBody>
          <a:bodyPr/>
          <a:lstStyle/>
          <a:p>
            <a:pPr>
              <a:buNone/>
            </a:pPr>
            <a:endParaRPr lang="en-GB" sz="1800" dirty="0" smtClean="0"/>
          </a:p>
          <a:p>
            <a:r>
              <a:rPr lang="en-GB" dirty="0" smtClean="0"/>
              <a:t>AHG7 ECF software model history:</a:t>
            </a:r>
          </a:p>
          <a:p>
            <a:pPr lvl="2"/>
            <a:endParaRPr lang="en-GB" sz="1400" dirty="0" smtClean="0"/>
          </a:p>
          <a:p>
            <a:pPr marL="1080000"/>
            <a:r>
              <a:rPr lang="en-GB" sz="1800" dirty="0" smtClean="0"/>
              <a:t>During </a:t>
            </a:r>
            <a:r>
              <a:rPr lang="en-GB" sz="1800" dirty="0" smtClean="0"/>
              <a:t>the 10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</a:t>
            </a:r>
            <a:r>
              <a:rPr lang="en-GB" sz="1800" dirty="0" smtClean="0"/>
              <a:t>JCT-VC </a:t>
            </a:r>
            <a:r>
              <a:rPr lang="en-GB" sz="1800" dirty="0" smtClean="0"/>
              <a:t>conference</a:t>
            </a:r>
            <a:r>
              <a:rPr lang="en-GB" sz="1800" dirty="0" smtClean="0"/>
              <a:t>, two models (J0191 &amp; J0357)</a:t>
            </a:r>
            <a:br>
              <a:rPr lang="en-GB" sz="1800" dirty="0" smtClean="0"/>
            </a:br>
            <a:r>
              <a:rPr lang="en-GB" sz="1800" dirty="0" smtClean="0"/>
              <a:t>were presented for </a:t>
            </a:r>
            <a:r>
              <a:rPr lang="en-GB" sz="1800" dirty="0" smtClean="0"/>
              <a:t>extending the </a:t>
            </a:r>
            <a:r>
              <a:rPr lang="en-GB" sz="1800" dirty="0" smtClean="0"/>
              <a:t>HEVC chroma formats.</a:t>
            </a:r>
            <a:br>
              <a:rPr lang="en-GB" sz="1800" dirty="0" smtClean="0"/>
            </a:br>
            <a:endParaRPr lang="en-GB" sz="1800" dirty="0" smtClean="0"/>
          </a:p>
          <a:p>
            <a:pPr marL="1080000">
              <a:buNone/>
            </a:pPr>
            <a:r>
              <a:rPr lang="en-GB" sz="1800" dirty="0" smtClean="0"/>
              <a:t>	J0191 was extended to include J0357 and patched to HM7.1</a:t>
            </a:r>
            <a:br>
              <a:rPr lang="en-GB" sz="1800" dirty="0" smtClean="0"/>
            </a:br>
            <a:endParaRPr lang="en-GB" sz="1800" dirty="0" smtClean="0"/>
          </a:p>
          <a:p>
            <a:pPr marL="1080000"/>
            <a:r>
              <a:rPr lang="en-GB" sz="1800" dirty="0" smtClean="0"/>
              <a:t>During </a:t>
            </a:r>
            <a:r>
              <a:rPr lang="en-GB" sz="1800" dirty="0" smtClean="0"/>
              <a:t>the meeting cycle</a:t>
            </a:r>
            <a:r>
              <a:rPr lang="en-GB" sz="1800" dirty="0" smtClean="0"/>
              <a:t>, J0191 </a:t>
            </a:r>
            <a:r>
              <a:rPr lang="en-GB" sz="1800" dirty="0" smtClean="0"/>
              <a:t>was patched </a:t>
            </a:r>
            <a:r>
              <a:rPr lang="en-GB" sz="1800" dirty="0" smtClean="0"/>
              <a:t>to HM8.0 and supplied</a:t>
            </a:r>
            <a:br>
              <a:rPr lang="en-GB" sz="1800" dirty="0" smtClean="0"/>
            </a:br>
            <a:r>
              <a:rPr lang="en-GB" sz="1800" dirty="0" smtClean="0"/>
              <a:t>by </a:t>
            </a:r>
            <a:r>
              <a:rPr lang="en-GB" sz="1800" dirty="0" smtClean="0"/>
              <a:t>the AHG </a:t>
            </a:r>
            <a:r>
              <a:rPr lang="en-GB" sz="1800" dirty="0" smtClean="0"/>
              <a:t>Chair to </a:t>
            </a:r>
            <a:r>
              <a:rPr lang="en-GB" sz="1800" dirty="0" smtClean="0"/>
              <a:t>the AHG7 branch</a:t>
            </a:r>
            <a:r>
              <a:rPr lang="en-GB" sz="1800" dirty="0" smtClean="0"/>
              <a:t>, along with </a:t>
            </a:r>
            <a:r>
              <a:rPr lang="en-GB" sz="1800" dirty="0" smtClean="0"/>
              <a:t>a set </a:t>
            </a:r>
            <a:r>
              <a:rPr lang="en-GB" sz="1800" dirty="0" smtClean="0"/>
              <a:t>of 10-bit 4:2:2</a:t>
            </a:r>
            <a:br>
              <a:rPr lang="en-GB" sz="1800" dirty="0" smtClean="0"/>
            </a:br>
            <a:r>
              <a:rPr lang="en-GB" sz="1800" dirty="0" smtClean="0"/>
              <a:t>and 4:4:4 </a:t>
            </a:r>
            <a:r>
              <a:rPr lang="en-GB" sz="1800" dirty="0"/>
              <a:t>sequences</a:t>
            </a:r>
            <a:r>
              <a:rPr lang="en-GB" sz="1800" dirty="0" smtClean="0"/>
              <a:t>.</a:t>
            </a:r>
            <a:br>
              <a:rPr lang="en-GB" sz="1800" dirty="0" smtClean="0"/>
            </a:br>
            <a:endParaRPr lang="en-GB" sz="1800" dirty="0"/>
          </a:p>
          <a:p>
            <a:pPr marL="1080000">
              <a:buNone/>
            </a:pPr>
            <a:r>
              <a:rPr lang="en-GB" sz="1800" dirty="0"/>
              <a:t>	</a:t>
            </a:r>
            <a:r>
              <a:rPr lang="en-GB" sz="1800" dirty="0" smtClean="0"/>
              <a:t>The software has since been patched to HM8.1.</a:t>
            </a:r>
            <a:br>
              <a:rPr lang="en-GB" sz="1800" dirty="0" smtClean="0"/>
            </a:br>
            <a:endParaRPr lang="en-GB" sz="1800" dirty="0" smtClean="0"/>
          </a:p>
          <a:p>
            <a:pPr marL="1080000"/>
            <a:r>
              <a:rPr lang="en-GB" sz="1800" dirty="0" smtClean="0"/>
              <a:t>Benchmarks against JM18.4 </a:t>
            </a:r>
            <a:r>
              <a:rPr lang="en-GB" sz="1800" dirty="0" smtClean="0"/>
              <a:t>were provided </a:t>
            </a:r>
            <a:r>
              <a:rPr lang="en-GB" sz="1800" dirty="0" smtClean="0"/>
              <a:t>by BBC to AHG7 (also confirmed by ourselves).</a:t>
            </a: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Extended Chroma Format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sz="1800" dirty="0" smtClean="0"/>
          </a:p>
          <a:p>
            <a:r>
              <a:rPr lang="en-GB" dirty="0" smtClean="0"/>
              <a:t>Examination of options available in 4:2:2/4:4:4 :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The system was evaluated </a:t>
            </a:r>
            <a:r>
              <a:rPr lang="en-GB" dirty="0" smtClean="0"/>
              <a:t>using </a:t>
            </a:r>
            <a:r>
              <a:rPr lang="en-GB" dirty="0" smtClean="0"/>
              <a:t>the standard </a:t>
            </a:r>
            <a:r>
              <a:rPr lang="en-GB" b="1" dirty="0" smtClean="0"/>
              <a:t>intra_he10</a:t>
            </a:r>
            <a:r>
              <a:rPr lang="en-GB" dirty="0" smtClean="0"/>
              <a:t> and </a:t>
            </a:r>
            <a:r>
              <a:rPr lang="en-GB" b="1" dirty="0" smtClean="0"/>
              <a:t>lowdelay_he10</a:t>
            </a:r>
            <a:r>
              <a:rPr lang="en-GB" dirty="0" smtClean="0"/>
              <a:t> profiles at </a:t>
            </a:r>
            <a:r>
              <a:rPr lang="en-GB" dirty="0" smtClean="0"/>
              <a:t>the standard </a:t>
            </a:r>
            <a:r>
              <a:rPr lang="en-GB" dirty="0" smtClean="0"/>
              <a:t>set of QPs (22, 27, 32, 37).</a:t>
            </a:r>
            <a:br>
              <a:rPr lang="en-GB" dirty="0" smtClean="0"/>
            </a:br>
            <a:endParaRPr lang="en-GB" dirty="0" smtClean="0"/>
          </a:p>
          <a:p>
            <a:pPr lvl="1">
              <a:buNone/>
            </a:pPr>
            <a:r>
              <a:rPr lang="en-GB" dirty="0" smtClean="0"/>
              <a:t>	Previous simulations (distributed via the reflector) indicated there</a:t>
            </a:r>
            <a:br>
              <a:rPr lang="en-GB" dirty="0" smtClean="0"/>
            </a:br>
            <a:r>
              <a:rPr lang="en-GB" dirty="0" smtClean="0"/>
              <a:t>was correspondence between 8 and 10-bit profiles.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AHG7 ECF model provides 44 different options:</a:t>
            </a:r>
          </a:p>
          <a:p>
            <a:pPr lvl="1">
              <a:buNone/>
            </a:pPr>
            <a:r>
              <a:rPr lang="en-GB" dirty="0" smtClean="0"/>
              <a:t>			33 </a:t>
            </a:r>
            <a:r>
              <a:rPr lang="en-GB" dirty="0" smtClean="0"/>
              <a:t>options were tested.</a:t>
            </a:r>
            <a:endParaRPr lang="en-GB" dirty="0" smtClean="0"/>
          </a:p>
          <a:p>
            <a:pPr lvl="1">
              <a:buNone/>
            </a:pPr>
            <a:r>
              <a:rPr lang="en-GB" dirty="0" smtClean="0"/>
              <a:t>			11 </a:t>
            </a:r>
            <a:r>
              <a:rPr lang="en-GB" dirty="0" smtClean="0"/>
              <a:t>options were not tested or reserved for future study.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endParaRPr lang="en-GB" sz="2000" dirty="0" smtClean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229002"/>
              </p:ext>
            </p:extLst>
          </p:nvPr>
        </p:nvGraphicFramePr>
        <p:xfrm>
          <a:off x="364491" y="1147232"/>
          <a:ext cx="8157717" cy="5086924"/>
        </p:xfrm>
        <a:graphic>
          <a:graphicData uri="http://schemas.openxmlformats.org/drawingml/2006/table">
            <a:tbl>
              <a:tblPr/>
              <a:tblGrid>
                <a:gridCol w="1453423"/>
                <a:gridCol w="4267200"/>
                <a:gridCol w="1197429"/>
                <a:gridCol w="1239665"/>
              </a:tblGrid>
              <a:tr h="31538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0" dirty="0">
                          <a:latin typeface="+mn-lt"/>
                          <a:ea typeface="Times New Roman"/>
                          <a:cs typeface="Times New Roman"/>
                        </a:rPr>
                        <a:t>Tool / Feature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Options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Options</a:t>
                      </a:r>
                      <a:b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Tested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594">
                <a:tc rowSpan="3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Block structure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Slices/CU/PU structures.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TU structures.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NSQT.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6472">
                <a:tc rowSpan="5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Prediction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Intra-prediction angular prediction.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16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15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Intra reference sample filtering.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6472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TU edge filtering for H, V and DC modes.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err="1">
                          <a:latin typeface="+mn-lt"/>
                          <a:ea typeface="Times New Roman"/>
                          <a:cs typeface="Times New Roman"/>
                        </a:rPr>
                        <a:t>LM_Chroma</a:t>
                      </a: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Motion interpolation filters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9594">
                <a:tc rowSpan="4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Transform</a:t>
                      </a:r>
                      <a:r>
                        <a:rPr lang="en-GB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&amp; </a:t>
                      </a:r>
                      <a:r>
                        <a:rPr lang="en-GB" sz="1600" b="1" baseline="0" dirty="0" err="1" smtClean="0">
                          <a:latin typeface="+mn-lt"/>
                          <a:ea typeface="Times New Roman"/>
                          <a:cs typeface="Times New Roman"/>
                        </a:rPr>
                        <a:t>Quantizer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MDDT.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4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smtClean="0">
                          <a:latin typeface="+mn-lt"/>
                          <a:ea typeface="Times New Roman"/>
                          <a:cs typeface="Times New Roman"/>
                        </a:rPr>
                        <a:t>Modified</a:t>
                      </a:r>
                      <a:r>
                        <a:rPr lang="en-US" sz="14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QP for rectangular blocks (4:2:2)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Scaling lists.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Chroma QP clipping table.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</a:tr>
              <a:tr h="259594">
                <a:tc rowSpan="4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Entropy Coding</a:t>
                      </a:r>
                      <a:endParaRPr lang="en-GB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 err="1">
                          <a:latin typeface="+mn-lt"/>
                          <a:ea typeface="Times New Roman"/>
                          <a:cs typeface="Times New Roman"/>
                        </a:rPr>
                        <a:t>Chroma</a:t>
                      </a: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 CBF Context Variable (CV) derivation.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19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 smtClean="0"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Chroma CV sets and rules.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MDCS.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i="0" dirty="0">
                          <a:latin typeface="+mn-lt"/>
                          <a:ea typeface="Times New Roman"/>
                          <a:cs typeface="Times New Roman"/>
                        </a:rPr>
                        <a:t>Significance map coding.</a:t>
                      </a: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71"/>
                    </a:solidFill>
                  </a:tcPr>
                </a:tc>
              </a:tr>
              <a:tr h="259594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9594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No functional changes implemented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for deblocking filter,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ALF,</a:t>
                      </a:r>
                      <a:r>
                        <a:rPr lang="en-US" sz="1100" i="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i="0" dirty="0" smtClean="0">
                          <a:latin typeface="+mn-lt"/>
                          <a:ea typeface="Times New Roman"/>
                          <a:cs typeface="Times New Roman"/>
                        </a:rPr>
                        <a:t>SAO</a:t>
                      </a:r>
                      <a:r>
                        <a:rPr lang="en-US" sz="1100" i="0" dirty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en-GB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en-GB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en-GB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en-GB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0223" marR="40223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Configurable Features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JCTVC-J0191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/ 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800" dirty="0" smtClean="0"/>
          </a:p>
          <a:p>
            <a:r>
              <a:rPr lang="en-GB" dirty="0" smtClean="0"/>
              <a:t>JCT-VC K0181 details results produced when the AHG7 software default configurations are adjusted.</a:t>
            </a:r>
          </a:p>
          <a:p>
            <a:endParaRPr lang="en-GB" dirty="0"/>
          </a:p>
          <a:p>
            <a:r>
              <a:rPr lang="en-GB" dirty="0" smtClean="0"/>
              <a:t>It is proposed that the committee consider these results in order to decide whether a change in base configuration is required.</a:t>
            </a:r>
          </a:p>
          <a:p>
            <a:endParaRPr lang="en-GB" dirty="0" smtClean="0"/>
          </a:p>
          <a:p>
            <a:r>
              <a:rPr lang="en-GB" dirty="0" smtClean="0"/>
              <a:t>It is also proposed that the committee consider extending the operating points (lower QPs) and adjusting the test-set of sequences for these new chroma formats.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JCTVC-K0181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2012/10/5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purl.org/dc/dcmitype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267</Words>
  <Application>Microsoft Office PowerPoint</Application>
  <PresentationFormat>On-screen Show (4:3)</PresentationFormat>
  <Paragraphs>82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GBM_Master</vt:lpstr>
      <vt:lpstr>AHG7: Options present in Extended             Chroma Format model</vt:lpstr>
      <vt:lpstr>Introduction</vt:lpstr>
      <vt:lpstr>Extended Chroma Format Model</vt:lpstr>
      <vt:lpstr>Table of Configurable Features</vt:lpstr>
      <vt:lpstr>Summary / 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2012-10-05T14:33:21Z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