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0" r:id="rId2"/>
    <p:sldId id="429" r:id="rId3"/>
    <p:sldId id="440" r:id="rId4"/>
    <p:sldId id="441" r:id="rId5"/>
    <p:sldId id="442" r:id="rId6"/>
    <p:sldId id="443" r:id="rId7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2012-10-13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2012-10-13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JCTVC-K0169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On </a:t>
            </a:r>
            <a:r>
              <a:rPr lang="en-US" altLang="ko-KR" sz="2800" dirty="0" smtClean="0"/>
              <a:t>layer Id partition in VPS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11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There are 2 approaches for layer ID partition in VPS extension</a:t>
            </a:r>
          </a:p>
          <a:p>
            <a:pPr lvl="1"/>
            <a:r>
              <a:rPr lang="en-US" altLang="ko-KR" dirty="0" smtClean="0"/>
              <a:t>Approach 1: Combination of dimension types is not fixed</a:t>
            </a:r>
          </a:p>
          <a:p>
            <a:pPr lvl="1"/>
            <a:r>
              <a:rPr lang="en-US" altLang="ko-KR" dirty="0" smtClean="0"/>
              <a:t>Approach 2: Combination of dimension types is fixed</a:t>
            </a:r>
          </a:p>
          <a:p>
            <a:endParaRPr lang="en-US" altLang="ko-KR" b="1" u="sng" dirty="0" smtClean="0"/>
          </a:p>
          <a:p>
            <a:endParaRPr lang="en-US" altLang="ko-KR" b="1" u="sng" dirty="0" smtClean="0"/>
          </a:p>
          <a:p>
            <a:r>
              <a:rPr lang="en-US" altLang="ko-KR" b="1" u="sng" dirty="0" smtClean="0"/>
              <a:t>Proposal</a:t>
            </a:r>
            <a:r>
              <a:rPr lang="en-US" altLang="ko-KR" dirty="0" smtClean="0"/>
              <a:t>: </a:t>
            </a:r>
            <a:r>
              <a:rPr lang="en-US" altLang="ko-KR" dirty="0" smtClean="0"/>
              <a:t>A partitioning design that is in between the 2 approaches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List of dimension types are </a:t>
            </a:r>
            <a:r>
              <a:rPr lang="en-US" altLang="ko-KR" dirty="0" err="1" smtClean="0"/>
              <a:t>signalled</a:t>
            </a:r>
            <a:r>
              <a:rPr lang="en-US" altLang="ko-KR" dirty="0" smtClean="0"/>
              <a:t> outside the loop for </a:t>
            </a:r>
            <a:r>
              <a:rPr lang="en-US" altLang="ko-KR" dirty="0" err="1" smtClean="0"/>
              <a:t>signalling</a:t>
            </a:r>
            <a:r>
              <a:rPr lang="en-US" altLang="ko-KR" dirty="0" smtClean="0"/>
              <a:t> layer ID</a:t>
            </a:r>
          </a:p>
          <a:p>
            <a:pPr lvl="1"/>
            <a:r>
              <a:rPr lang="en-US" altLang="ko-KR" dirty="0" smtClean="0"/>
              <a:t>Bits to </a:t>
            </a:r>
            <a:r>
              <a:rPr lang="en-US" altLang="ko-KR" dirty="0" err="1" smtClean="0"/>
              <a:t>vps_layer_id</a:t>
            </a:r>
            <a:r>
              <a:rPr lang="en-US" altLang="ko-KR" dirty="0" smtClean="0"/>
              <a:t> 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 is not restricted to 6. It is coded as u(v)</a:t>
            </a:r>
          </a:p>
          <a:p>
            <a:pPr lvl="2"/>
            <a:r>
              <a:rPr lang="en-US" altLang="ko-KR" dirty="0" smtClean="0"/>
              <a:t>Sum of bits for </a:t>
            </a:r>
            <a:r>
              <a:rPr lang="en-US" altLang="ko-KR" dirty="0" err="1" smtClean="0"/>
              <a:t>dimension_len</a:t>
            </a:r>
            <a:r>
              <a:rPr lang="en-US" altLang="ko-KR" dirty="0" smtClean="0"/>
              <a:t> 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323528" y="4365104"/>
            <a:ext cx="8424936" cy="2016224"/>
          </a:xfrm>
        </p:spPr>
        <p:txBody>
          <a:bodyPr/>
          <a:lstStyle/>
          <a:p>
            <a:r>
              <a:rPr lang="en-US" altLang="ko-KR" dirty="0" smtClean="0"/>
              <a:t>Seems to be too flexible as combination of </a:t>
            </a:r>
            <a:r>
              <a:rPr lang="en-US" altLang="ko-KR" dirty="0" err="1" smtClean="0"/>
              <a:t>dimension_type</a:t>
            </a:r>
            <a:r>
              <a:rPr lang="en-US" altLang="ko-KR" dirty="0" smtClean="0"/>
              <a:t> can change from layer to layer</a:t>
            </a:r>
          </a:p>
          <a:p>
            <a:r>
              <a:rPr lang="en-US" altLang="ko-KR" dirty="0" smtClean="0"/>
              <a:t>Total bits spent for defining layer id can be long</a:t>
            </a:r>
          </a:p>
          <a:p>
            <a:pPr lvl="1"/>
            <a:r>
              <a:rPr lang="en-US" altLang="ko-KR" dirty="0" smtClean="0"/>
              <a:t>Sum of </a:t>
            </a:r>
            <a:r>
              <a:rPr lang="en-US" altLang="ko-KR" dirty="0" err="1" smtClean="0"/>
              <a:t>dimension_id</a:t>
            </a:r>
            <a:r>
              <a:rPr lang="en-US" altLang="ko-KR" dirty="0" smtClean="0"/>
              <a:t> 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 – for j start from 0 to num_dimensions_minus1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Approach 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323528" y="908720"/>
          <a:ext cx="5400600" cy="2987040"/>
        </p:xfrm>
        <a:graphic>
          <a:graphicData uri="http://schemas.openxmlformats.org/drawingml/2006/table">
            <a:tbl>
              <a:tblPr/>
              <a:tblGrid>
                <a:gridCol w="4260643"/>
                <a:gridCol w="1139957"/>
              </a:tblGrid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vps_extension</a:t>
                      </a:r>
                      <a:r>
                        <a:rPr lang="en-GB" sz="1400" kern="100" dirty="0">
                          <a:latin typeface="Times New Roman"/>
                          <a:ea typeface="MS Mincho"/>
                          <a:cs typeface="Times New Roman"/>
                        </a:rPr>
                        <a:t>( ) {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kern="10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…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	// layer specific information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for( </a:t>
                      </a:r>
                      <a:r>
                        <a:rPr lang="en-GB" sz="1400" kern="1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 = 1; </a:t>
                      </a:r>
                      <a:r>
                        <a:rPr lang="en-GB" sz="1400" kern="1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 &lt;= vps_max_layers_minus1; </a:t>
                      </a:r>
                      <a:r>
                        <a:rPr lang="en-GB" sz="1400" kern="1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++ ) {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		// mapping of layer ID to scalability dimension IDs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Batang"/>
                          <a:cs typeface="Times New Roman"/>
                        </a:rPr>
                        <a:t>		num_dimensions_minus1</a:t>
                      </a: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[ </a:t>
                      </a:r>
                      <a:r>
                        <a:rPr lang="en-GB" sz="1400" kern="1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 ]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kern="100">
                          <a:latin typeface="Times New Roman"/>
                          <a:ea typeface="Batang"/>
                          <a:cs typeface="Times New Roman"/>
                        </a:rPr>
                        <a:t>u(4)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		for( j = 0; j &lt;= num_dimensions_minus1; j++ ) {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400" b="1" kern="100" dirty="0" err="1">
                          <a:latin typeface="Times New Roman"/>
                          <a:ea typeface="Batang"/>
                          <a:cs typeface="Times New Roman"/>
                        </a:rPr>
                        <a:t>dimension_type</a:t>
                      </a: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[ </a:t>
                      </a:r>
                      <a:r>
                        <a:rPr lang="en-GB" sz="1400" kern="1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US" sz="1400" kern="100" dirty="0">
                          <a:latin typeface="Times New Roman"/>
                          <a:ea typeface="Batang"/>
                          <a:cs typeface="Times New Roman"/>
                        </a:rPr>
                        <a:t> ][ j ]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kern="100">
                          <a:latin typeface="Times New Roman"/>
                          <a:ea typeface="Batang"/>
                          <a:cs typeface="Times New Roman"/>
                        </a:rPr>
                        <a:t>u(4)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400" b="1" kern="100" dirty="0" err="1">
                          <a:latin typeface="Times New Roman"/>
                          <a:ea typeface="Batang"/>
                          <a:cs typeface="Times New Roman"/>
                        </a:rPr>
                        <a:t>dimension_id</a:t>
                      </a: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[ </a:t>
                      </a:r>
                      <a:r>
                        <a:rPr lang="en-GB" sz="1400" kern="1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 ]</a:t>
                      </a:r>
                      <a:r>
                        <a:rPr lang="en-US" sz="1400" kern="100" dirty="0">
                          <a:latin typeface="Times New Roman"/>
                          <a:ea typeface="Batang"/>
                          <a:cs typeface="Times New Roman"/>
                        </a:rPr>
                        <a:t>[ j ]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kern="100" dirty="0">
                          <a:latin typeface="Times New Roman"/>
                          <a:ea typeface="Batang"/>
                          <a:cs typeface="Times New Roman"/>
                        </a:rPr>
                        <a:t>u(8)</a:t>
                      </a:r>
                      <a:endParaRPr lang="ko-KR" sz="1400" b="1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		}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		// layer dependency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400" b="1" kern="100" dirty="0">
                          <a:latin typeface="Times New Roman"/>
                          <a:ea typeface="맑은 고딕"/>
                          <a:cs typeface="Times New Roman"/>
                        </a:rPr>
                        <a:t>…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Batang"/>
                          <a:cs typeface="Times New Roman"/>
                        </a:rPr>
                        <a:t>	}</a:t>
                      </a:r>
                      <a:endParaRPr lang="ko-KR" sz="1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ko-KR" sz="1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084168" y="908720"/>
          <a:ext cx="2928449" cy="1872207"/>
        </p:xfrm>
        <a:graphic>
          <a:graphicData uri="http://schemas.openxmlformats.org/drawingml/2006/table">
            <a:tbl>
              <a:tblPr/>
              <a:tblGrid>
                <a:gridCol w="1121501"/>
                <a:gridCol w="1806948"/>
              </a:tblGrid>
              <a:tr h="53491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dimension</a:t>
                      </a:r>
                      <a:r>
                        <a:rPr lang="en-GB" sz="1400" kern="100" dirty="0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_</a:t>
                      </a:r>
                      <a:br>
                        <a:rPr lang="en-GB" sz="1400" kern="100" dirty="0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</a:br>
                      <a:r>
                        <a:rPr lang="en-GB" sz="1400" kern="100" dirty="0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type</a:t>
                      </a:r>
                      <a:r>
                        <a:rPr lang="en-GB" sz="1400" kern="1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</a:t>
                      </a:r>
                      <a:r>
                        <a:rPr lang="en-GB" sz="1400" kern="1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400" kern="1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 ][ j ]</a:t>
                      </a:r>
                      <a:endParaRPr lang="ko-KR" sz="1400" kern="100" dirty="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dimension_id</a:t>
                      </a:r>
                      <a:r>
                        <a:rPr lang="en-GB" sz="1400" kern="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][ j ]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0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view order idx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1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depth flag</a:t>
                      </a:r>
                      <a:endParaRPr lang="ko-KR" sz="1400" kern="100" dirty="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2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dependency ID</a:t>
                      </a:r>
                      <a:endParaRPr lang="ko-KR" sz="1400" kern="100" dirty="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3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quality ID</a:t>
                      </a:r>
                      <a:endParaRPr lang="ko-KR" sz="1400" kern="100" dirty="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4..15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reserved</a:t>
                      </a:r>
                      <a:endParaRPr lang="ko-KR" sz="1400" kern="100" dirty="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4077072"/>
            <a:ext cx="8784976" cy="2376264"/>
          </a:xfrm>
        </p:spPr>
        <p:txBody>
          <a:bodyPr/>
          <a:lstStyle/>
          <a:p>
            <a:r>
              <a:rPr lang="en-US" altLang="ko-KR" dirty="0" smtClean="0"/>
              <a:t>To rigid</a:t>
            </a:r>
          </a:p>
          <a:p>
            <a:r>
              <a:rPr lang="en-US" altLang="ko-KR" dirty="0" smtClean="0"/>
              <a:t>It is difficult to make good combinations of dimensions. </a:t>
            </a:r>
          </a:p>
          <a:p>
            <a:pPr lvl="1"/>
            <a:r>
              <a:rPr lang="en-US" altLang="ko-KR" dirty="0" smtClean="0"/>
              <a:t>Do not like future proof design</a:t>
            </a:r>
          </a:p>
          <a:p>
            <a:pPr lvl="1"/>
            <a:r>
              <a:rPr lang="en-US" altLang="ko-KR" dirty="0" smtClean="0"/>
              <a:t>Seems like predicting the future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Approach 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763688" y="1223392"/>
          <a:ext cx="5112568" cy="2133600"/>
        </p:xfrm>
        <a:graphic>
          <a:graphicData uri="http://schemas.openxmlformats.org/drawingml/2006/table">
            <a:tbl>
              <a:tblPr/>
              <a:tblGrid>
                <a:gridCol w="4041851"/>
                <a:gridCol w="1070717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vps_extension</a:t>
                      </a:r>
                      <a:r>
                        <a:rPr lang="en-GB" sz="1400" kern="100" dirty="0">
                          <a:latin typeface="Times New Roman"/>
                          <a:ea typeface="MS Mincho"/>
                          <a:cs typeface="Times New Roman"/>
                        </a:rPr>
                        <a:t>( ) {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kern="10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…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	// scalability type and </a:t>
                      </a:r>
                      <a:r>
                        <a:rPr lang="en-GB" sz="1400" kern="100" dirty="0" err="1">
                          <a:latin typeface="Times New Roman"/>
                          <a:ea typeface="Batang"/>
                          <a:cs typeface="Times New Roman"/>
                        </a:rPr>
                        <a:t>layer_id</a:t>
                      </a: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 partitioning method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US" sz="1400" b="1" kern="100" dirty="0" err="1">
                          <a:latin typeface="Times New Roman"/>
                          <a:ea typeface="MS Mincho"/>
                          <a:cs typeface="Times New Roman"/>
                        </a:rPr>
                        <a:t>scalability_type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b="0" kern="100">
                          <a:latin typeface="Times New Roman"/>
                          <a:ea typeface="MS Mincho"/>
                          <a:cs typeface="Times New Roman"/>
                        </a:rPr>
                        <a:t>u(4)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	for( </a:t>
                      </a: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i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 = 0; </a:t>
                      </a: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i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 &lt; </a:t>
                      </a: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MaxDim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( </a:t>
                      </a: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scalability_type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 ); </a:t>
                      </a: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i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++ )</a:t>
                      </a:r>
                      <a:r>
                        <a:rPr lang="en-US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 {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 kern="100" dirty="0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US" sz="1400" b="1" kern="100" dirty="0" err="1">
                          <a:latin typeface="Times New Roman"/>
                          <a:ea typeface="MS Mincho"/>
                          <a:cs typeface="Times New Roman"/>
                        </a:rPr>
                        <a:t>layer_id_dim_len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[ </a:t>
                      </a: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i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 ]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b="0" kern="100">
                          <a:latin typeface="Times New Roman"/>
                          <a:ea typeface="MS Mincho"/>
                          <a:cs typeface="Times New Roman"/>
                        </a:rPr>
                        <a:t>u(3)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6035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	// layer specific information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6035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	</a:t>
                      </a:r>
                      <a:r>
                        <a:rPr lang="en-US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…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	}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Approach 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611560" y="1196752"/>
          <a:ext cx="7848873" cy="4608512"/>
        </p:xfrm>
        <a:graphic>
          <a:graphicData uri="http://schemas.openxmlformats.org/drawingml/2006/table">
            <a:tbl>
              <a:tblPr/>
              <a:tblGrid>
                <a:gridCol w="1379669"/>
                <a:gridCol w="2364749"/>
                <a:gridCol w="4104455"/>
              </a:tblGrid>
              <a:tr h="360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 err="1">
                          <a:latin typeface="Times New Roman"/>
                          <a:ea typeface="MS Mincho"/>
                          <a:cs typeface="Times New Roman"/>
                        </a:rPr>
                        <a:t>scalability_type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 err="1">
                          <a:latin typeface="Times New Roman"/>
                          <a:ea typeface="MS Mincho"/>
                          <a:cs typeface="Times New Roman"/>
                        </a:rPr>
                        <a:t>MaxDim</a:t>
                      </a:r>
                      <a:r>
                        <a:rPr lang="en-US" sz="1400" b="1" kern="100" dirty="0">
                          <a:latin typeface="Times New Roman"/>
                          <a:ea typeface="MS Mincho"/>
                          <a:cs typeface="Times New Roman"/>
                        </a:rPr>
                        <a:t>(</a:t>
                      </a:r>
                      <a:r>
                        <a:rPr lang="en-US" sz="1400" b="1" kern="100" dirty="0" err="1">
                          <a:latin typeface="Times New Roman"/>
                          <a:ea typeface="MS Mincho"/>
                          <a:cs typeface="Times New Roman"/>
                        </a:rPr>
                        <a:t>scalability_type</a:t>
                      </a:r>
                      <a:r>
                        <a:rPr lang="en-US" sz="1400" b="1" kern="100" dirty="0">
                          <a:latin typeface="Times New Roman"/>
                          <a:ea typeface="MS Mincho"/>
                          <a:cs typeface="Times New Roman"/>
                        </a:rPr>
                        <a:t>)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latin typeface="Times New Roman"/>
                          <a:ea typeface="MS Mincho"/>
                          <a:cs typeface="Times New Roman"/>
                        </a:rPr>
                        <a:t>Scalability dimensions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none (base HEVC)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spatial and quality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spatial, quality, reserved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spatial, quality, reserved, reserved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 and depth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, depth, reserved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, depth, reserved, reserved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, spatial, quality and depth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, spatial, quality, depth, reserved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, spatial, quality, depth, reserved, reserved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10...15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S Mincho"/>
                          <a:cs typeface="Times New Roman"/>
                        </a:rPr>
                        <a:t>reserved</a:t>
                      </a:r>
                      <a:endParaRPr lang="ko-KR" sz="140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S Mincho"/>
                          <a:cs typeface="Times New Roman"/>
                        </a:rPr>
                        <a:t>reserved</a:t>
                      </a:r>
                      <a:endParaRPr lang="ko-KR" sz="140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4149080"/>
            <a:ext cx="8784976" cy="2160240"/>
          </a:xfrm>
        </p:spPr>
        <p:txBody>
          <a:bodyPr/>
          <a:lstStyle/>
          <a:p>
            <a:r>
              <a:rPr lang="en-US" altLang="ko-KR" dirty="0" smtClean="0"/>
              <a:t>Having the loop for dimension type &amp; length independently</a:t>
            </a:r>
          </a:p>
          <a:p>
            <a:pPr lvl="1"/>
            <a:r>
              <a:rPr lang="en-US" altLang="ko-KR" dirty="0" smtClean="0"/>
              <a:t>Improve approach 2 since it relaxes fixing the scalability type.</a:t>
            </a:r>
          </a:p>
          <a:p>
            <a:pPr lvl="1"/>
            <a:r>
              <a:rPr lang="en-US" altLang="ko-KR" dirty="0" smtClean="0"/>
              <a:t>Simplify approach 1 since combinations of dimension type is defined earlier. </a:t>
            </a:r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Proposed design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539552" y="908720"/>
          <a:ext cx="4824536" cy="2987040"/>
        </p:xfrm>
        <a:graphic>
          <a:graphicData uri="http://schemas.openxmlformats.org/drawingml/2006/table">
            <a:tbl>
              <a:tblPr/>
              <a:tblGrid>
                <a:gridCol w="3789374"/>
                <a:gridCol w="1035162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vps_extension</a:t>
                      </a:r>
                      <a:r>
                        <a:rPr lang="en-GB" sz="1400" kern="100" dirty="0">
                          <a:latin typeface="Times New Roman"/>
                          <a:ea typeface="MS Mincho"/>
                          <a:cs typeface="Times New Roman"/>
                        </a:rPr>
                        <a:t>( ) {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kern="10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	…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	// layer specific information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446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바탕"/>
                          <a:cs typeface="Times New Roman"/>
                        </a:rPr>
                        <a:t>num_dimension_minus1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kern="100">
                          <a:latin typeface="Times New Roman"/>
                          <a:ea typeface="바탕"/>
                          <a:cs typeface="Times New Roman"/>
                        </a:rPr>
                        <a:t>ue(v)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  for (</a:t>
                      </a:r>
                      <a:r>
                        <a:rPr lang="en-GB" sz="1400" kern="100" dirty="0" err="1">
                          <a:latin typeface="Times New Roman"/>
                          <a:ea typeface="바탕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 = 0; </a:t>
                      </a:r>
                      <a:r>
                        <a:rPr lang="en-GB" sz="1400" kern="100" dirty="0" err="1">
                          <a:latin typeface="Times New Roman"/>
                          <a:ea typeface="바탕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 &lt;= num_dimension_minus1; </a:t>
                      </a:r>
                      <a:r>
                        <a:rPr lang="en-GB" sz="1400" kern="100" dirty="0" err="1">
                          <a:latin typeface="Times New Roman"/>
                          <a:ea typeface="바탕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++) {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바탕"/>
                          <a:cs typeface="Times New Roman"/>
                        </a:rPr>
                        <a:t>    </a:t>
                      </a:r>
                      <a:r>
                        <a:rPr lang="en-US" sz="1400" b="1" kern="100" dirty="0" err="1">
                          <a:latin typeface="Times New Roman"/>
                          <a:ea typeface="바탕"/>
                          <a:cs typeface="Times New Roman"/>
                        </a:rPr>
                        <a:t>dimension_type</a:t>
                      </a:r>
                      <a:r>
                        <a:rPr lang="en-US" sz="1400" b="1" kern="100" dirty="0">
                          <a:latin typeface="Times New Roman"/>
                          <a:ea typeface="바탕"/>
                          <a:cs typeface="Times New Roman"/>
                        </a:rPr>
                        <a:t> [</a:t>
                      </a:r>
                      <a:r>
                        <a:rPr lang="en-US" sz="1400" b="1" kern="100" dirty="0" err="1">
                          <a:latin typeface="Times New Roman"/>
                          <a:ea typeface="바탕"/>
                          <a:cs typeface="Times New Roman"/>
                        </a:rPr>
                        <a:t>i</a:t>
                      </a:r>
                      <a:r>
                        <a:rPr lang="en-US" sz="1400" b="1" kern="100" dirty="0">
                          <a:latin typeface="Times New Roman"/>
                          <a:ea typeface="바탕"/>
                          <a:cs typeface="Times New Roman"/>
                        </a:rPr>
                        <a:t>]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kern="100">
                          <a:latin typeface="Times New Roman"/>
                          <a:ea typeface="바탕"/>
                          <a:cs typeface="Times New Roman"/>
                        </a:rPr>
                        <a:t>u(4)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    </a:t>
                      </a:r>
                      <a:r>
                        <a:rPr lang="en-GB" sz="1400" b="1" kern="100" dirty="0" err="1">
                          <a:latin typeface="Times New Roman"/>
                          <a:ea typeface="바탕"/>
                          <a:cs typeface="Times New Roman"/>
                        </a:rPr>
                        <a:t>dimension_len</a:t>
                      </a:r>
                      <a:r>
                        <a:rPr lang="en-GB" sz="1400" b="1" kern="100" dirty="0">
                          <a:latin typeface="Times New Roman"/>
                          <a:ea typeface="바탕"/>
                          <a:cs typeface="Times New Roman"/>
                        </a:rPr>
                        <a:t> [</a:t>
                      </a:r>
                      <a:r>
                        <a:rPr lang="en-GB" sz="1400" b="1" kern="100" dirty="0" err="1">
                          <a:latin typeface="Times New Roman"/>
                          <a:ea typeface="바탕"/>
                          <a:cs typeface="Times New Roman"/>
                        </a:rPr>
                        <a:t>i</a:t>
                      </a:r>
                      <a:r>
                        <a:rPr lang="en-GB" sz="1400" b="1" kern="100" dirty="0">
                          <a:latin typeface="Times New Roman"/>
                          <a:ea typeface="바탕"/>
                          <a:cs typeface="Times New Roman"/>
                        </a:rPr>
                        <a:t>]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kern="100">
                          <a:latin typeface="Times New Roman"/>
                          <a:ea typeface="바탕"/>
                          <a:cs typeface="Times New Roman"/>
                        </a:rPr>
                        <a:t>u(3)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  }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  for (</a:t>
                      </a:r>
                      <a:r>
                        <a:rPr lang="en-GB" sz="1400" kern="100" dirty="0" err="1">
                          <a:latin typeface="Times New Roman"/>
                          <a:ea typeface="바탕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 = 1; </a:t>
                      </a:r>
                      <a:r>
                        <a:rPr lang="en-GB" sz="1400" kern="100" dirty="0" err="1">
                          <a:latin typeface="Times New Roman"/>
                          <a:ea typeface="바탕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 &lt;= vps_max_layers_minus1; </a:t>
                      </a:r>
                      <a:r>
                        <a:rPr lang="en-GB" sz="1400" kern="100" dirty="0" err="1">
                          <a:latin typeface="Times New Roman"/>
                          <a:ea typeface="바탕"/>
                          <a:cs typeface="Times New Roman"/>
                        </a:rPr>
                        <a:t>i</a:t>
                      </a: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++) {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바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바탕"/>
                          <a:cs typeface="Times New Roman"/>
                        </a:rPr>
                        <a:t>    </a:t>
                      </a:r>
                      <a:r>
                        <a:rPr lang="en-US" sz="1400" b="1" kern="100" dirty="0" err="1">
                          <a:latin typeface="Times New Roman"/>
                          <a:ea typeface="바탕"/>
                          <a:cs typeface="Times New Roman"/>
                        </a:rPr>
                        <a:t>vps_layer_id</a:t>
                      </a:r>
                      <a:r>
                        <a:rPr lang="en-US" sz="1400" b="1" kern="100" dirty="0">
                          <a:latin typeface="Times New Roman"/>
                          <a:ea typeface="바탕"/>
                          <a:cs typeface="Times New Roman"/>
                        </a:rPr>
                        <a:t> [</a:t>
                      </a:r>
                      <a:r>
                        <a:rPr lang="en-US" sz="1400" b="1" kern="100" dirty="0" err="1">
                          <a:latin typeface="Times New Roman"/>
                          <a:ea typeface="바탕"/>
                          <a:cs typeface="Times New Roman"/>
                        </a:rPr>
                        <a:t>i</a:t>
                      </a:r>
                      <a:r>
                        <a:rPr lang="en-US" sz="1400" b="1" kern="100" dirty="0">
                          <a:latin typeface="Times New Roman"/>
                          <a:ea typeface="바탕"/>
                          <a:cs typeface="Times New Roman"/>
                        </a:rPr>
                        <a:t>]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kern="100">
                          <a:latin typeface="Times New Roman"/>
                          <a:ea typeface="바탕"/>
                          <a:cs typeface="Times New Roman"/>
                        </a:rPr>
                        <a:t>u(n)</a:t>
                      </a:r>
                      <a:endParaRPr lang="ko-KR" sz="1400" b="1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바탕"/>
                          <a:cs typeface="Times New Roman"/>
                        </a:rPr>
                        <a:t>		// layer dependency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바탕"/>
                          <a:cs typeface="Times New Roman"/>
                        </a:rPr>
                        <a:t>		…</a:t>
                      </a:r>
                      <a:endParaRPr lang="ko-KR" sz="1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바탕"/>
                          <a:cs typeface="Times New Roman"/>
                        </a:rPr>
                        <a:t>	}</a:t>
                      </a:r>
                      <a:endParaRPr lang="ko-KR" sz="1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바탕"/>
                          <a:cs typeface="Times New Roman"/>
                        </a:rPr>
                        <a:t>}</a:t>
                      </a:r>
                      <a:endParaRPr lang="ko-KR" sz="1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868144" y="980729"/>
          <a:ext cx="2928449" cy="1872207"/>
        </p:xfrm>
        <a:graphic>
          <a:graphicData uri="http://schemas.openxmlformats.org/drawingml/2006/table">
            <a:tbl>
              <a:tblPr/>
              <a:tblGrid>
                <a:gridCol w="1121501"/>
                <a:gridCol w="1806948"/>
              </a:tblGrid>
              <a:tr h="53491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dimension</a:t>
                      </a:r>
                      <a:r>
                        <a:rPr lang="en-GB" sz="1400" kern="100" dirty="0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_</a:t>
                      </a:r>
                      <a:br>
                        <a:rPr lang="en-GB" sz="1400" kern="100" dirty="0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</a:br>
                      <a:r>
                        <a:rPr lang="en-GB" sz="1400" kern="100" dirty="0" smtClean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type</a:t>
                      </a:r>
                      <a:r>
                        <a:rPr lang="en-GB" sz="1400" kern="1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</a:t>
                      </a:r>
                      <a:r>
                        <a:rPr lang="en-GB" sz="1400" kern="1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400" kern="1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 ][ j ]</a:t>
                      </a:r>
                      <a:endParaRPr lang="ko-KR" sz="1400" kern="100" dirty="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dimension_id</a:t>
                      </a:r>
                      <a:r>
                        <a:rPr lang="en-GB" sz="1400" kern="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][ j ]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0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view order idx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1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depth flag</a:t>
                      </a:r>
                      <a:endParaRPr lang="ko-KR" sz="1400" kern="100" dirty="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2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dependency ID</a:t>
                      </a:r>
                      <a:endParaRPr lang="ko-KR" sz="1400" kern="100" dirty="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3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quality ID</a:t>
                      </a:r>
                      <a:endParaRPr lang="ko-KR" sz="1400" kern="100" dirty="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4..15</a:t>
                      </a:r>
                      <a:endParaRPr lang="ko-KR" sz="1400" kern="10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reserved</a:t>
                      </a:r>
                      <a:endParaRPr lang="ko-KR" sz="1400" kern="100" dirty="0">
                        <a:latin typeface="Times New Roman" pitchFamily="18" charset="0"/>
                        <a:ea typeface="바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30983</TotalTime>
  <Words>403</Words>
  <Application>Microsoft Office PowerPoint</Application>
  <PresentationFormat>화면 슬라이드 쇼(4:3)</PresentationFormat>
  <Paragraphs>143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JCTVC-K0169 AHG 9: On layer Id partition in VPS</vt:lpstr>
      <vt:lpstr>Outline</vt:lpstr>
      <vt:lpstr>Approach 1</vt:lpstr>
      <vt:lpstr>Approach 2</vt:lpstr>
      <vt:lpstr>Approach 2</vt:lpstr>
      <vt:lpstr>Proposed design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hendry.hendry</cp:lastModifiedBy>
  <cp:revision>1097</cp:revision>
  <dcterms:created xsi:type="dcterms:W3CDTF">2006-10-05T04:04:58Z</dcterms:created>
  <dcterms:modified xsi:type="dcterms:W3CDTF">2012-10-13T03:47:53Z</dcterms:modified>
</cp:coreProperties>
</file>