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38" r:id="rId4"/>
    <p:sldId id="439" r:id="rId5"/>
    <p:sldId id="440" r:id="rId6"/>
    <p:sldId id="441" r:id="rId7"/>
    <p:sldId id="437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2012-10-08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JCTVC-K0167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dependent slice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For dependent slice, slice header contains minimum syntax elements</a:t>
            </a:r>
          </a:p>
          <a:p>
            <a:r>
              <a:rPr lang="en-US" altLang="ko-KR" dirty="0" smtClean="0"/>
              <a:t>Non present syntax elements are copied from previous slice header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Such design may have some issues</a:t>
            </a:r>
          </a:p>
          <a:p>
            <a:pPr lvl="1"/>
            <a:r>
              <a:rPr lang="en-US" altLang="ko-KR" dirty="0" smtClean="0"/>
              <a:t>Error resilience </a:t>
            </a:r>
          </a:p>
          <a:p>
            <a:pPr lvl="1"/>
            <a:r>
              <a:rPr lang="en-US" altLang="ko-KR" dirty="0" smtClean="0"/>
              <a:t>Parallelism with used with WPP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</a:p>
          <a:p>
            <a:pPr lvl="1"/>
            <a:r>
              <a:rPr lang="en-US" altLang="ko-KR" dirty="0" smtClean="0"/>
              <a:t>POC_LSB is signaled in header of dependent slice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Signal address of previous slice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429000"/>
            <a:ext cx="8784976" cy="3024336"/>
          </a:xfrm>
        </p:spPr>
        <p:txBody>
          <a:bodyPr/>
          <a:lstStyle/>
          <a:p>
            <a:r>
              <a:rPr lang="en-US" altLang="ko-KR" dirty="0" smtClean="0"/>
              <a:t>Picture with POC 101 has been successfully decoded</a:t>
            </a:r>
          </a:p>
          <a:p>
            <a:r>
              <a:rPr lang="en-US" altLang="ko-KR" dirty="0" smtClean="0"/>
              <a:t>Since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slice of </a:t>
            </a:r>
            <a:r>
              <a:rPr lang="en-US" altLang="ko-KR" dirty="0" err="1" smtClean="0"/>
              <a:t>pic</a:t>
            </a:r>
            <a:r>
              <a:rPr lang="en-US" altLang="ko-KR" dirty="0" smtClean="0"/>
              <a:t> 102 is lost, the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slice might be thought as part of </a:t>
            </a:r>
            <a:r>
              <a:rPr lang="en-US" altLang="ko-KR" dirty="0" err="1" smtClean="0"/>
              <a:t>pic</a:t>
            </a:r>
            <a:r>
              <a:rPr lang="en-US" altLang="ko-KR" dirty="0" smtClean="0"/>
              <a:t> 101</a:t>
            </a:r>
          </a:p>
          <a:p>
            <a:pPr lvl="1"/>
            <a:r>
              <a:rPr lang="en-US" altLang="ko-KR" dirty="0" smtClean="0"/>
              <a:t>No </a:t>
            </a:r>
            <a:r>
              <a:rPr lang="en-US" altLang="ko-KR" dirty="0" err="1" smtClean="0"/>
              <a:t>poc</a:t>
            </a:r>
            <a:r>
              <a:rPr lang="en-US" altLang="ko-KR" dirty="0" smtClean="0"/>
              <a:t> information in the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slice of </a:t>
            </a:r>
            <a:r>
              <a:rPr lang="en-US" altLang="ko-KR" dirty="0" err="1" smtClean="0"/>
              <a:t>pic</a:t>
            </a:r>
            <a:r>
              <a:rPr lang="en-US" altLang="ko-KR" dirty="0" smtClean="0"/>
              <a:t> 102</a:t>
            </a:r>
          </a:p>
          <a:p>
            <a:endParaRPr lang="en-US" altLang="ko-KR" dirty="0" smtClean="0"/>
          </a:p>
          <a:p>
            <a:r>
              <a:rPr lang="en-US" altLang="ko-KR" b="1" u="sng" dirty="0" smtClean="0"/>
              <a:t>Solution: </a:t>
            </a:r>
            <a:r>
              <a:rPr lang="en-US" altLang="ko-KR" dirty="0" smtClean="0"/>
              <a:t>Send POC_LSB in header of dependent slice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21008" cy="369881"/>
          </a:xfrm>
        </p:spPr>
        <p:txBody>
          <a:bodyPr/>
          <a:lstStyle/>
          <a:p>
            <a:r>
              <a:rPr lang="en-US" altLang="ko-KR" dirty="0" smtClean="0"/>
              <a:t>Issue #1 – Error resilience at picture level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6" name="개체 1"/>
          <p:cNvPicPr>
            <a:picLocks noChangeArrowheads="1"/>
          </p:cNvPicPr>
          <p:nvPr/>
        </p:nvPicPr>
        <p:blipFill>
          <a:blip r:embed="rId2" cstate="print"/>
          <a:srcRect l="-3526" r="-3844" b="-348"/>
          <a:stretch>
            <a:fillRect/>
          </a:stretch>
        </p:blipFill>
        <p:spPr bwMode="auto">
          <a:xfrm>
            <a:off x="323528" y="764704"/>
            <a:ext cx="84969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424936" cy="2592288"/>
          </a:xfrm>
        </p:spPr>
        <p:txBody>
          <a:bodyPr/>
          <a:lstStyle/>
          <a:p>
            <a:r>
              <a:rPr lang="en-US" altLang="ko-KR" dirty="0" smtClean="0"/>
              <a:t>Ref slice for dependent slice shall contains: </a:t>
            </a:r>
          </a:p>
          <a:p>
            <a:pPr lvl="1"/>
            <a:r>
              <a:rPr lang="en-CA" altLang="ko-KR" dirty="0" err="1" smtClean="0"/>
              <a:t>ctbAddrTStoRS</a:t>
            </a:r>
            <a:r>
              <a:rPr lang="en-CA" altLang="ko-KR" dirty="0" smtClean="0"/>
              <a:t>[ </a:t>
            </a:r>
            <a:r>
              <a:rPr lang="en-CA" altLang="ko-KR" dirty="0" err="1" smtClean="0"/>
              <a:t>ctbAddrRStoTS</a:t>
            </a:r>
            <a:r>
              <a:rPr lang="en-CA" altLang="ko-KR" dirty="0" smtClean="0"/>
              <a:t>[ </a:t>
            </a:r>
            <a:r>
              <a:rPr lang="en-CA" altLang="ko-KR" dirty="0" err="1" smtClean="0"/>
              <a:t>slice_address</a:t>
            </a:r>
            <a:r>
              <a:rPr lang="en-CA" altLang="ko-KR" dirty="0" smtClean="0"/>
              <a:t> ] − 1 </a:t>
            </a:r>
            <a:r>
              <a:rPr lang="en-CA" altLang="ko-KR" dirty="0" smtClean="0"/>
              <a:t>]</a:t>
            </a:r>
          </a:p>
          <a:p>
            <a:pPr lvl="1"/>
            <a:r>
              <a:rPr lang="en-CA" altLang="ko-KR" dirty="0" smtClean="0"/>
              <a:t>When WPP is used, such slice might not be identified yet</a:t>
            </a:r>
          </a:p>
          <a:p>
            <a:pPr lvl="1"/>
            <a:endParaRPr lang="en-CA" altLang="ko-KR" dirty="0" smtClean="0"/>
          </a:p>
          <a:p>
            <a:r>
              <a:rPr lang="en-CA" altLang="ko-KR" dirty="0" smtClean="0"/>
              <a:t>Ex., when decoding of S4 is started, S3 might not be known yet!</a:t>
            </a:r>
            <a:endParaRPr lang="en-CA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93016" cy="369881"/>
          </a:xfrm>
        </p:spPr>
        <p:txBody>
          <a:bodyPr/>
          <a:lstStyle/>
          <a:p>
            <a:r>
              <a:rPr lang="en-US" altLang="ko-KR" dirty="0" smtClean="0"/>
              <a:t>Issue #2 – Dependent slice &amp; WPP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grpSp>
        <p:nvGrpSpPr>
          <p:cNvPr id="65" name="그룹 64"/>
          <p:cNvGrpSpPr/>
          <p:nvPr/>
        </p:nvGrpSpPr>
        <p:grpSpPr>
          <a:xfrm>
            <a:off x="1763688" y="3501008"/>
            <a:ext cx="5616624" cy="2448272"/>
            <a:chOff x="1763688" y="3501008"/>
            <a:chExt cx="5616624" cy="2448272"/>
          </a:xfrm>
        </p:grpSpPr>
        <p:sp>
          <p:nvSpPr>
            <p:cNvPr id="7" name="직사각형 6"/>
            <p:cNvSpPr/>
            <p:nvPr/>
          </p:nvSpPr>
          <p:spPr>
            <a:xfrm>
              <a:off x="1763688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143190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522691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902193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281694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661196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040698" y="350100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763688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143190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522691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902193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281694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661196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040698" y="398814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763688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143190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522691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02193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81694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661196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040698" y="496242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763688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143190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2522691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2902193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281694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661196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4040698" y="5449568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763688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143190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522691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902193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281694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661196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4040698" y="4475288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7" name="직선 화살표 연결선 46"/>
            <p:cNvCxnSpPr/>
            <p:nvPr/>
          </p:nvCxnSpPr>
          <p:spPr>
            <a:xfrm flipH="1">
              <a:off x="1763688" y="3890720"/>
              <a:ext cx="759003" cy="194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화살표 연결선 47"/>
            <p:cNvCxnSpPr/>
            <p:nvPr/>
          </p:nvCxnSpPr>
          <p:spPr>
            <a:xfrm flipH="1">
              <a:off x="1763688" y="4377860"/>
              <a:ext cx="759003" cy="194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화살표 연결선 48"/>
            <p:cNvCxnSpPr/>
            <p:nvPr/>
          </p:nvCxnSpPr>
          <p:spPr>
            <a:xfrm flipH="1">
              <a:off x="1763688" y="4865000"/>
              <a:ext cx="759003" cy="194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화살표 연결선 49"/>
            <p:cNvCxnSpPr/>
            <p:nvPr/>
          </p:nvCxnSpPr>
          <p:spPr>
            <a:xfrm flipH="1">
              <a:off x="1763688" y="5352140"/>
              <a:ext cx="759003" cy="194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>
              <a:off x="2902193" y="4475288"/>
              <a:ext cx="0" cy="48714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750392" y="3501008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750392" y="3975576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S1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016689" y="4513464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S2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91880" y="4513464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S3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750392" y="4949856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S4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50392" y="5449568"/>
              <a:ext cx="683103" cy="499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S5</a:t>
              </a:r>
              <a:endParaRPr lang="ko-KR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179203" y="4183004"/>
              <a:ext cx="2201109" cy="458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Times New Roman" pitchFamily="18" charset="0"/>
                  <a:cs typeface="Times New Roman" pitchFamily="18" charset="0"/>
                </a:rPr>
                <a:t>Non-dependent slice</a:t>
              </a:r>
              <a:endParaRPr lang="ko-KR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179203" y="4894071"/>
              <a:ext cx="1897508" cy="458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latin typeface="Times New Roman" pitchFamily="18" charset="0"/>
                  <a:cs typeface="Times New Roman" pitchFamily="18" charset="0"/>
                </a:rPr>
                <a:t>Dependent slice</a:t>
              </a:r>
              <a:endParaRPr lang="ko-KR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4723801" y="4183004"/>
              <a:ext cx="379502" cy="487140"/>
            </a:xfrm>
            <a:prstGeom prst="rect">
              <a:avLst/>
            </a:prstGeom>
            <a:solidFill>
              <a:srgbClr val="FFFF00">
                <a:alpha val="6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4723801" y="4865000"/>
              <a:ext cx="379502" cy="487140"/>
            </a:xfrm>
            <a:prstGeom prst="rect">
              <a:avLst/>
            </a:prstGeom>
            <a:solidFill>
              <a:srgbClr val="00B050">
                <a:alpha val="4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429000"/>
            <a:ext cx="8784976" cy="3024336"/>
          </a:xfrm>
        </p:spPr>
        <p:txBody>
          <a:bodyPr/>
          <a:lstStyle/>
          <a:p>
            <a:r>
              <a:rPr lang="en-US" altLang="ko-KR" dirty="0" smtClean="0"/>
              <a:t>Decoder might not aware that the 3</a:t>
            </a:r>
            <a:r>
              <a:rPr lang="en-US" altLang="ko-KR" baseline="30000" dirty="0" smtClean="0"/>
              <a:t>rd</a:t>
            </a:r>
            <a:r>
              <a:rPr lang="en-US" altLang="ko-KR" dirty="0" smtClean="0"/>
              <a:t> slice is lost</a:t>
            </a:r>
          </a:p>
          <a:p>
            <a:r>
              <a:rPr lang="en-US" altLang="ko-KR" dirty="0" smtClean="0"/>
              <a:t>The 4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slice is coded by referring to the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slice</a:t>
            </a:r>
          </a:p>
          <a:p>
            <a:pPr lvl="1"/>
            <a:r>
              <a:rPr lang="en-US" altLang="ko-KR" dirty="0" smtClean="0"/>
              <a:t>Incorrect results</a:t>
            </a:r>
          </a:p>
          <a:p>
            <a:r>
              <a:rPr lang="en-US" altLang="ko-KR" dirty="0" smtClean="0"/>
              <a:t>Such incorrect results might propagate to the 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slice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Solution: when dependent slice, signal </a:t>
            </a:r>
            <a:r>
              <a:rPr lang="en-US" altLang="ko-KR" i="1" dirty="0" err="1" smtClean="0"/>
              <a:t>ref_slice_address</a:t>
            </a:r>
            <a:r>
              <a:rPr lang="en-US" altLang="ko-KR" i="1" dirty="0" smtClean="0"/>
              <a:t> </a:t>
            </a:r>
            <a:endParaRPr lang="ko-KR" altLang="en-US" i="1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960968" cy="369881"/>
          </a:xfrm>
        </p:spPr>
        <p:txBody>
          <a:bodyPr/>
          <a:lstStyle/>
          <a:p>
            <a:r>
              <a:rPr lang="en-US" altLang="ko-KR" dirty="0" smtClean="0"/>
              <a:t>Issue </a:t>
            </a:r>
            <a:r>
              <a:rPr lang="en-US" altLang="ko-KR" dirty="0" smtClean="0"/>
              <a:t>#3 </a:t>
            </a:r>
            <a:r>
              <a:rPr lang="en-US" altLang="ko-KR" dirty="0" smtClean="0"/>
              <a:t>– Error resilience at </a:t>
            </a:r>
            <a:r>
              <a:rPr lang="en-US" altLang="ko-KR" dirty="0" smtClean="0"/>
              <a:t>slice </a:t>
            </a:r>
            <a:r>
              <a:rPr lang="en-US" altLang="ko-KR" dirty="0" smtClean="0"/>
              <a:t>level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pic>
        <p:nvPicPr>
          <p:cNvPr id="3074" name="개체 2"/>
          <p:cNvPicPr>
            <a:picLocks noChangeArrowheads="1"/>
          </p:cNvPicPr>
          <p:nvPr/>
        </p:nvPicPr>
        <p:blipFill>
          <a:blip r:embed="rId2" cstate="print"/>
          <a:srcRect l="-1151" t="-1663" r="-4573" b="-569"/>
          <a:stretch>
            <a:fillRect/>
          </a:stretch>
        </p:blipFill>
        <p:spPr bwMode="auto">
          <a:xfrm>
            <a:off x="1115616" y="764704"/>
            <a:ext cx="65527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Proposed changes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55576" y="1484784"/>
          <a:ext cx="7704857" cy="3888432"/>
        </p:xfrm>
        <a:graphic>
          <a:graphicData uri="http://schemas.openxmlformats.org/drawingml/2006/table">
            <a:tbl>
              <a:tblPr/>
              <a:tblGrid>
                <a:gridCol w="6336704"/>
                <a:gridCol w="1368153"/>
              </a:tblGrid>
              <a:tr h="43204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slice_header</a:t>
                      </a: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8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b="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if( </a:t>
                      </a:r>
                      <a:r>
                        <a:rPr lang="en-GB" sz="18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dependent_slice_enabled_flag</a:t>
                      </a: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  &amp;&amp;  !</a:t>
                      </a:r>
                      <a:r>
                        <a:rPr lang="en-GB" sz="18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first_slice_in_pic_flag</a:t>
                      </a: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b="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8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dependent_slice_flag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if( </a:t>
                      </a:r>
                      <a:r>
                        <a:rPr lang="en-GB" sz="1800" kern="100" dirty="0" err="1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dependent_slice_flag</a:t>
                      </a: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) {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>
                        <a:solidFill>
                          <a:srgbClr val="FF0000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800" b="1" kern="100" dirty="0" err="1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ref_slice_address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b="0" kern="10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u(v)</a:t>
                      </a:r>
                      <a:endParaRPr lang="ko-KR" sz="18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if( !</a:t>
                      </a:r>
                      <a:r>
                        <a:rPr lang="en-GB" sz="1800" kern="100" dirty="0" err="1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IdrPicFlag</a:t>
                      </a: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) {</a:t>
                      </a:r>
                      <a:endParaRPr lang="ko-KR" sz="18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solidFill>
                          <a:srgbClr val="FF0000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800" b="1" kern="10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pic_order_cnt_lsb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800" kern="100" dirty="0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u(v)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	if( !dependent_slice_flag ) {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800" b="1" kern="10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b="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8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Several issues of dependent slice are observed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Error resilience at picture level that may affect previous correctly decoded picture</a:t>
            </a:r>
          </a:p>
          <a:p>
            <a:pPr lvl="1"/>
            <a:r>
              <a:rPr lang="en-US" altLang="ko-KR" dirty="0" smtClean="0"/>
              <a:t>Parallelism issue when used together with WPP</a:t>
            </a:r>
          </a:p>
          <a:p>
            <a:pPr lvl="2"/>
            <a:r>
              <a:rPr lang="en-US" altLang="ko-KR" dirty="0" smtClean="0"/>
              <a:t>Incorrect slice header referencing</a:t>
            </a:r>
          </a:p>
          <a:p>
            <a:pPr lvl="1"/>
            <a:r>
              <a:rPr lang="en-US" altLang="ko-KR" dirty="0" smtClean="0"/>
              <a:t>Error resilience at slice level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Proposed solution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Send POC_LSB in header of dependent slice</a:t>
            </a:r>
          </a:p>
          <a:p>
            <a:pPr lvl="1"/>
            <a:r>
              <a:rPr lang="en-US" altLang="ko-KR" dirty="0" smtClean="0"/>
              <a:t>Send address of reference slice in header of dependent slice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30982</TotalTime>
  <Words>262</Words>
  <Application>Microsoft Office PowerPoint</Application>
  <PresentationFormat>화면 슬라이드 쇼(4:3)</PresentationFormat>
  <Paragraphs>76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JCTVC-K0167 AHG 9: On dependent slice</vt:lpstr>
      <vt:lpstr>Outline</vt:lpstr>
      <vt:lpstr>Issue #1 – Error resilience at picture level</vt:lpstr>
      <vt:lpstr>Issue #2 – Dependent slice &amp; WPP </vt:lpstr>
      <vt:lpstr>Issue #3 – Error resilience at slice level</vt:lpstr>
      <vt:lpstr>Proposed changes</vt:lpstr>
      <vt:lpstr>Summary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1095</cp:revision>
  <dcterms:created xsi:type="dcterms:W3CDTF">2006-10-05T04:04:58Z</dcterms:created>
  <dcterms:modified xsi:type="dcterms:W3CDTF">2012-10-08T09:07:04Z</dcterms:modified>
</cp:coreProperties>
</file>