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9" r:id="rId3"/>
    <p:sldId id="260" r:id="rId4"/>
    <p:sldId id="271" r:id="rId5"/>
    <p:sldId id="261" r:id="rId6"/>
    <p:sldId id="262" r:id="rId7"/>
    <p:sldId id="263" r:id="rId8"/>
    <p:sldId id="272" r:id="rId9"/>
    <p:sldId id="273" r:id="rId10"/>
    <p:sldId id="269" r:id="rId11"/>
    <p:sldId id="270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EE11E5-4AAE-4764-96BE-822B090FB6F8}" type="datetimeFigureOut">
              <a:rPr lang="en-US" smtClean="0"/>
              <a:pPr/>
              <a:t>10/14/2012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D12127-B992-4E60-A921-D4809F0E0A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03D12F-C82D-4209-8504-95A940E8B23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rmonic PPT_A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0" y="2057400"/>
            <a:ext cx="6020608" cy="1298575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3432175"/>
            <a:ext cx="6019800" cy="99060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98"/>
            <a:ext cx="6858000" cy="715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876800"/>
          </a:xfrm>
        </p:spPr>
        <p:txBody>
          <a:bodyPr/>
          <a:lstStyle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0A29-646C-41BE-BD3C-83C22E5ED48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armonic PPT_C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2743200" y="2057400"/>
            <a:ext cx="6020608" cy="1298575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2743200" y="3432175"/>
            <a:ext cx="6019800" cy="99060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armonic PPT_B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-1" y="0"/>
            <a:ext cx="9144001" cy="128016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8198"/>
            <a:ext cx="68580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2400" y="6356350"/>
            <a:ext cx="91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B0D737"/>
                </a:solidFill>
              </a:defRPr>
            </a:lvl1pPr>
          </a:lstStyle>
          <a:p>
            <a:fld id="{A0D60A29-646C-41BE-BD3C-83C22E5ED48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457200" y="6366004"/>
            <a:ext cx="1828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1"/>
                </a:solidFill>
              </a:rPr>
              <a:t>www.harmonicinc.com </a:t>
            </a:r>
            <a:endParaRPr lang="en-US" sz="1200" dirty="0">
              <a:solidFill>
                <a:schemeClr val="accent1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5662320" y="6413082"/>
            <a:ext cx="2743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solidFill>
                  <a:schemeClr val="accent4"/>
                </a:solidFill>
              </a:rPr>
              <a:t>©2011 Harmonic,</a:t>
            </a:r>
            <a:r>
              <a:rPr lang="en-US" sz="900" baseline="0" dirty="0" smtClean="0">
                <a:solidFill>
                  <a:schemeClr val="accent4"/>
                </a:solidFill>
              </a:rPr>
              <a:t> Inc. All rights reserved worldwide.</a:t>
            </a:r>
            <a:endParaRPr lang="en-US" sz="900" dirty="0">
              <a:solidFill>
                <a:schemeClr val="accent4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24B2D9"/>
        </a:buClr>
        <a:buSzPct val="100000"/>
        <a:buFontTx/>
        <a:buBlip>
          <a:blip r:embed="rId6"/>
        </a:buBlip>
        <a:defRPr sz="2400" b="1" kern="1200">
          <a:solidFill>
            <a:srgbClr val="092E4E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24B2D9"/>
        </a:buClr>
        <a:buFont typeface="Arial" pitchFamily="34" charset="0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24B2D9"/>
        </a:buClr>
        <a:buFont typeface="Arial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24B2D9"/>
        </a:buClr>
        <a:buFont typeface="Arial" pitchFamily="34" charset="0"/>
        <a:buChar char="–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24B2D9"/>
        </a:buClr>
        <a:buFont typeface="Arial" pitchFamily="34" charset="0"/>
        <a:buChar char="»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2743200" y="1066800"/>
            <a:ext cx="6400800" cy="2289175"/>
          </a:xfrm>
        </p:spPr>
        <p:txBody>
          <a:bodyPr>
            <a:normAutofit/>
          </a:bodyPr>
          <a:lstStyle/>
          <a:p>
            <a:pPr algn="l"/>
            <a:r>
              <a:rPr lang="en-CA" b="1" dirty="0" smtClean="0"/>
              <a:t>JCTVC-K0165:</a:t>
            </a:r>
            <a:br>
              <a:rPr lang="en-CA" b="1" dirty="0" smtClean="0"/>
            </a:br>
            <a:r>
              <a:rPr lang="en-CA" b="1" dirty="0" smtClean="0"/>
              <a:t>Proposal to add</a:t>
            </a:r>
            <a:r>
              <a:rPr lang="en-US" dirty="0" smtClean="0"/>
              <a:t> </a:t>
            </a:r>
            <a:r>
              <a:rPr lang="en-US" b="1" dirty="0" smtClean="0"/>
              <a:t> </a:t>
            </a:r>
            <a:r>
              <a:rPr lang="en-CA" b="1" dirty="0" err="1" smtClean="0"/>
              <a:t>pic_struct</a:t>
            </a:r>
            <a:r>
              <a:rPr lang="en-CA" b="1" dirty="0" smtClean="0"/>
              <a:t> </a:t>
            </a:r>
            <a:r>
              <a:rPr lang="en-US" b="1" dirty="0" smtClean="0"/>
              <a:t>information </a:t>
            </a:r>
            <a:r>
              <a:rPr lang="en-CA" b="1" dirty="0" smtClean="0"/>
              <a:t>to </a:t>
            </a:r>
            <a:r>
              <a:rPr lang="en-CA" b="1" dirty="0" smtClean="0"/>
              <a:t>HEVC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2743200" y="4038600"/>
            <a:ext cx="6019800" cy="990600"/>
          </a:xfrm>
        </p:spPr>
        <p:txBody>
          <a:bodyPr/>
          <a:lstStyle/>
          <a:p>
            <a:pPr algn="l"/>
            <a:r>
              <a:rPr lang="en-CA" dirty="0" err="1" smtClean="0"/>
              <a:t>Osnat</a:t>
            </a:r>
            <a:r>
              <a:rPr lang="en-CA" dirty="0" smtClean="0"/>
              <a:t> Bar-</a:t>
            </a:r>
            <a:r>
              <a:rPr lang="en-CA" dirty="0" err="1" smtClean="0"/>
              <a:t>Nir</a:t>
            </a:r>
            <a:r>
              <a:rPr lang="en-CA" dirty="0" smtClean="0"/>
              <a:t>,   Chad </a:t>
            </a:r>
            <a:r>
              <a:rPr lang="en-CA" dirty="0" err="1" smtClean="0"/>
              <a:t>Fogg</a:t>
            </a:r>
            <a:r>
              <a:rPr lang="en-CA" dirty="0" smtClean="0"/>
              <a:t> </a:t>
            </a:r>
            <a:br>
              <a:rPr lang="en-CA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Conclusion</a:t>
            </a:r>
            <a:br>
              <a:rPr lang="en-US" sz="2800" dirty="0" smtClean="0"/>
            </a:b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0A29-646C-41BE-BD3C-83C22E5ED48A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715000" y="6324600"/>
            <a:ext cx="2743200" cy="304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20000"/>
          </a:bodyPr>
          <a:lstStyle/>
          <a:p>
            <a:pPr algn="ctr"/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Metadata is required to address the case that </a:t>
            </a:r>
            <a:r>
              <a:rPr lang="en-CA" dirty="0" smtClean="0"/>
              <a:t>the intended display format is different from the coding format, in systems that require fixed frame rate.</a:t>
            </a:r>
            <a:endParaRPr lang="en-US" dirty="0" smtClean="0"/>
          </a:p>
          <a:p>
            <a:r>
              <a:rPr lang="en-US" dirty="0" smtClean="0"/>
              <a:t>As in the case of 2:3 </a:t>
            </a:r>
            <a:r>
              <a:rPr lang="en-US" dirty="0" err="1" smtClean="0"/>
              <a:t>pulldown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It is propose to </a:t>
            </a:r>
            <a:r>
              <a:rPr lang="en-US" dirty="0" smtClean="0"/>
              <a:t>add AVC-like </a:t>
            </a:r>
            <a:r>
              <a:rPr lang="en-US" dirty="0" err="1" smtClean="0"/>
              <a:t>pic_struct</a:t>
            </a:r>
            <a:r>
              <a:rPr lang="en-US" dirty="0" smtClean="0"/>
              <a:t> </a:t>
            </a:r>
            <a:r>
              <a:rPr lang="en-US" dirty="0" smtClean="0"/>
              <a:t>information to </a:t>
            </a:r>
            <a:r>
              <a:rPr lang="en-US" dirty="0" err="1" smtClean="0"/>
              <a:t>pic_timing</a:t>
            </a:r>
            <a:r>
              <a:rPr lang="en-US" dirty="0" smtClean="0"/>
              <a:t> SEI </a:t>
            </a:r>
            <a:r>
              <a:rPr lang="en-US" dirty="0" smtClean="0"/>
              <a:t>message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Thank you!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CA" dirty="0" smtClean="0"/>
          </a:p>
          <a:p>
            <a:r>
              <a:rPr lang="en-CA" sz="2800" dirty="0" smtClean="0"/>
              <a:t>This contribution proposes to add AVC-like </a:t>
            </a:r>
            <a:r>
              <a:rPr lang="en-CA" sz="2800" dirty="0" err="1" smtClean="0"/>
              <a:t>pic_struct</a:t>
            </a:r>
            <a:r>
              <a:rPr lang="en-CA" sz="2800" dirty="0" smtClean="0"/>
              <a:t> </a:t>
            </a:r>
            <a:r>
              <a:rPr lang="en-CA" sz="2800" dirty="0" smtClean="0"/>
              <a:t>information to </a:t>
            </a:r>
            <a:r>
              <a:rPr lang="en-CA" sz="2800" dirty="0" err="1" smtClean="0"/>
              <a:t>pic_timing</a:t>
            </a:r>
            <a:r>
              <a:rPr lang="en-CA" sz="2800" dirty="0" smtClean="0"/>
              <a:t> SEI.</a:t>
            </a:r>
            <a:endParaRPr lang="en-CA" sz="2800" dirty="0" smtClean="0"/>
          </a:p>
          <a:p>
            <a:endParaRPr lang="en-CA" dirty="0" smtClean="0"/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0A29-646C-41BE-BD3C-83C22E5ED48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715000" y="6324600"/>
            <a:ext cx="2743200" cy="304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20000"/>
          </a:bodyPr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CA" dirty="0" smtClean="0"/>
          </a:p>
          <a:p>
            <a:r>
              <a:rPr lang="en-CA" sz="2800" dirty="0" smtClean="0"/>
              <a:t>In the case of 3:2 </a:t>
            </a:r>
            <a:r>
              <a:rPr lang="en-CA" sz="2800" dirty="0" err="1" smtClean="0"/>
              <a:t>pulldown</a:t>
            </a:r>
            <a:r>
              <a:rPr lang="en-CA" sz="2800" dirty="0" smtClean="0"/>
              <a:t>, without appropriate  metadata, in order to maintain fixed frame rate constraint, the progressive 24 frames content should be coded as 60 fields (with 3:2 field duplication).</a:t>
            </a:r>
          </a:p>
          <a:p>
            <a:pPr>
              <a:spcBef>
                <a:spcPts val="2400"/>
              </a:spcBef>
            </a:pPr>
            <a:r>
              <a:rPr lang="en-US" sz="2800" dirty="0" smtClean="0"/>
              <a:t>Display </a:t>
            </a:r>
            <a:r>
              <a:rPr lang="en-US" sz="2800" dirty="0" smtClean="0"/>
              <a:t>related metadata is required in order to maintain the original frame coding</a:t>
            </a:r>
            <a:endParaRPr lang="en-CA" sz="2800" dirty="0" smtClean="0"/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0A29-646C-41BE-BD3C-83C22E5ED48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715000" y="6324600"/>
            <a:ext cx="2743200" cy="304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20000"/>
          </a:bodyPr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CA" dirty="0" smtClean="0"/>
          </a:p>
          <a:p>
            <a:r>
              <a:rPr lang="en-CA" sz="2800" dirty="0" smtClean="0"/>
              <a:t>At the previous meeting it was claimed that the straightforward solution would be to encode 60 fields, since the overhead of the duplicated fields is negligible.  </a:t>
            </a:r>
          </a:p>
          <a:p>
            <a:pPr>
              <a:spcBef>
                <a:spcPts val="1800"/>
              </a:spcBef>
            </a:pPr>
            <a:r>
              <a:rPr lang="en-CA" sz="2800" dirty="0" smtClean="0"/>
              <a:t>Simulation results show that despite the </a:t>
            </a:r>
            <a:r>
              <a:rPr lang="en-US" sz="2800" dirty="0" smtClean="0"/>
              <a:t>negligible size of the duplicated fields (all skip), the coding efficiency  significantly decreases due to field coding. </a:t>
            </a:r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0A29-646C-41BE-BD3C-83C22E5ED48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715000" y="6324600"/>
            <a:ext cx="2743200" cy="304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20000"/>
          </a:bodyPr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Results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0A29-646C-41BE-BD3C-83C22E5ED48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715000" y="6324600"/>
            <a:ext cx="2743200" cy="304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20000"/>
          </a:bodyPr>
          <a:lstStyle/>
          <a:p>
            <a:pPr algn="ctr"/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762001" y="1524000"/>
          <a:ext cx="7696198" cy="4572000"/>
        </p:xfrm>
        <a:graphic>
          <a:graphicData uri="http://schemas.openxmlformats.org/drawingml/2006/table">
            <a:tbl>
              <a:tblPr/>
              <a:tblGrid>
                <a:gridCol w="1852069"/>
                <a:gridCol w="915574"/>
                <a:gridCol w="915574"/>
                <a:gridCol w="915574"/>
                <a:gridCol w="1074505"/>
                <a:gridCol w="1074505"/>
                <a:gridCol w="948397"/>
              </a:tblGrid>
              <a:tr h="422737"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400" b="1" dirty="0">
                        <a:latin typeface="Arial"/>
                        <a:ea typeface="Calibri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latin typeface="Arial"/>
                          <a:ea typeface="Times New Roman"/>
                        </a:rPr>
                        <a:t>BD-rate (60 field vs. 24 frame)</a:t>
                      </a:r>
                      <a:endParaRPr lang="en-US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latin typeface="Arial"/>
                          <a:ea typeface="Times New Roman"/>
                        </a:rPr>
                        <a:t>BD-rate (48 fields vs. 24 frames)</a:t>
                      </a:r>
                      <a:endParaRPr lang="en-US" sz="20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22737"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latin typeface="Arial"/>
                          <a:ea typeface="Calibri"/>
                        </a:rPr>
                        <a:t>Video Sequences</a:t>
                      </a:r>
                      <a:endParaRPr lang="en-US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latin typeface="Arial"/>
                          <a:ea typeface="Times New Roman"/>
                        </a:rPr>
                        <a:t>Y</a:t>
                      </a:r>
                      <a:endParaRPr lang="en-US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latin typeface="Arial"/>
                          <a:ea typeface="Times New Roman"/>
                        </a:rPr>
                        <a:t>U</a:t>
                      </a:r>
                      <a:endParaRPr lang="en-US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latin typeface="Arial"/>
                          <a:ea typeface="Times New Roman"/>
                        </a:rPr>
                        <a:t>V</a:t>
                      </a:r>
                      <a:endParaRPr lang="en-US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latin typeface="Arial"/>
                          <a:ea typeface="Times New Roman"/>
                        </a:rPr>
                        <a:t>Y</a:t>
                      </a:r>
                      <a:endParaRPr lang="en-US" sz="20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latin typeface="Arial"/>
                          <a:ea typeface="Times New Roman"/>
                        </a:rPr>
                        <a:t>U</a:t>
                      </a:r>
                      <a:endParaRPr lang="en-US" sz="20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latin typeface="Arial"/>
                          <a:ea typeface="Times New Roman"/>
                        </a:rPr>
                        <a:t>V</a:t>
                      </a:r>
                      <a:endParaRPr lang="en-US" sz="20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737"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i="1" dirty="0">
                          <a:latin typeface="Arial"/>
                          <a:ea typeface="Calibri"/>
                        </a:rPr>
                        <a:t>Kimono1</a:t>
                      </a:r>
                      <a:endParaRPr lang="en-US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latin typeface="Arial"/>
                          <a:ea typeface="Calibri"/>
                        </a:rPr>
                        <a:t>20.8%</a:t>
                      </a:r>
                      <a:endParaRPr lang="en-US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latin typeface="Arial"/>
                          <a:ea typeface="Calibri"/>
                        </a:rPr>
                        <a:t>66.0%</a:t>
                      </a:r>
                      <a:endParaRPr lang="en-US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latin typeface="Arial"/>
                          <a:ea typeface="Calibri"/>
                        </a:rPr>
                        <a:t>72.2%</a:t>
                      </a:r>
                      <a:endParaRPr lang="en-US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latin typeface="Arial"/>
                          <a:ea typeface="Calibri"/>
                        </a:rPr>
                        <a:t>15.7%</a:t>
                      </a:r>
                      <a:endParaRPr lang="en-US" sz="18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latin typeface="Arial"/>
                          <a:ea typeface="Calibri"/>
                        </a:rPr>
                        <a:t>56.6%</a:t>
                      </a:r>
                      <a:endParaRPr lang="en-US" sz="18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latin typeface="Arial"/>
                          <a:ea typeface="Calibri"/>
                        </a:rPr>
                        <a:t>64.9%</a:t>
                      </a:r>
                      <a:endParaRPr lang="en-US" sz="1800" b="1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737"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i="1">
                          <a:latin typeface="Arial"/>
                          <a:ea typeface="Times New Roman"/>
                        </a:rPr>
                        <a:t>Tennis</a:t>
                      </a:r>
                      <a:endParaRPr lang="en-US" sz="18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latin typeface="Arial"/>
                          <a:ea typeface="Calibri"/>
                        </a:rPr>
                        <a:t>1.9%</a:t>
                      </a:r>
                      <a:endParaRPr lang="en-US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latin typeface="Arial"/>
                          <a:ea typeface="Calibri"/>
                        </a:rPr>
                        <a:t>46.0%</a:t>
                      </a:r>
                      <a:endParaRPr lang="en-US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latin typeface="Arial"/>
                          <a:ea typeface="Calibri"/>
                        </a:rPr>
                        <a:t>40.8%</a:t>
                      </a:r>
                      <a:endParaRPr lang="en-US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latin typeface="Arial"/>
                          <a:ea typeface="Calibri"/>
                        </a:rPr>
                        <a:t>-2.4%</a:t>
                      </a:r>
                      <a:endParaRPr lang="en-US" sz="18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latin typeface="Arial"/>
                          <a:ea typeface="Calibri"/>
                        </a:rPr>
                        <a:t>38.4%</a:t>
                      </a:r>
                      <a:endParaRPr lang="en-US" sz="18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latin typeface="Arial"/>
                          <a:ea typeface="Calibri"/>
                        </a:rPr>
                        <a:t>34.0%</a:t>
                      </a:r>
                      <a:endParaRPr lang="en-US" sz="1800" b="1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867"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i="1" dirty="0" err="1">
                          <a:latin typeface="Arial"/>
                          <a:ea typeface="Times New Roman"/>
                        </a:rPr>
                        <a:t>ParkScene</a:t>
                      </a:r>
                      <a:endParaRPr lang="en-US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latin typeface="Arial"/>
                          <a:ea typeface="Calibri"/>
                        </a:rPr>
                        <a:t>85.7%</a:t>
                      </a:r>
                      <a:endParaRPr lang="en-US" sz="18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latin typeface="Arial"/>
                          <a:ea typeface="Calibri"/>
                        </a:rPr>
                        <a:t>144.2%</a:t>
                      </a:r>
                      <a:endParaRPr lang="en-US" sz="18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latin typeface="Arial"/>
                          <a:ea typeface="Calibri"/>
                        </a:rPr>
                        <a:t>140.1%</a:t>
                      </a:r>
                      <a:endParaRPr lang="en-US" sz="18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latin typeface="Arial"/>
                          <a:ea typeface="Calibri"/>
                        </a:rPr>
                        <a:t>70.8%</a:t>
                      </a:r>
                      <a:endParaRPr lang="en-US" sz="18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latin typeface="Arial"/>
                          <a:ea typeface="Calibri"/>
                        </a:rPr>
                        <a:t>120.8%</a:t>
                      </a:r>
                      <a:endParaRPr lang="en-US" sz="18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latin typeface="Arial"/>
                          <a:ea typeface="Calibri"/>
                        </a:rPr>
                        <a:t>115.8%</a:t>
                      </a:r>
                      <a:endParaRPr lang="en-US" sz="18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867"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i="1" dirty="0">
                          <a:latin typeface="Arial"/>
                          <a:ea typeface="Times New Roman"/>
                        </a:rPr>
                        <a:t>Animation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latin typeface="Arial"/>
                          <a:ea typeface="Calibri"/>
                        </a:rPr>
                        <a:t>11.4%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latin typeface="Arial"/>
                          <a:ea typeface="Calibri"/>
                        </a:rPr>
                        <a:t>60.7%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latin typeface="Arial"/>
                          <a:ea typeface="Calibri"/>
                        </a:rPr>
                        <a:t>51.2%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latin typeface="Arial"/>
                          <a:ea typeface="Calibri"/>
                        </a:rPr>
                        <a:t>11.0%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latin typeface="Arial"/>
                          <a:ea typeface="Calibri"/>
                        </a:rPr>
                        <a:t>57.7%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latin typeface="Arial"/>
                          <a:ea typeface="Calibri"/>
                        </a:rPr>
                        <a:t>53.8%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867"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i="1" dirty="0">
                          <a:latin typeface="Arial"/>
                          <a:ea typeface="Times New Roman"/>
                        </a:rPr>
                        <a:t>River &amp; Boat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latin typeface="Arial"/>
                          <a:ea typeface="Calibri"/>
                        </a:rPr>
                        <a:t>13.2%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latin typeface="Arial"/>
                          <a:ea typeface="Calibri"/>
                        </a:rPr>
                        <a:t>75.0%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latin typeface="Arial"/>
                          <a:ea typeface="Calibri"/>
                        </a:rPr>
                        <a:t>74.0%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latin typeface="Arial"/>
                          <a:ea typeface="Calibri"/>
                        </a:rPr>
                        <a:t>11.4%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latin typeface="Arial"/>
                          <a:ea typeface="Calibri"/>
                        </a:rPr>
                        <a:t>69.2%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latin typeface="Arial"/>
                          <a:ea typeface="Calibri"/>
                        </a:rPr>
                        <a:t>70.0%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6717"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i="1">
                          <a:latin typeface="Arial"/>
                          <a:ea typeface="Times New Roman"/>
                        </a:rPr>
                        <a:t>Dance (slow motion + static background)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latin typeface="Arial"/>
                          <a:ea typeface="Calibri"/>
                        </a:rPr>
                        <a:t>3.8%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latin typeface="Arial"/>
                          <a:ea typeface="Calibri"/>
                        </a:rPr>
                        <a:t>11.6%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latin typeface="Arial"/>
                          <a:ea typeface="Calibri"/>
                        </a:rPr>
                        <a:t>15.9%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latin typeface="Arial"/>
                          <a:ea typeface="Calibri"/>
                        </a:rPr>
                        <a:t>2.4%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latin typeface="Arial"/>
                          <a:ea typeface="Calibri"/>
                        </a:rPr>
                        <a:t>10.8%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latin typeface="Arial"/>
                          <a:ea typeface="Calibri"/>
                        </a:rPr>
                        <a:t>15.3%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867"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i="1">
                          <a:latin typeface="Arial"/>
                          <a:ea typeface="Times New Roman"/>
                        </a:rPr>
                        <a:t>Walking crowd 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latin typeface="Arial"/>
                          <a:ea typeface="Calibri"/>
                        </a:rPr>
                        <a:t>18.4%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latin typeface="Arial"/>
                          <a:ea typeface="Calibri"/>
                        </a:rPr>
                        <a:t>44.6%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latin typeface="Arial"/>
                          <a:ea typeface="Calibri"/>
                        </a:rPr>
                        <a:t>49.8%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latin typeface="Arial"/>
                          <a:ea typeface="Calibri"/>
                        </a:rPr>
                        <a:t>13.9%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latin typeface="Arial"/>
                          <a:ea typeface="Calibri"/>
                        </a:rPr>
                        <a:t>38.9%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latin typeface="Arial"/>
                          <a:ea typeface="Calibri"/>
                        </a:rPr>
                        <a:t>43.4%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2867">
                <a:tc>
                  <a:txBody>
                    <a:bodyPr/>
                    <a:lstStyle/>
                    <a:p>
                      <a:pPr marL="0" marR="0" algn="just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fr-FR" sz="1400" b="1" dirty="0" err="1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Overall</a:t>
                      </a:r>
                      <a:endParaRPr lang="en-US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latin typeface="Arial"/>
                          <a:ea typeface="Calibri"/>
                        </a:rPr>
                        <a:t>22.17%</a:t>
                      </a:r>
                      <a:endParaRPr lang="en-US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latin typeface="Arial"/>
                          <a:ea typeface="Calibri"/>
                        </a:rPr>
                        <a:t>64.01%</a:t>
                      </a:r>
                      <a:endParaRPr lang="en-US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latin typeface="Arial"/>
                          <a:ea typeface="Calibri"/>
                        </a:rPr>
                        <a:t>63.43%</a:t>
                      </a:r>
                      <a:endParaRPr lang="en-US" sz="20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latin typeface="Arial"/>
                          <a:ea typeface="Calibri"/>
                        </a:rPr>
                        <a:t>17.54%</a:t>
                      </a:r>
                      <a:endParaRPr lang="en-US" sz="20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latin typeface="Arial"/>
                          <a:ea typeface="Calibri"/>
                        </a:rPr>
                        <a:t>56.06%</a:t>
                      </a:r>
                      <a:endParaRPr lang="en-US" sz="20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400" b="1" dirty="0">
                          <a:latin typeface="Arial"/>
                          <a:ea typeface="Calibri"/>
                        </a:rPr>
                        <a:t>56.74%</a:t>
                      </a:r>
                      <a:endParaRPr lang="en-US" sz="20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800" dirty="0" smtClean="0"/>
              <a:t>Add </a:t>
            </a:r>
            <a:r>
              <a:rPr lang="en-CA" sz="2800" dirty="0" smtClean="0"/>
              <a:t>AVC-like </a:t>
            </a:r>
            <a:r>
              <a:rPr lang="en-CA" sz="2800" dirty="0" err="1" smtClean="0"/>
              <a:t>pic_struct</a:t>
            </a:r>
            <a:r>
              <a:rPr lang="en-CA" sz="2800" dirty="0" smtClean="0"/>
              <a:t> </a:t>
            </a:r>
            <a:r>
              <a:rPr lang="en-CA" sz="2800" dirty="0" smtClean="0"/>
              <a:t>information to </a:t>
            </a:r>
            <a:r>
              <a:rPr lang="en-CA" sz="2800" dirty="0" err="1" smtClean="0"/>
              <a:t>pic_timing</a:t>
            </a:r>
            <a:r>
              <a:rPr lang="en-CA" sz="2800" dirty="0" smtClean="0"/>
              <a:t> SEI </a:t>
            </a:r>
            <a:r>
              <a:rPr lang="en-CA" sz="2800" dirty="0" smtClean="0"/>
              <a:t>message, to explicitly define the intended display order and picture output time (</a:t>
            </a:r>
            <a:r>
              <a:rPr lang="en-CA" sz="2800" dirty="0" err="1" smtClean="0"/>
              <a:t>NumClockTS</a:t>
            </a:r>
            <a:r>
              <a:rPr lang="en-CA" sz="2800" dirty="0" smtClean="0"/>
              <a:t>*</a:t>
            </a:r>
            <a:r>
              <a:rPr lang="en-CA" sz="2800" dirty="0" err="1" smtClean="0"/>
              <a:t>t</a:t>
            </a:r>
            <a:r>
              <a:rPr lang="en-CA" sz="2800" baseline="-25000" dirty="0" err="1" smtClean="0"/>
              <a:t>c</a:t>
            </a:r>
            <a:r>
              <a:rPr lang="en-CA" sz="2800" dirty="0" smtClean="0"/>
              <a:t>)</a:t>
            </a:r>
          </a:p>
          <a:p>
            <a:endParaRPr lang="en-CA" sz="2800" dirty="0" smtClean="0"/>
          </a:p>
          <a:p>
            <a:r>
              <a:rPr lang="en-CA" sz="2800" dirty="0" smtClean="0"/>
              <a:t>Remove </a:t>
            </a:r>
            <a:r>
              <a:rPr lang="en-CA" sz="2800" dirty="0" smtClean="0"/>
              <a:t>redundant </a:t>
            </a:r>
            <a:r>
              <a:rPr lang="en-CA" sz="2800" dirty="0" smtClean="0"/>
              <a:t>elements from </a:t>
            </a:r>
            <a:r>
              <a:rPr lang="en-CA" sz="2800" dirty="0" err="1" smtClean="0"/>
              <a:t>field_indication</a:t>
            </a:r>
            <a:r>
              <a:rPr lang="en-CA" sz="2800" dirty="0" smtClean="0"/>
              <a:t> </a:t>
            </a:r>
            <a:r>
              <a:rPr lang="en-CA" sz="2800" dirty="0" smtClean="0"/>
              <a:t>SEI</a:t>
            </a:r>
          </a:p>
          <a:p>
            <a:endParaRPr lang="en-CA" sz="2800" dirty="0" smtClean="0"/>
          </a:p>
          <a:p>
            <a:r>
              <a:rPr lang="en-US" sz="2800" dirty="0" smtClean="0"/>
              <a:t>Add </a:t>
            </a:r>
            <a:r>
              <a:rPr lang="en-US" sz="2800" dirty="0" err="1" smtClean="0"/>
              <a:t>pic_struct_present_flag</a:t>
            </a:r>
            <a:r>
              <a:rPr lang="en-US" sz="2800" dirty="0" smtClean="0"/>
              <a:t> to </a:t>
            </a:r>
            <a:r>
              <a:rPr lang="en-US" sz="2800" dirty="0" smtClean="0"/>
              <a:t>VUI</a:t>
            </a:r>
            <a:r>
              <a:rPr lang="en-US" sz="2800" dirty="0" smtClean="0"/>
              <a:t>() </a:t>
            </a:r>
            <a:endParaRPr lang="en-CA" sz="2800" dirty="0" smtClean="0"/>
          </a:p>
          <a:p>
            <a:endParaRPr lang="en-CA" sz="2800" dirty="0" smtClean="0"/>
          </a:p>
          <a:p>
            <a:pPr>
              <a:buNone/>
            </a:pPr>
            <a:endParaRPr lang="en-CA" dirty="0" smtClean="0"/>
          </a:p>
          <a:p>
            <a:pPr>
              <a:buNone/>
            </a:pPr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0A29-646C-41BE-BD3C-83C22E5ED48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715000" y="6324600"/>
            <a:ext cx="2743200" cy="304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20000"/>
          </a:bodyPr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38198"/>
            <a:ext cx="7391400" cy="102860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CA" b="1" dirty="0" smtClean="0"/>
              <a:t>Interpretation of </a:t>
            </a:r>
            <a:r>
              <a:rPr lang="en-CA" b="1" dirty="0" err="1" smtClean="0"/>
              <a:t>pic_struct</a:t>
            </a:r>
            <a:r>
              <a:rPr lang="en-CA" b="1" dirty="0" smtClean="0"/>
              <a:t>  </a:t>
            </a:r>
            <a:r>
              <a:rPr lang="en-CA" sz="1800" b="1" dirty="0" smtClean="0"/>
              <a:t>(based on </a:t>
            </a:r>
            <a:r>
              <a:rPr lang="en-CA" sz="1800" b="1" dirty="0" err="1" smtClean="0"/>
              <a:t>AVC’s</a:t>
            </a:r>
            <a:r>
              <a:rPr lang="en-CA" sz="1800" b="1" dirty="0" smtClean="0"/>
              <a:t> table D-1)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0A29-646C-41BE-BD3C-83C22E5ED48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715000" y="6324600"/>
            <a:ext cx="2743200" cy="304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20000"/>
          </a:bodyPr>
          <a:lstStyle/>
          <a:p>
            <a:pPr algn="ctr"/>
            <a:endParaRPr lang="en-US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</p:nvPr>
        </p:nvGraphicFramePr>
        <p:xfrm>
          <a:off x="990600" y="1752600"/>
          <a:ext cx="6774180" cy="4343402"/>
        </p:xfrm>
        <a:graphic>
          <a:graphicData uri="http://schemas.openxmlformats.org/drawingml/2006/table">
            <a:tbl>
              <a:tblPr/>
              <a:tblGrid>
                <a:gridCol w="585737"/>
                <a:gridCol w="3247023"/>
                <a:gridCol w="1782679"/>
                <a:gridCol w="1158741"/>
              </a:tblGrid>
              <a:tr h="334108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</a:rPr>
                        <a:t>Value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 dirty="0">
                          <a:latin typeface="Times New Roman"/>
                          <a:ea typeface="Times New Roman"/>
                        </a:rPr>
                        <a:t>Indicated display of picture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Restrictions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b="1">
                          <a:latin typeface="Times New Roman"/>
                          <a:ea typeface="Times New Roman"/>
                        </a:rPr>
                        <a:t>NumClockTS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108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(progressive) frame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err="1">
                          <a:latin typeface="Times New Roman"/>
                          <a:ea typeface="Times New Roman"/>
                        </a:rPr>
                        <a:t>field_pic_flag</a:t>
                      </a: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 shall be 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108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bottom field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err="1">
                          <a:latin typeface="Times New Roman"/>
                          <a:ea typeface="Times New Roman"/>
                        </a:rPr>
                        <a:t>field_pic_flag</a:t>
                      </a: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 shall be 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108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top field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err="1">
                          <a:latin typeface="Times New Roman"/>
                          <a:ea typeface="Times New Roman"/>
                        </a:rPr>
                        <a:t>field_pic_flag</a:t>
                      </a: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 shall be 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108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top field bottom field, in that order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err="1">
                          <a:latin typeface="Times New Roman"/>
                          <a:ea typeface="Times New Roman"/>
                        </a:rPr>
                        <a:t>field_pic_flag</a:t>
                      </a: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 shall be 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108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bottom field, top field, in that order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err="1">
                          <a:latin typeface="Times New Roman"/>
                          <a:ea typeface="Times New Roman"/>
                        </a:rPr>
                        <a:t>field_pic_flag</a:t>
                      </a: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 shall be 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8215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top field, bottom field, top field repeated, in that order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err="1">
                          <a:latin typeface="Times New Roman"/>
                          <a:ea typeface="Times New Roman"/>
                        </a:rPr>
                        <a:t>field_pic_flag</a:t>
                      </a: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 shall be 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8215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bottom field, top field, bottom field repeated, in that order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 err="1">
                          <a:latin typeface="Times New Roman"/>
                          <a:ea typeface="Times New Roman"/>
                        </a:rPr>
                        <a:t>field_pic_flag</a:t>
                      </a: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 shall be 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108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frame doubling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field_pic_flag shall be 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108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frame tripling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field_pic_flag shall be 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 dirty="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108"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9..15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200">
                          <a:latin typeface="Times New Roman"/>
                          <a:ea typeface="Times New Roman"/>
                        </a:rPr>
                        <a:t>reserved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hangingPunct="0">
                        <a:lnSpc>
                          <a:spcPct val="115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38198"/>
            <a:ext cx="7391400" cy="102860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CA" b="1" dirty="0" smtClean="0"/>
              <a:t>Semantics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0A29-646C-41BE-BD3C-83C22E5ED48A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715000" y="6324600"/>
            <a:ext cx="2743200" cy="304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20000"/>
          </a:bodyPr>
          <a:lstStyle/>
          <a:p>
            <a:pPr algn="ctr"/>
            <a:endParaRPr lang="en-US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533400" y="1371600"/>
          <a:ext cx="7315199" cy="4648200"/>
        </p:xfrm>
        <a:graphic>
          <a:graphicData uri="http://schemas.openxmlformats.org/drawingml/2006/table">
            <a:tbl>
              <a:tblPr/>
              <a:tblGrid>
                <a:gridCol w="6272273"/>
                <a:gridCol w="1042926"/>
              </a:tblGrid>
              <a:tr h="2324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pic_timing( payloadSize ) {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Arial"/>
                        </a:rPr>
                        <a:t>Descriptor</a:t>
                      </a:r>
                      <a:endParaRPr lang="en-US" sz="1000" b="1">
                        <a:latin typeface="Times New Roman"/>
                        <a:ea typeface="Malgun Gothic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4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if( CpbDpbDelaysPresentFlag ) {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latin typeface="Times New Roman"/>
                        <a:ea typeface="Malgun Gothic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4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cpb_removal_delay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  <a:cs typeface="Arial"/>
                        </a:rPr>
                        <a:t>u(v)</a:t>
                      </a:r>
                      <a:endParaRPr lang="en-US" sz="1000" b="1">
                        <a:latin typeface="Times New Roman"/>
                        <a:ea typeface="Malgun Gothic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4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dpb_output_delay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  <a:cs typeface="Arial"/>
                        </a:rPr>
                        <a:t>u(v)</a:t>
                      </a:r>
                      <a:endParaRPr lang="en-US" sz="1000" b="1">
                        <a:latin typeface="Times New Roman"/>
                        <a:ea typeface="Malgun Gothic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4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if(</a:t>
                      </a:r>
                      <a:r>
                        <a:rPr lang="en-GB" sz="1000">
                          <a:latin typeface="Times New Roman"/>
                          <a:ea typeface="MS Mincho"/>
                          <a:cs typeface="Times New Roman"/>
                        </a:rPr>
                        <a:t> 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sub_pic_cpb_params_present_flag ) {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latin typeface="Times New Roman"/>
                        <a:ea typeface="Malgun Gothic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4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511935" algn="l"/>
                          <a:tab pos="1764030" algn="l"/>
                          <a:tab pos="2016125" algn="l"/>
                          <a:tab pos="2268220" algn="l"/>
                          <a:tab pos="2520315" algn="l"/>
                          <a:tab pos="2772410" algn="l"/>
                          <a:tab pos="3024505" algn="l"/>
                          <a:tab pos="3276600" algn="l"/>
                          <a:tab pos="3528695" algn="l"/>
                          <a:tab pos="3780790" algn="l"/>
                          <a:tab pos="4032250" algn="l"/>
                          <a:tab pos="6181725" algn="r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num_decoding_units_minus1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  <a:tabLst>
                          <a:tab pos="1511935" algn="l"/>
                          <a:tab pos="1764030" algn="l"/>
                          <a:tab pos="2016125" algn="l"/>
                          <a:tab pos="2268220" algn="l"/>
                          <a:tab pos="2520315" algn="l"/>
                          <a:tab pos="2772410" algn="l"/>
                          <a:tab pos="3024505" algn="l"/>
                          <a:tab pos="3276600" algn="l"/>
                          <a:tab pos="3528695" algn="l"/>
                          <a:tab pos="3780790" algn="l"/>
                          <a:tab pos="4032250" algn="l"/>
                          <a:tab pos="6181725" algn="r"/>
                        </a:tabLst>
                      </a:pPr>
                      <a:r>
                        <a:rPr lang="en-GB" sz="1000" b="0">
                          <a:latin typeface="Times New Roman"/>
                          <a:ea typeface="Malgun Gothic"/>
                          <a:cs typeface="Arial"/>
                        </a:rPr>
                        <a:t>ue(v)</a:t>
                      </a:r>
                      <a:endParaRPr lang="en-US" sz="1000" b="1">
                        <a:latin typeface="Times New Roman"/>
                        <a:ea typeface="Malgun Gothic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4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for( i = 0; i &lt;= num_decoding_units_minus1; i++ ) {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latin typeface="Times New Roman"/>
                        <a:ea typeface="Malgun Gothic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4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common_du_cpb_removal_delay_flag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S Mincho"/>
                          <a:cs typeface="Arial"/>
                        </a:rPr>
                        <a:t>u(1)</a:t>
                      </a:r>
                      <a:endParaRPr lang="en-US" sz="1000" b="1">
                        <a:latin typeface="Times New Roman"/>
                        <a:ea typeface="Malgun Gothic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4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	if(</a:t>
                      </a:r>
                      <a:r>
                        <a:rPr lang="en-GB" sz="1000">
                          <a:latin typeface="Times New Roman"/>
                          <a:ea typeface="MS Mincho"/>
                          <a:cs typeface="Times New Roman"/>
                        </a:rPr>
                        <a:t> 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common_du_cpb_removal_delay_flag</a:t>
                      </a:r>
                      <a:r>
                        <a:rPr lang="en-GB" sz="1000">
                          <a:latin typeface="Times New Roman"/>
                          <a:ea typeface="MS Mincho"/>
                          <a:cs typeface="Times New Roman"/>
                        </a:rPr>
                        <a:t> 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latin typeface="Times New Roman"/>
                        <a:ea typeface="Malgun Gothic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4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	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common_du_cpb_removal_delay_minus1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S Mincho"/>
                          <a:cs typeface="Arial"/>
                        </a:rPr>
                        <a:t>u(v)</a:t>
                      </a:r>
                      <a:endParaRPr lang="en-US" sz="1000" b="1">
                        <a:latin typeface="Times New Roman"/>
                        <a:ea typeface="Malgun Gothic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4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num_nalus_in_du_minus1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[ i ]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  <a:cs typeface="Arial"/>
                        </a:rPr>
                        <a:t>ue(v)</a:t>
                      </a:r>
                      <a:endParaRPr lang="en-US" sz="1000" b="1">
                        <a:latin typeface="Times New Roman"/>
                        <a:ea typeface="Malgun Gothic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4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	if( !common_du_cpb_removal_delay_flag</a:t>
                      </a:r>
                      <a:r>
                        <a:rPr lang="en-GB" sz="1000">
                          <a:latin typeface="Times New Roman"/>
                          <a:ea typeface="MS Mincho"/>
                          <a:cs typeface="Times New Roman"/>
                        </a:rPr>
                        <a:t> 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latin typeface="Times New Roman"/>
                        <a:ea typeface="Malgun Gothic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4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		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du_cpb_removal_delay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[ i ]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  <a:cs typeface="Arial"/>
                        </a:rPr>
                        <a:t>u(v)</a:t>
                      </a:r>
                      <a:endParaRPr lang="en-US" sz="1000" b="1">
                        <a:latin typeface="Times New Roman"/>
                        <a:ea typeface="Malgun Gothic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4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  <a:tab pos="1511935" algn="l"/>
                          <a:tab pos="1764030" algn="l"/>
                          <a:tab pos="2016125" algn="l"/>
                          <a:tab pos="2268220" algn="l"/>
                          <a:tab pos="2520315" algn="l"/>
                          <a:tab pos="2772410" algn="l"/>
                          <a:tab pos="3024505" algn="l"/>
                          <a:tab pos="3276600" algn="l"/>
                          <a:tab pos="3528695" algn="l"/>
                          <a:tab pos="3780790" algn="l"/>
                          <a:tab pos="4032250" algn="l"/>
                          <a:tab pos="6181725" algn="r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	}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latin typeface="Times New Roman"/>
                        <a:ea typeface="Malgun Gothic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4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	}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latin typeface="Times New Roman"/>
                        <a:ea typeface="Malgun Gothic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4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	}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>
                        <a:latin typeface="Times New Roman"/>
                        <a:ea typeface="Malgun Gothic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4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    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if (pic_struct_present_flag ){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4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       pic_struct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Arial"/>
                        </a:rPr>
                        <a:t>u(4)</a:t>
                      </a:r>
                      <a:endParaRPr lang="en-US" sz="1000">
                        <a:latin typeface="Times New Roman"/>
                        <a:ea typeface="Malgun Gothic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4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     }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>
                        <a:highlight>
                          <a:srgbClr val="FFFF00"/>
                        </a:highlight>
                        <a:latin typeface="Times New Roman"/>
                        <a:ea typeface="Malgun Gothic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41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dirty="0">
                        <a:latin typeface="Times New Roman"/>
                        <a:ea typeface="Malgun Gothic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38198"/>
            <a:ext cx="7391400" cy="102860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CA" b="1" dirty="0" smtClean="0"/>
              <a:t>Changes to </a:t>
            </a:r>
            <a:r>
              <a:rPr lang="en-CA" b="1" dirty="0" err="1" smtClean="0"/>
              <a:t>field_indication</a:t>
            </a:r>
            <a:r>
              <a:rPr lang="en-CA" b="1" dirty="0" smtClean="0"/>
              <a:t> SEI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D60A29-646C-41BE-BD3C-83C22E5ED48A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715000" y="6324600"/>
            <a:ext cx="2743200" cy="304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20000"/>
          </a:bodyPr>
          <a:lstStyle/>
          <a:p>
            <a:pPr algn="ctr"/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371600" y="1676400"/>
          <a:ext cx="6248400" cy="3429000"/>
        </p:xfrm>
        <a:graphic>
          <a:graphicData uri="http://schemas.openxmlformats.org/drawingml/2006/table">
            <a:tbl>
              <a:tblPr/>
              <a:tblGrid>
                <a:gridCol w="5328278"/>
                <a:gridCol w="920122"/>
              </a:tblGrid>
              <a:tr h="28575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field_indication( payloadSize ) {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Arial"/>
                        </a:rPr>
                        <a:t>Descriptor</a:t>
                      </a:r>
                      <a:endParaRPr lang="en-US" sz="1000" b="1">
                        <a:latin typeface="Times New Roman"/>
                        <a:ea typeface="Malgun Gothic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field_pic_flag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  <a:cs typeface="Arial"/>
                        </a:rPr>
                        <a:t>u(1)</a:t>
                      </a:r>
                      <a:endParaRPr lang="en-US" sz="1000" b="1">
                        <a:latin typeface="Times New Roman"/>
                        <a:ea typeface="Malgun Gothic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progressive_source_flag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  <a:cs typeface="Arial"/>
                        </a:rPr>
                        <a:t>u(1)</a:t>
                      </a:r>
                      <a:endParaRPr lang="en-US" sz="1000" b="1">
                        <a:latin typeface="Times New Roman"/>
                        <a:ea typeface="Malgun Gothic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duplicate_flag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  <a:cs typeface="Arial"/>
                        </a:rPr>
                        <a:t>u(1)</a:t>
                      </a:r>
                      <a:endParaRPr lang="en-US" sz="1000" b="1">
                        <a:latin typeface="Times New Roman"/>
                        <a:ea typeface="Malgun Gothic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strike="sngStrike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if( field_pic_flag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US" sz="1000" b="1">
                        <a:latin typeface="Times New Roman"/>
                        <a:ea typeface="Malgun Gothic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strike="sngStrike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bottom_field_flag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 strike="sngStrike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Arial"/>
                        </a:rPr>
                        <a:t>u(1)</a:t>
                      </a:r>
                      <a:endParaRPr lang="en-US" sz="1000" b="1">
                        <a:latin typeface="Times New Roman"/>
                        <a:ea typeface="Malgun Gothic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strike="sngStrike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else if( !progressive_source_flag )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US" sz="1000" b="1">
                        <a:latin typeface="Times New Roman"/>
                        <a:ea typeface="Malgun Gothic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strike="sngStrike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top_field_first_flag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 strike="sngStrike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Arial"/>
                        </a:rPr>
                        <a:t>u(1)</a:t>
                      </a:r>
                      <a:endParaRPr lang="en-US" sz="1000" b="1">
                        <a:latin typeface="Times New Roman"/>
                        <a:ea typeface="Malgun Gothic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strike="sngStrike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else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US" sz="1000" b="1">
                        <a:latin typeface="Times New Roman"/>
                        <a:ea typeface="Malgun Gothic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 strike="sngStrike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reserved_zero_1bit  </a:t>
                      </a:r>
                      <a:r>
                        <a:rPr lang="en-GB" sz="1000" strike="sngStrike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/* equal to 0 *</a:t>
                      </a:r>
                      <a:r>
                        <a:rPr lang="en-GB" sz="1000" b="1" strike="sngStrike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/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 strike="sngStrike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Arial"/>
                        </a:rPr>
                        <a:t>u(1)</a:t>
                      </a:r>
                      <a:endParaRPr lang="en-US" sz="1000" b="1">
                        <a:latin typeface="Times New Roman"/>
                        <a:ea typeface="Malgun Gothic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	reserved_zero_</a:t>
                      </a:r>
                      <a:r>
                        <a:rPr lang="en-GB" sz="1000" b="1" strike="sngStrike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4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5bits  </a:t>
                      </a: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/* equal to 0 *</a:t>
                      </a:r>
                      <a:r>
                        <a:rPr lang="en-GB" sz="1000" b="1">
                          <a:latin typeface="Times New Roman"/>
                          <a:ea typeface="Malgun Gothic"/>
                          <a:cs typeface="Times New Roman"/>
                        </a:rPr>
                        <a:t>/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1000" b="0">
                          <a:latin typeface="Times New Roman"/>
                          <a:ea typeface="Malgun Gothic"/>
                          <a:cs typeface="Arial"/>
                        </a:rPr>
                        <a:t>u(</a:t>
                      </a:r>
                      <a:r>
                        <a:rPr lang="en-GB" sz="1000" b="0" strike="sngStrike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Arial"/>
                        </a:rPr>
                        <a:t>4</a:t>
                      </a:r>
                      <a:r>
                        <a:rPr lang="en-GB" sz="1000" b="0">
                          <a:latin typeface="Times New Roman"/>
                          <a:ea typeface="Malgun Gothic"/>
                          <a:cs typeface="Arial"/>
                        </a:rPr>
                        <a:t>5)</a:t>
                      </a:r>
                      <a:endParaRPr lang="en-US" sz="1000" b="1">
                        <a:latin typeface="Times New Roman"/>
                        <a:ea typeface="Malgun Gothic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1000"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10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fontAlgn="auto" hangingPunct="1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1000" b="0" dirty="0">
                        <a:latin typeface="Times New Roman"/>
                        <a:ea typeface="Malgun Gothic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Harmonic Master Colors">
      <a:dk1>
        <a:sysClr val="windowText" lastClr="000000"/>
      </a:dk1>
      <a:lt1>
        <a:sysClr val="window" lastClr="FFFFFF"/>
      </a:lt1>
      <a:dk2>
        <a:srgbClr val="03213D"/>
      </a:dk2>
      <a:lt2>
        <a:srgbClr val="C4EEFF"/>
      </a:lt2>
      <a:accent1>
        <a:srgbClr val="17AADC"/>
      </a:accent1>
      <a:accent2>
        <a:srgbClr val="B0D737"/>
      </a:accent2>
      <a:accent3>
        <a:srgbClr val="DC1475"/>
      </a:accent3>
      <a:accent4>
        <a:srgbClr val="B3B3B3"/>
      </a:accent4>
      <a:accent5>
        <a:srgbClr val="03213D"/>
      </a:accent5>
      <a:accent6>
        <a:srgbClr val="F79646"/>
      </a:accent6>
      <a:hlink>
        <a:srgbClr val="0292CC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0">
              <a:srgbClr val="2F7CA6"/>
            </a:gs>
            <a:gs pos="100000">
              <a:schemeClr val="accent1"/>
            </a:gs>
          </a:gsLst>
          <a:lin ang="16500000" scaled="0"/>
          <a:tileRect/>
        </a:gradFill>
        <a:ln w="25400">
          <a:solidFill>
            <a:schemeClr val="bg1">
              <a:lumMod val="85000"/>
            </a:schemeClr>
          </a:solidFill>
        </a:ln>
        <a:effectLst/>
      </a:spPr>
      <a:bodyPr rtlCol="0" anchor="ctr">
        <a:normAutofit fontScale="92500" lnSpcReduction="10000"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3454</TotalTime>
  <Words>536</Words>
  <Application>Microsoft Office PowerPoint</Application>
  <PresentationFormat>On-screen Show (4:3)</PresentationFormat>
  <Paragraphs>212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JCTVC-K0165: Proposal to add  pic_struct information to HEVC</vt:lpstr>
      <vt:lpstr>Introduction </vt:lpstr>
      <vt:lpstr>Introduction </vt:lpstr>
      <vt:lpstr>Introduction </vt:lpstr>
      <vt:lpstr>Simulation Results </vt:lpstr>
      <vt:lpstr>Proposal</vt:lpstr>
      <vt:lpstr> Interpretation of pic_struct  (based on AVC’s table D-1) </vt:lpstr>
      <vt:lpstr> Semantics </vt:lpstr>
      <vt:lpstr> Changes to field_indication SEI </vt:lpstr>
      <vt:lpstr> Conclusion </vt:lpstr>
      <vt:lpstr>Thank you!</vt:lpstr>
    </vt:vector>
  </TitlesOfParts>
  <Company>Harmonic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JCTVC-K0165</dc:title>
  <dc:creator>Paulien Ruijssenaars</dc:creator>
  <dc:description/>
  <cp:lastModifiedBy>osnatb</cp:lastModifiedBy>
  <cp:revision>168</cp:revision>
  <dcterms:created xsi:type="dcterms:W3CDTF">2011-10-13T19:12:41Z</dcterms:created>
  <dcterms:modified xsi:type="dcterms:W3CDTF">2012-10-14T05:46:55Z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0x01010063FDE7EBB0144040932CEEA412025F4E</vt:lpwstr>
  </property>
  <property fmtid="{D5CDD505-2E9C-101B-9397-08002B2CF9AE}" pid="3" name="Presentation">
    <vt:lpwstr>JCTVC-K0165</vt:lpwstr>
  </property>
  <property fmtid="{D5CDD505-2E9C-101B-9397-08002B2CF9AE}" pid="4" name="SlideDescription">
    <vt:lpwstr/>
  </property>
</Properties>
</file>