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20" r:id="rId2"/>
    <p:sldId id="429" r:id="rId3"/>
    <p:sldId id="430" r:id="rId4"/>
    <p:sldId id="431" r:id="rId5"/>
    <p:sldId id="432" r:id="rId6"/>
    <p:sldId id="433" r:id="rId7"/>
    <p:sldId id="434" r:id="rId8"/>
    <p:sldId id="435" r:id="rId9"/>
    <p:sldId id="436" r:id="rId10"/>
    <p:sldId id="437" r:id="rId11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3892" autoAdjust="0"/>
  </p:normalViewPr>
  <p:slideViewPr>
    <p:cSldViewPr>
      <p:cViewPr>
        <p:scale>
          <a:sx n="70" d="100"/>
          <a:sy n="70" d="100"/>
        </p:scale>
        <p:origin x="-336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2012-10-06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2012-10-06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" name="그림 6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JCTVC-K0164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2800" dirty="0" smtClean="0"/>
              <a:t>AHG </a:t>
            </a:r>
            <a:r>
              <a:rPr lang="en-US" altLang="ko-KR" sz="2800" dirty="0" smtClean="0"/>
              <a:t>9: </a:t>
            </a:r>
            <a:r>
              <a:rPr lang="en-US" altLang="ko-KR" sz="2800" dirty="0" smtClean="0"/>
              <a:t>On </a:t>
            </a:r>
            <a:r>
              <a:rPr lang="en-US" altLang="ko-KR" sz="2800" dirty="0" smtClean="0"/>
              <a:t>non-ref TSA &amp; STSA</a:t>
            </a: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The 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11</a:t>
            </a:r>
            <a:r>
              <a:rPr lang="en-US" altLang="ko-KR" sz="2000" baseline="30000" dirty="0" smtClean="0">
                <a:latin typeface="HYMyeongJo-Extra" pitchFamily="18" charset="-127"/>
                <a:ea typeface="HYMyeongJo-Extra" pitchFamily="18" charset="-127"/>
              </a:rPr>
              <a:t>th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 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JCT-VC Meeting</a:t>
            </a:r>
          </a:p>
          <a:p>
            <a:endParaRPr lang="en-US" altLang="ko-KR" sz="2000" dirty="0" smtClean="0">
              <a:latin typeface="HYMyeongJo-Extra" pitchFamily="18" charset="-127"/>
              <a:ea typeface="HYMyeongJo-Extra" pitchFamily="18" charset="-127"/>
            </a:endParaRPr>
          </a:p>
          <a:p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LG </a:t>
            </a:r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Electronics</a:t>
            </a:r>
            <a:endParaRPr lang="ko-KR" altLang="en-US" sz="2800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TSA_N and STSA_N may have issues</a:t>
            </a:r>
          </a:p>
          <a:p>
            <a:pPr lvl="1"/>
            <a:r>
              <a:rPr lang="en-US" altLang="ko-KR" dirty="0" smtClean="0"/>
              <a:t>Can be removed by simple bitstream extractor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We propose:</a:t>
            </a:r>
          </a:p>
          <a:p>
            <a:pPr lvl="1"/>
            <a:r>
              <a:rPr lang="en-US" altLang="ko-KR" dirty="0" smtClean="0"/>
              <a:t>To specify that TSA &amp; STSA should not be removed intentionally by system, or alternatively:</a:t>
            </a:r>
          </a:p>
          <a:p>
            <a:pPr lvl="2"/>
            <a:r>
              <a:rPr lang="en-US" altLang="ko-KR" dirty="0" smtClean="0"/>
              <a:t>Remove TSA_N and STSA_N</a:t>
            </a:r>
          </a:p>
          <a:p>
            <a:pPr lvl="2"/>
            <a:r>
              <a:rPr lang="en-US" altLang="ko-KR" dirty="0" smtClean="0"/>
              <a:t>Simplify TSA NALUS and STSA NALUs to be only: TSA_NUT and STSA_NUT</a:t>
            </a:r>
          </a:p>
          <a:p>
            <a:pPr lvl="1"/>
            <a:r>
              <a:rPr lang="en-US" altLang="ko-KR" dirty="0" smtClean="0"/>
              <a:t>To add a constraint such that there should be no temporal layer gap between two consecutive STSA NALUs</a:t>
            </a:r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10</a:t>
            </a:fld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Outline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ko-KR" dirty="0" smtClean="0"/>
              <a:t>TSA &amp; STSA can be considered like markers</a:t>
            </a:r>
          </a:p>
          <a:p>
            <a:pPr lvl="1"/>
            <a:r>
              <a:rPr lang="en-US" altLang="ko-KR" dirty="0" smtClean="0"/>
              <a:t>Telling that from this point, decoder can start decoding higher temporal layer</a:t>
            </a:r>
          </a:p>
          <a:p>
            <a:pPr lvl="1"/>
            <a:r>
              <a:rPr lang="en-US" altLang="ko-KR" dirty="0" smtClean="0"/>
              <a:t>Telling bitstream extractor to stop removing NAL units from that point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Currently we have TSA_R, TSA_N, STSA_R, and STSA_N</a:t>
            </a:r>
          </a:p>
          <a:p>
            <a:r>
              <a:rPr lang="en-US" altLang="ko-KR" dirty="0" smtClean="0"/>
              <a:t>If TSA_N and STSA_N are removed, the bitstream losses its markers</a:t>
            </a:r>
          </a:p>
          <a:p>
            <a:pPr lvl="1"/>
            <a:r>
              <a:rPr lang="en-US" altLang="ko-KR" dirty="0" smtClean="0"/>
              <a:t>E.g., by extractor that simply removed non-referenced NAL units</a:t>
            </a:r>
          </a:p>
          <a:p>
            <a:pPr lvl="1"/>
            <a:r>
              <a:rPr lang="en-US" altLang="ko-KR" dirty="0" smtClean="0"/>
              <a:t>Several cases are presented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b="1" u="sng" dirty="0" smtClean="0"/>
              <a:t>Proposal</a:t>
            </a:r>
            <a:r>
              <a:rPr lang="en-US" altLang="ko-KR" dirty="0" smtClean="0"/>
              <a:t>: </a:t>
            </a:r>
          </a:p>
          <a:p>
            <a:pPr lvl="1"/>
            <a:r>
              <a:rPr lang="en-US" altLang="ko-KR" dirty="0" smtClean="0"/>
              <a:t>Add constraint such that TSA &amp; STSA NAL units shall not be discarded during bitstream removal, or,</a:t>
            </a:r>
          </a:p>
          <a:p>
            <a:pPr lvl="1"/>
            <a:r>
              <a:rPr lang="en-US" altLang="ko-KR" dirty="0" smtClean="0"/>
              <a:t>Remove TSA_N and STSA_N</a:t>
            </a:r>
            <a:endParaRPr lang="en-US" altLang="ko-KR" dirty="0" smtClean="0"/>
          </a:p>
          <a:p>
            <a:pPr lvl="1"/>
            <a:r>
              <a:rPr lang="en-US" altLang="ko-KR" dirty="0" smtClean="0">
                <a:sym typeface="Wingdings" pitchFamily="2" charset="2"/>
              </a:rPr>
              <a:t>Add constraint for STSA such that there should be no temporal gap between two consecutive STSA NAL units.</a:t>
            </a:r>
            <a:endParaRPr lang="en-US" altLang="ko-KR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sz="2400" dirty="0" smtClean="0"/>
              <a:t>TSA &amp; STSA as marker for bitstream removal</a:t>
            </a:r>
            <a:endParaRPr lang="ko-KR" altLang="en-US" sz="2400" dirty="0"/>
          </a:p>
        </p:txBody>
      </p:sp>
      <p:pic>
        <p:nvPicPr>
          <p:cNvPr id="1026" name="개체 7"/>
          <p:cNvPicPr>
            <a:picLocks noChangeArrowheads="1"/>
          </p:cNvPicPr>
          <p:nvPr/>
        </p:nvPicPr>
        <p:blipFill>
          <a:blip r:embed="rId2" cstate="print"/>
          <a:srcRect t="-2773" r="-21" b="-580"/>
          <a:stretch>
            <a:fillRect/>
          </a:stretch>
        </p:blipFill>
        <p:spPr bwMode="auto">
          <a:xfrm>
            <a:off x="395536" y="836712"/>
            <a:ext cx="820891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개체 6"/>
          <p:cNvPicPr>
            <a:picLocks noChangeArrowheads="1"/>
          </p:cNvPicPr>
          <p:nvPr/>
        </p:nvPicPr>
        <p:blipFill>
          <a:blip r:embed="rId3" cstate="print"/>
          <a:srcRect l="-1622" t="-3006" r="-23" b="-594"/>
          <a:stretch>
            <a:fillRect/>
          </a:stretch>
        </p:blipFill>
        <p:spPr bwMode="auto">
          <a:xfrm>
            <a:off x="179512" y="3789040"/>
            <a:ext cx="835292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4437112"/>
            <a:ext cx="8784976" cy="2016224"/>
          </a:xfrm>
        </p:spPr>
        <p:txBody>
          <a:bodyPr/>
          <a:lstStyle/>
          <a:p>
            <a:r>
              <a:rPr lang="en-US" altLang="ko-KR" dirty="0" smtClean="0"/>
              <a:t>TSA_N is used to indicate temporal sub-layer access</a:t>
            </a:r>
          </a:p>
          <a:p>
            <a:r>
              <a:rPr lang="en-US" altLang="ko-KR" dirty="0" smtClean="0"/>
              <a:t>During congestion, all non-referenced NAL units are removed</a:t>
            </a:r>
          </a:p>
          <a:p>
            <a:r>
              <a:rPr lang="en-US" altLang="ko-KR" dirty="0" smtClean="0"/>
              <a:t>Results: no more marker to indicate temporal sub-layer access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Case 1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pic>
        <p:nvPicPr>
          <p:cNvPr id="2050" name="개체 7"/>
          <p:cNvPicPr>
            <a:picLocks noChangeArrowheads="1"/>
          </p:cNvPicPr>
          <p:nvPr/>
        </p:nvPicPr>
        <p:blipFill>
          <a:blip r:embed="rId2" cstate="print"/>
          <a:srcRect t="-285" b="-314"/>
          <a:stretch>
            <a:fillRect/>
          </a:stretch>
        </p:blipFill>
        <p:spPr bwMode="auto">
          <a:xfrm>
            <a:off x="1547664" y="1268760"/>
            <a:ext cx="568863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Case 2  (1)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pic>
        <p:nvPicPr>
          <p:cNvPr id="3074" name="개체 21"/>
          <p:cNvPicPr>
            <a:picLocks noChangeArrowheads="1"/>
          </p:cNvPicPr>
          <p:nvPr/>
        </p:nvPicPr>
        <p:blipFill>
          <a:blip r:embed="rId2" cstate="print"/>
          <a:srcRect r="-21" b="-600"/>
          <a:stretch>
            <a:fillRect/>
          </a:stretch>
        </p:blipFill>
        <p:spPr bwMode="auto">
          <a:xfrm>
            <a:off x="1187624" y="836712"/>
            <a:ext cx="655272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개체 20"/>
          <p:cNvPicPr>
            <a:picLocks noChangeArrowheads="1"/>
          </p:cNvPicPr>
          <p:nvPr/>
        </p:nvPicPr>
        <p:blipFill>
          <a:blip r:embed="rId3" cstate="print"/>
          <a:srcRect l="-1622" t="-3006" r="-23" b="-594"/>
          <a:stretch>
            <a:fillRect/>
          </a:stretch>
        </p:blipFill>
        <p:spPr bwMode="auto">
          <a:xfrm>
            <a:off x="1043608" y="3645024"/>
            <a:ext cx="669674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187624" y="3212976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Coded structure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6228020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NAL unit removal plan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1656184"/>
          </a:xfrm>
        </p:spPr>
        <p:txBody>
          <a:bodyPr/>
          <a:lstStyle/>
          <a:p>
            <a:r>
              <a:rPr lang="en-US" altLang="ko-KR" dirty="0" smtClean="0"/>
              <a:t>Bitstream has to pass to MANE</a:t>
            </a:r>
          </a:p>
          <a:p>
            <a:pPr lvl="1"/>
            <a:r>
              <a:rPr lang="en-US" altLang="ko-KR" dirty="0" smtClean="0"/>
              <a:t>MANE 1: simply remove non-referenced NAL units if needed</a:t>
            </a:r>
          </a:p>
          <a:p>
            <a:pPr lvl="1"/>
            <a:r>
              <a:rPr lang="en-US" altLang="ko-KR" dirty="0" smtClean="0"/>
              <a:t>MANE 2: remove NAL units by taking care of TSA &amp; STSA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Case 2  </a:t>
            </a:r>
            <a:r>
              <a:rPr lang="en-US" altLang="ko-KR" dirty="0" smtClean="0"/>
              <a:t>(2)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  <p:pic>
        <p:nvPicPr>
          <p:cNvPr id="4098" name="개체 19"/>
          <p:cNvPicPr>
            <a:picLocks noChangeArrowheads="1"/>
          </p:cNvPicPr>
          <p:nvPr/>
        </p:nvPicPr>
        <p:blipFill>
          <a:blip r:embed="rId2" cstate="print"/>
          <a:srcRect t="-3238" r="-21" b="-310"/>
          <a:stretch>
            <a:fillRect/>
          </a:stretch>
        </p:blipFill>
        <p:spPr bwMode="auto">
          <a:xfrm>
            <a:off x="539552" y="2564904"/>
            <a:ext cx="770485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1872208"/>
          </a:xfrm>
        </p:spPr>
        <p:txBody>
          <a:bodyPr/>
          <a:lstStyle/>
          <a:p>
            <a:r>
              <a:rPr lang="en-US" altLang="ko-KR" dirty="0" smtClean="0"/>
              <a:t>Specify that TSA &amp; STSA are not to be removed intentionally by system</a:t>
            </a:r>
          </a:p>
          <a:p>
            <a:r>
              <a:rPr lang="en-US" altLang="ko-KR" dirty="0" smtClean="0"/>
              <a:t>Or, remove TSA_N and STSA_N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Proposal #1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7</a:t>
            </a:fld>
            <a:endParaRPr lang="ko-KR" altLang="en-US" dirty="0"/>
          </a:p>
        </p:txBody>
      </p:sp>
      <p:pic>
        <p:nvPicPr>
          <p:cNvPr id="5122" name="개체 18"/>
          <p:cNvPicPr>
            <a:picLocks noChangeArrowheads="1"/>
          </p:cNvPicPr>
          <p:nvPr/>
        </p:nvPicPr>
        <p:blipFill>
          <a:blip r:embed="rId2" cstate="print"/>
          <a:srcRect t="-3290" r="-21" b="-548"/>
          <a:stretch>
            <a:fillRect/>
          </a:stretch>
        </p:blipFill>
        <p:spPr bwMode="auto">
          <a:xfrm>
            <a:off x="683568" y="2636912"/>
            <a:ext cx="756084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2808312"/>
          </a:xfrm>
        </p:spPr>
        <p:txBody>
          <a:bodyPr/>
          <a:lstStyle/>
          <a:p>
            <a:r>
              <a:rPr lang="en-US" altLang="ko-KR" dirty="0" smtClean="0"/>
              <a:t>Add a constraint such that for STSA NALUs, there should be no temporal layer gap between two consecutive STSA NALUs.</a:t>
            </a:r>
          </a:p>
          <a:p>
            <a:pPr lvl="1"/>
            <a:r>
              <a:rPr lang="en-US" altLang="ko-KR" dirty="0" smtClean="0"/>
              <a:t>The first STSA NALU after a RAP NALU can appear at any temporal layer except the base temporal layer</a:t>
            </a:r>
          </a:p>
          <a:p>
            <a:pPr lvl="1"/>
            <a:r>
              <a:rPr lang="en-US" altLang="ko-KR" dirty="0" smtClean="0"/>
              <a:t>The next STSA NALU shall have at one higher temporal layer that the previous one.</a:t>
            </a:r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Proposal </a:t>
            </a:r>
            <a:r>
              <a:rPr lang="en-US" altLang="ko-KR" dirty="0" smtClean="0"/>
              <a:t>#2   (1)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8</a:t>
            </a:fld>
            <a:endParaRPr lang="ko-KR" altLang="en-US" dirty="0"/>
          </a:p>
        </p:txBody>
      </p:sp>
      <p:pic>
        <p:nvPicPr>
          <p:cNvPr id="6146" name="개체 22"/>
          <p:cNvPicPr>
            <a:picLocks noChangeArrowheads="1"/>
          </p:cNvPicPr>
          <p:nvPr/>
        </p:nvPicPr>
        <p:blipFill>
          <a:blip r:embed="rId2" cstate="print"/>
          <a:srcRect r="-21" b="-600"/>
          <a:stretch>
            <a:fillRect/>
          </a:stretch>
        </p:blipFill>
        <p:spPr bwMode="auto">
          <a:xfrm>
            <a:off x="971600" y="3861048"/>
            <a:ext cx="727280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04056"/>
          </a:xfrm>
        </p:spPr>
        <p:txBody>
          <a:bodyPr/>
          <a:lstStyle/>
          <a:p>
            <a:pPr>
              <a:buNone/>
            </a:pPr>
            <a:r>
              <a:rPr lang="en-US" altLang="ko-KR" dirty="0" smtClean="0"/>
              <a:t>With the constraint, the use of STSA can be more robust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Proposal #2   </a:t>
            </a:r>
            <a:r>
              <a:rPr lang="en-US" altLang="ko-KR" dirty="0" smtClean="0"/>
              <a:t>(2)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9</a:t>
            </a:fld>
            <a:endParaRPr lang="ko-KR" altLang="en-US" dirty="0"/>
          </a:p>
        </p:txBody>
      </p:sp>
      <p:pic>
        <p:nvPicPr>
          <p:cNvPr id="7170" name="개체 23"/>
          <p:cNvPicPr>
            <a:picLocks noChangeArrowheads="1"/>
          </p:cNvPicPr>
          <p:nvPr/>
        </p:nvPicPr>
        <p:blipFill>
          <a:blip r:embed="rId2" cstate="print"/>
          <a:srcRect t="-4115" r="-21" b="-644"/>
          <a:stretch>
            <a:fillRect/>
          </a:stretch>
        </p:blipFill>
        <p:spPr bwMode="auto">
          <a:xfrm>
            <a:off x="683568" y="1988840"/>
            <a:ext cx="763284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30932</TotalTime>
  <Words>383</Words>
  <Application>Microsoft Office PowerPoint</Application>
  <PresentationFormat>화면 슬라이드 쇼(4:3)</PresentationFormat>
  <Paragraphs>56</Paragraphs>
  <Slides>10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테마</vt:lpstr>
      <vt:lpstr>JCTVC-K0164 AHG 9: On non-ref TSA &amp; STSA</vt:lpstr>
      <vt:lpstr>Outline</vt:lpstr>
      <vt:lpstr>TSA &amp; STSA as marker for bitstream removal</vt:lpstr>
      <vt:lpstr>Case 1</vt:lpstr>
      <vt:lpstr>Case 2  (1)</vt:lpstr>
      <vt:lpstr>Case 2  (2)</vt:lpstr>
      <vt:lpstr>Proposal #1</vt:lpstr>
      <vt:lpstr>Proposal #2   (1)</vt:lpstr>
      <vt:lpstr>Proposal #2   (2)</vt:lpstr>
      <vt:lpstr>Summary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HendryHendry/선임연구원/Convergence(연)ATS그룹(hendry.hendry</cp:lastModifiedBy>
  <cp:revision>1088</cp:revision>
  <dcterms:created xsi:type="dcterms:W3CDTF">2006-10-05T04:04:58Z</dcterms:created>
  <dcterms:modified xsi:type="dcterms:W3CDTF">2012-10-06T06:02:23Z</dcterms:modified>
</cp:coreProperties>
</file>