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7" r:id="rId2"/>
    <p:sldId id="282" r:id="rId3"/>
    <p:sldId id="279" r:id="rId4"/>
    <p:sldId id="280" r:id="rId5"/>
    <p:sldId id="270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0446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1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1585B1-8A7E-48D8-8B75-1A668ACCB332}" type="datetimeFigureOut">
              <a:rPr lang="en-SG" smtClean="0"/>
              <a:pPr/>
              <a:t>11/10/2012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20189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9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24663-D020-491C-8B3D-CFD885C5E1C2}" type="slidenum">
              <a:rPr lang="en-SG" smtClean="0"/>
              <a:pPr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B2B11A5-886D-40BD-9C35-7274116C40F1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D979443-96C0-4CDA-89E1-6BF8FBFEBD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224181-9A54-431A-92E2-2A11A128845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npo0000c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7200" y="5894388"/>
            <a:ext cx="1066800" cy="963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" name="Picture 2" descr="npo0000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514600" cy="6859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2133600"/>
            <a:ext cx="55626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657600" y="3886200"/>
            <a:ext cx="4114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3803D-E226-4DA4-B291-C7199ADC7DAC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10/11/2012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3A493-A7D3-49EE-80E3-F6A811057ABE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2FCD89-0AD1-49BE-ABE7-F890E57B58F3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10/11/2012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1739E-86ED-46CE-8BBB-21AC7CFED779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EBD3E-D3FB-4F18-923E-D92534CF379C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10/11/2012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FE869-9165-496B-BD22-909386E69C6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E3172-8E97-4801-BFF0-DE20CB1ECF22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10/11/2012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D7B18-CB82-4343-BA67-51144F539EC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D1FA8-85F0-49AE-9477-98249C9A58BA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10/11/2012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99D7C-BF52-4CB4-9A3E-A4E955E8220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E9A24-7441-4F5A-BC2D-6521483ED655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10/11/2012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BAE6-EA36-45AD-8F81-CADFFF2A1CC9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B32F4-B003-4AA6-AE16-2F4548B542DF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10/11/2012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73553-4D6C-4DCF-8A23-A7A466B15AD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7E3AE-C03A-478F-96B2-0F8EDBFE9D1E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10/11/2012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FAE17-87E9-44B5-9F61-19F2B977642C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206A-F9C6-41C5-984C-05B2108DD744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10/11/2012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B94AE-8C33-477F-9022-12770F1DB11C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723C6-00B5-47D1-9438-D33E36C0BE7B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10/11/2012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BA4E1-DFA2-4CBB-A444-536435CDEE6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2" descr="npo0000c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77200" y="5894388"/>
            <a:ext cx="1066800" cy="963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7651" name="Picture 3" descr="npo0000d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558800"/>
            <a:ext cx="5978525" cy="6305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 defTabSz="457200">
              <a:defRPr/>
            </a:pPr>
            <a:fld id="{92738E16-B9FA-41F5-8DF0-1A11778DD54F}" type="datetimeFigureOut">
              <a:rPr lang="en-US">
                <a:solidFill>
                  <a:prstClr val="black"/>
                </a:solidFill>
              </a:rPr>
              <a:pPr defTabSz="457200">
                <a:defRPr/>
              </a:pPr>
              <a:t>10/11/2012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 defTabSz="457200">
              <a:defRPr/>
            </a:pPr>
            <a:fld id="{812FD82C-EAE8-4C78-AFC1-E19544E50DEB}" type="slidenum">
              <a:rPr lang="en-US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55875" y="2433638"/>
            <a:ext cx="6408738" cy="2278062"/>
          </a:xfrm>
        </p:spPr>
        <p:txBody>
          <a:bodyPr/>
          <a:lstStyle/>
          <a:p>
            <a:r>
              <a:rPr lang="en-US" sz="3200" b="1" dirty="0" smtClean="0"/>
              <a:t>K0157: Lossless </a:t>
            </a:r>
            <a:r>
              <a:rPr lang="en-US" sz="3200" b="1" dirty="0" smtClean="0"/>
              <a:t>coding with residual sample-based prediction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 smtClean="0"/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55875" y="4365625"/>
            <a:ext cx="6588125" cy="663575"/>
          </a:xfrm>
        </p:spPr>
        <p:txBody>
          <a:bodyPr/>
          <a:lstStyle/>
          <a:p>
            <a:r>
              <a:rPr lang="en-US" sz="2400" dirty="0" err="1" smtClean="0"/>
              <a:t>Y</a:t>
            </a:r>
            <a:r>
              <a:rPr lang="en-US" sz="2400" dirty="0" err="1" smtClean="0"/>
              <a:t>ih</a:t>
            </a:r>
            <a:r>
              <a:rPr lang="en-US" sz="2400" dirty="0" smtClean="0"/>
              <a:t> Han Tan, </a:t>
            </a:r>
            <a:r>
              <a:rPr lang="en-US" sz="2400" dirty="0" err="1" smtClean="0"/>
              <a:t>Chuohao</a:t>
            </a:r>
            <a:r>
              <a:rPr lang="en-US" sz="2400" dirty="0" smtClean="0"/>
              <a:t> </a:t>
            </a:r>
            <a:r>
              <a:rPr lang="en-US" sz="2400" dirty="0" err="1" smtClean="0"/>
              <a:t>Yeo</a:t>
            </a:r>
            <a:r>
              <a:rPr lang="en-US" sz="2400" dirty="0" smtClean="0"/>
              <a:t>, </a:t>
            </a:r>
            <a:r>
              <a:rPr lang="en-US" sz="2400" dirty="0" err="1" smtClean="0"/>
              <a:t>Zhengguo</a:t>
            </a:r>
            <a:r>
              <a:rPr lang="en-US" sz="2400" dirty="0" smtClean="0"/>
              <a:t> Li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Current lossless coding in HEVC</a:t>
            </a:r>
            <a:endParaRPr lang="en-SG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52400" y="2590800"/>
            <a:ext cx="1447800" cy="1752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Intra prediction</a:t>
            </a:r>
            <a:endParaRPr kumimoji="0" lang="en-SG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438400" y="2362200"/>
            <a:ext cx="1905000" cy="533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Transform</a:t>
            </a:r>
            <a:endParaRPr kumimoji="0" lang="en-SG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953000" y="2362200"/>
            <a:ext cx="1905000" cy="533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Quantization</a:t>
            </a:r>
            <a:endParaRPr kumimoji="0" lang="en-SG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7696200" y="2438400"/>
            <a:ext cx="1219200" cy="1524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Times" pitchFamily="18" charset="0"/>
              </a:rPr>
              <a:t>Entropy coding</a:t>
            </a:r>
            <a:endParaRPr kumimoji="0" lang="en-SG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0" name="Rectangle 9"/>
          <p:cNvSpPr txBox="1">
            <a:spLocks noChangeArrowheads="1"/>
          </p:cNvSpPr>
          <p:nvPr/>
        </p:nvSpPr>
        <p:spPr>
          <a:xfrm>
            <a:off x="228600" y="4876800"/>
            <a:ext cx="7772400" cy="1752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3200" kern="0" dirty="0" smtClean="0"/>
              <a:t>Bypass both transform and quantization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Code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residual as is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1" name="Right Arrow 20"/>
          <p:cNvSpPr/>
          <p:nvPr/>
        </p:nvSpPr>
        <p:spPr bwMode="auto">
          <a:xfrm>
            <a:off x="4419600" y="2514600"/>
            <a:ext cx="457200" cy="2286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2" name="Right Arrow 21"/>
          <p:cNvSpPr/>
          <p:nvPr/>
        </p:nvSpPr>
        <p:spPr bwMode="auto">
          <a:xfrm>
            <a:off x="7010400" y="2514600"/>
            <a:ext cx="457200" cy="2286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>
            <a:off x="1828800" y="2590800"/>
            <a:ext cx="457200" cy="2286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5" name="Right Arrow 24"/>
          <p:cNvSpPr/>
          <p:nvPr/>
        </p:nvSpPr>
        <p:spPr bwMode="auto">
          <a:xfrm>
            <a:off x="1905000" y="3733800"/>
            <a:ext cx="5562600" cy="304800"/>
          </a:xfrm>
          <a:prstGeom prst="rightArrow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14400" y="2133600"/>
            <a:ext cx="142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Lossy coding</a:t>
            </a:r>
            <a:endParaRPr lang="en-SG" dirty="0">
              <a:solidFill>
                <a:schemeClr val="accent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33800" y="4038600"/>
            <a:ext cx="1653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Lossless coding</a:t>
            </a:r>
            <a:endParaRPr lang="en-SG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Residual sample-based </a:t>
            </a:r>
            <a:r>
              <a:rPr lang="en-US" dirty="0" smtClean="0"/>
              <a:t>prediction</a:t>
            </a:r>
            <a:endParaRPr lang="en-SG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52400" y="2590800"/>
            <a:ext cx="1447800" cy="1752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Intra prediction</a:t>
            </a:r>
            <a:endParaRPr kumimoji="0" lang="en-SG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438400" y="2362200"/>
            <a:ext cx="1905000" cy="533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Transform</a:t>
            </a:r>
            <a:endParaRPr kumimoji="0" lang="en-SG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953000" y="2362200"/>
            <a:ext cx="1905000" cy="533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Quantization</a:t>
            </a:r>
            <a:endParaRPr kumimoji="0" lang="en-SG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7696200" y="2438400"/>
            <a:ext cx="1219200" cy="1524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Times" pitchFamily="18" charset="0"/>
              </a:rPr>
              <a:t>Entropy coding</a:t>
            </a:r>
            <a:endParaRPr kumimoji="0" lang="en-SG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62400" y="3581400"/>
            <a:ext cx="1676400" cy="9144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Residual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Times" pitchFamily="18" charset="0"/>
              </a:rPr>
              <a:t>Prediction</a:t>
            </a:r>
            <a:endParaRPr kumimoji="0" lang="en-SG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0" name="Rectangle 9"/>
          <p:cNvSpPr txBox="1">
            <a:spLocks noChangeArrowheads="1"/>
          </p:cNvSpPr>
          <p:nvPr/>
        </p:nvSpPr>
        <p:spPr>
          <a:xfrm>
            <a:off x="228600" y="4876800"/>
            <a:ext cx="7772400" cy="1752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3200" kern="0" dirty="0" smtClean="0"/>
              <a:t>Only one prediction process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3200" kern="0" dirty="0" smtClean="0"/>
              <a:t> Residual prediction can be implemented as a separate module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1" name="Right Arrow 20"/>
          <p:cNvSpPr/>
          <p:nvPr/>
        </p:nvSpPr>
        <p:spPr bwMode="auto">
          <a:xfrm>
            <a:off x="4419600" y="2514600"/>
            <a:ext cx="457200" cy="2286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2" name="Right Arrow 21"/>
          <p:cNvSpPr/>
          <p:nvPr/>
        </p:nvSpPr>
        <p:spPr bwMode="auto">
          <a:xfrm>
            <a:off x="7010400" y="2514600"/>
            <a:ext cx="457200" cy="2286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>
            <a:off x="1828800" y="2590800"/>
            <a:ext cx="457200" cy="2286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4" name="Right Arrow 23"/>
          <p:cNvSpPr/>
          <p:nvPr/>
        </p:nvSpPr>
        <p:spPr bwMode="auto">
          <a:xfrm>
            <a:off x="1905000" y="3657600"/>
            <a:ext cx="1676400" cy="304800"/>
          </a:xfrm>
          <a:prstGeom prst="rightArrow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5" name="Right Arrow 24"/>
          <p:cNvSpPr/>
          <p:nvPr/>
        </p:nvSpPr>
        <p:spPr bwMode="auto">
          <a:xfrm>
            <a:off x="5791200" y="3733800"/>
            <a:ext cx="1676400" cy="304800"/>
          </a:xfrm>
          <a:prstGeom prst="rightArrow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14400" y="2133600"/>
            <a:ext cx="142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Lossy coding</a:t>
            </a:r>
            <a:endParaRPr lang="en-SG" dirty="0">
              <a:solidFill>
                <a:schemeClr val="accent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05000" y="4038600"/>
            <a:ext cx="1653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Lossless coding</a:t>
            </a:r>
            <a:endParaRPr lang="en-SG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algn="l"/>
            <a:r>
              <a:rPr lang="en-US" dirty="0" smtClean="0"/>
              <a:t>Residual sample-based prediction</a:t>
            </a:r>
            <a:endParaRPr lang="en-SG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303847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057400"/>
            <a:ext cx="4171950" cy="1556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4"/>
          <p:cNvSpPr txBox="1">
            <a:spLocks/>
          </p:cNvSpPr>
          <p:nvPr/>
        </p:nvSpPr>
        <p:spPr>
          <a:xfrm>
            <a:off x="228600" y="4038600"/>
            <a:ext cx="7772400" cy="1524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dependence on prediction mode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dependence on color component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1752600" cy="762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Results</a:t>
            </a:r>
            <a:endParaRPr lang="en-US" sz="3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1066800"/>
          <a:ext cx="3429000" cy="5562592"/>
        </p:xfrm>
        <a:graphic>
          <a:graphicData uri="http://schemas.openxmlformats.org/drawingml/2006/table">
            <a:tbl>
              <a:tblPr/>
              <a:tblGrid>
                <a:gridCol w="830341"/>
                <a:gridCol w="1768318"/>
                <a:gridCol w="830341"/>
              </a:tblGrid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SG" sz="1100" dirty="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AI - Main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kbps %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Traffic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-11.9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4K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PeopleOnStreet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-13.2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Nebuta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-11.5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SteamLocomotive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-9.5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Kimono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-5.6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1080p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ParkScene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-6.8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Cactus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0.0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BasketballDrive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1.0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BQTerrace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-0.5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BasketballDrill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0.5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WVGA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BQMall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-2.9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PartyScene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-2.8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RaceHorses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-8.2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BasketballPass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-12.3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WQVGA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BQSquare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-0.9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BlowingBubbles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-3.4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RaceHorses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-10.6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ClassE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FourPeople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-10.8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720p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Johnny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-7.4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KristenAndSara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-8.1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ClassF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BasketballDrillText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-0.4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ChinaSpeed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-8.7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SlideEditing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-2.1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SlideShow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-16.1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</a:rPr>
                        <a:t>-6.3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endParaRPr lang="en-SG" sz="1100">
                        <a:latin typeface="Times New Roman"/>
                      </a:endParaRPr>
                    </a:p>
                  </a:txBody>
                  <a:tcPr marL="47501" marR="4750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 %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113</a:t>
                      </a:r>
                      <a:endParaRPr lang="en-SG" sz="110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664">
                <a:tc>
                  <a:txBody>
                    <a:bodyPr/>
                    <a:lstStyle/>
                    <a:p>
                      <a:endParaRPr lang="en-SG" sz="1100">
                        <a:latin typeface="Times New Roman"/>
                      </a:endParaRPr>
                    </a:p>
                  </a:txBody>
                  <a:tcPr marL="47501" marR="4750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 %</a:t>
                      </a:r>
                      <a:endParaRPr lang="en-SG" sz="1100" dirty="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97</a:t>
                      </a:r>
                      <a:endParaRPr lang="en-SG" sz="1100" dirty="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86200" y="1066800"/>
          <a:ext cx="3429000" cy="5562592"/>
        </p:xfrm>
        <a:graphic>
          <a:graphicData uri="http://schemas.openxmlformats.org/drawingml/2006/table">
            <a:tbl>
              <a:tblPr/>
              <a:tblGrid>
                <a:gridCol w="830341"/>
                <a:gridCol w="1768318"/>
                <a:gridCol w="830341"/>
              </a:tblGrid>
              <a:tr h="198664">
                <a:tc>
                  <a:txBody>
                    <a:bodyPr/>
                    <a:lstStyle/>
                    <a:p>
                      <a:endParaRPr lang="en-SG" sz="1050" dirty="0">
                        <a:latin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AI - HE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kbps %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Traffic</a:t>
                      </a:r>
                      <a:endParaRPr lang="en-SG" sz="1050" dirty="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-11.9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4K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PeopleOnStreet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-12.8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Nebuta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-9.3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SteamLocomotive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-7.2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Kimono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-6.7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1080p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ParkScene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-7.0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Cactus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-1.1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BasketballDrive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-0.9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BQTerrace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-1.8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BasketballDrill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-0.1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WVGA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BQMall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-3.6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PartyScene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-2.8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RaceHorses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-8.7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BasketballPass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-12.0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WQVGA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BQSquare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-1.4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BlowingBubbles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-3.4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RaceHorses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-10.7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ClassE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FourPeople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-11.0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720p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Johnny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-8.4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KristenAndSara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-9.3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ClassF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BasketballDrillText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-0.8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ChinaSpeed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-12.0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SlideEditing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-1.7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SlideShow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-17.2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latin typeface="Arial"/>
                          <a:ea typeface="Times New Roman"/>
                        </a:rPr>
                        <a:t>-6.7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98664">
                <a:tc>
                  <a:txBody>
                    <a:bodyPr/>
                    <a:lstStyle/>
                    <a:p>
                      <a:endParaRPr lang="en-SG" sz="1050">
                        <a:latin typeface="Times New Roman"/>
                      </a:endParaRPr>
                    </a:p>
                  </a:txBody>
                  <a:tcPr marL="47501" marR="4750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 %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105</a:t>
                      </a:r>
                      <a:endParaRPr lang="en-SG" sz="105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664">
                <a:tc>
                  <a:txBody>
                    <a:bodyPr/>
                    <a:lstStyle/>
                    <a:p>
                      <a:endParaRPr lang="en-SG" sz="1050">
                        <a:latin typeface="Times New Roman"/>
                      </a:endParaRPr>
                    </a:p>
                  </a:txBody>
                  <a:tcPr marL="47501" marR="4750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 %</a:t>
                      </a:r>
                      <a:endParaRPr lang="en-SG" sz="1050" dirty="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87</a:t>
                      </a:r>
                      <a:endParaRPr lang="en-SG" sz="1050" dirty="0">
                        <a:latin typeface="Times New Roman"/>
                        <a:ea typeface="Times New Roman"/>
                      </a:endParaRPr>
                    </a:p>
                  </a:txBody>
                  <a:tcPr marL="47501" marR="475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 presentation template V.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ew presentation template V.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New presentation template V.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presentation template V.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presentation template V.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presentation template V.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presentation template V.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presentation template V.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presentation template V.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presentation template V.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presentation template V.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presentation template V.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presentation template V.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presentation template V.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2636</TotalTime>
  <Words>282</Words>
  <Application>Microsoft Office PowerPoint</Application>
  <PresentationFormat>On-screen Show (4:3)</PresentationFormat>
  <Paragraphs>190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New presentation template V.3</vt:lpstr>
      <vt:lpstr>K0157: Lossless coding with residual sample-based prediction </vt:lpstr>
      <vt:lpstr>Current lossless coding in HEVC</vt:lpstr>
      <vt:lpstr>Residual sample-based prediction</vt:lpstr>
      <vt:lpstr>Residual sample-based prediction</vt:lpstr>
      <vt:lpstr>Results</vt:lpstr>
    </vt:vector>
  </TitlesOfParts>
  <Company>I2R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TD2012002 : A method for providing a low-cost SKIP/MERGE option</dc:title>
  <dc:creator>H0250/H0164</dc:creator>
  <cp:lastModifiedBy>Tan Yih Han</cp:lastModifiedBy>
  <cp:revision>102</cp:revision>
  <dcterms:created xsi:type="dcterms:W3CDTF">2012-04-09T03:21:29Z</dcterms:created>
  <dcterms:modified xsi:type="dcterms:W3CDTF">2012-10-10T23:41:41Z</dcterms:modified>
</cp:coreProperties>
</file>