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481" r:id="rId2"/>
    <p:sldId id="637" r:id="rId3"/>
    <p:sldId id="638" r:id="rId4"/>
    <p:sldId id="640" r:id="rId5"/>
    <p:sldId id="641" r:id="rId6"/>
    <p:sldId id="648" r:id="rId7"/>
    <p:sldId id="646" r:id="rId8"/>
    <p:sldId id="642" r:id="rId9"/>
    <p:sldId id="649" r:id="rId10"/>
    <p:sldId id="651" r:id="rId11"/>
    <p:sldId id="650" r:id="rId12"/>
    <p:sldId id="635" r:id="rId13"/>
  </p:sldIdLst>
  <p:sldSz cx="9144000" cy="6858000" type="screen4x3"/>
  <p:notesSz cx="6858000" cy="9296400"/>
  <p:defaultTextStyle>
    <a:defPPr>
      <a:defRPr lang="en-US"/>
    </a:defPPr>
    <a:lvl1pPr algn="l" rtl="0" fontAlgn="base">
      <a:spcBef>
        <a:spcPct val="0"/>
      </a:spcBef>
      <a:spcAft>
        <a:spcPct val="0"/>
      </a:spcAft>
      <a:defRPr sz="1200" kern="1200">
        <a:solidFill>
          <a:schemeClr val="tx1"/>
        </a:solidFill>
        <a:latin typeface="Tahoma" pitchFamily="34" charset="0"/>
        <a:ea typeface="+mn-ea"/>
        <a:cs typeface="Times New Roman" pitchFamily="18" charset="0"/>
      </a:defRPr>
    </a:lvl1pPr>
    <a:lvl2pPr marL="457200" algn="l" rtl="0" fontAlgn="base">
      <a:spcBef>
        <a:spcPct val="0"/>
      </a:spcBef>
      <a:spcAft>
        <a:spcPct val="0"/>
      </a:spcAft>
      <a:defRPr sz="1200" kern="1200">
        <a:solidFill>
          <a:schemeClr val="tx1"/>
        </a:solidFill>
        <a:latin typeface="Tahoma" pitchFamily="34" charset="0"/>
        <a:ea typeface="+mn-ea"/>
        <a:cs typeface="Times New Roman" pitchFamily="18" charset="0"/>
      </a:defRPr>
    </a:lvl2pPr>
    <a:lvl3pPr marL="914400" algn="l" rtl="0" fontAlgn="base">
      <a:spcBef>
        <a:spcPct val="0"/>
      </a:spcBef>
      <a:spcAft>
        <a:spcPct val="0"/>
      </a:spcAft>
      <a:defRPr sz="1200" kern="1200">
        <a:solidFill>
          <a:schemeClr val="tx1"/>
        </a:solidFill>
        <a:latin typeface="Tahoma" pitchFamily="34" charset="0"/>
        <a:ea typeface="+mn-ea"/>
        <a:cs typeface="Times New Roman" pitchFamily="18" charset="0"/>
      </a:defRPr>
    </a:lvl3pPr>
    <a:lvl4pPr marL="1371600" algn="l" rtl="0" fontAlgn="base">
      <a:spcBef>
        <a:spcPct val="0"/>
      </a:spcBef>
      <a:spcAft>
        <a:spcPct val="0"/>
      </a:spcAft>
      <a:defRPr sz="1200" kern="1200">
        <a:solidFill>
          <a:schemeClr val="tx1"/>
        </a:solidFill>
        <a:latin typeface="Tahoma" pitchFamily="34" charset="0"/>
        <a:ea typeface="+mn-ea"/>
        <a:cs typeface="Times New Roman" pitchFamily="18" charset="0"/>
      </a:defRPr>
    </a:lvl4pPr>
    <a:lvl5pPr marL="1828800" algn="l" rtl="0" fontAlgn="base">
      <a:spcBef>
        <a:spcPct val="0"/>
      </a:spcBef>
      <a:spcAft>
        <a:spcPct val="0"/>
      </a:spcAft>
      <a:defRPr sz="1200" kern="1200">
        <a:solidFill>
          <a:schemeClr val="tx1"/>
        </a:solidFill>
        <a:latin typeface="Tahoma" pitchFamily="34" charset="0"/>
        <a:ea typeface="+mn-ea"/>
        <a:cs typeface="Times New Roman" pitchFamily="18" charset="0"/>
      </a:defRPr>
    </a:lvl5pPr>
    <a:lvl6pPr marL="2286000" algn="l" defTabSz="914400" rtl="0" eaLnBrk="1" latinLnBrk="0" hangingPunct="1">
      <a:defRPr sz="1200" kern="1200">
        <a:solidFill>
          <a:schemeClr val="tx1"/>
        </a:solidFill>
        <a:latin typeface="Tahoma" pitchFamily="34" charset="0"/>
        <a:ea typeface="+mn-ea"/>
        <a:cs typeface="Times New Roman" pitchFamily="18" charset="0"/>
      </a:defRPr>
    </a:lvl6pPr>
    <a:lvl7pPr marL="2743200" algn="l" defTabSz="914400" rtl="0" eaLnBrk="1" latinLnBrk="0" hangingPunct="1">
      <a:defRPr sz="1200" kern="1200">
        <a:solidFill>
          <a:schemeClr val="tx1"/>
        </a:solidFill>
        <a:latin typeface="Tahoma" pitchFamily="34" charset="0"/>
        <a:ea typeface="+mn-ea"/>
        <a:cs typeface="Times New Roman" pitchFamily="18" charset="0"/>
      </a:defRPr>
    </a:lvl7pPr>
    <a:lvl8pPr marL="3200400" algn="l" defTabSz="914400" rtl="0" eaLnBrk="1" latinLnBrk="0" hangingPunct="1">
      <a:defRPr sz="1200" kern="1200">
        <a:solidFill>
          <a:schemeClr val="tx1"/>
        </a:solidFill>
        <a:latin typeface="Tahoma" pitchFamily="34" charset="0"/>
        <a:ea typeface="+mn-ea"/>
        <a:cs typeface="Times New Roman" pitchFamily="18" charset="0"/>
      </a:defRPr>
    </a:lvl8pPr>
    <a:lvl9pPr marL="3657600" algn="l" defTabSz="914400" rtl="0" eaLnBrk="1" latinLnBrk="0" hangingPunct="1">
      <a:defRPr sz="1200" kern="1200">
        <a:solidFill>
          <a:schemeClr val="tx1"/>
        </a:solidFill>
        <a:latin typeface="Tahoma" pitchFamily="34"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00"/>
    <a:srgbClr val="FF0000"/>
    <a:srgbClr val="99FF66"/>
    <a:srgbClr val="FF9900"/>
    <a:srgbClr val="FFCCFF"/>
    <a:srgbClr val="FF66FF"/>
    <a:srgbClr val="3399FF"/>
    <a:srgbClr val="CC99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44" autoAdjust="0"/>
    <p:restoredTop sz="99893" autoAdjust="0"/>
  </p:normalViewPr>
  <p:slideViewPr>
    <p:cSldViewPr>
      <p:cViewPr>
        <p:scale>
          <a:sx n="75" d="100"/>
          <a:sy n="75" d="100"/>
        </p:scale>
        <p:origin x="-1037" y="-58"/>
      </p:cViewPr>
      <p:guideLst>
        <p:guide orient="horz" pos="576"/>
        <p:guide pos="561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91" d="100"/>
          <a:sy n="91" d="100"/>
        </p:scale>
        <p:origin x="-2988" y="-96"/>
      </p:cViewPr>
      <p:guideLst>
        <p:guide orient="horz" pos="2928"/>
        <p:guide pos="2160"/>
      </p:guideLst>
    </p:cSldViewPr>
  </p:notesViewPr>
  <p:gridSpacing cx="117043200" cy="117043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atin typeface="Times New Roman" pitchFamily="18" charset="0"/>
              </a:defRPr>
            </a:lvl1pPr>
          </a:lstStyle>
          <a:p>
            <a:pPr>
              <a:defRPr/>
            </a:pPr>
            <a:endParaRPr lang="en-US" altLang="zh-CN"/>
          </a:p>
        </p:txBody>
      </p:sp>
      <p:sp>
        <p:nvSpPr>
          <p:cNvPr id="6147" name="Rectangle 3"/>
          <p:cNvSpPr>
            <a:spLocks noGrp="1" noChangeArrowheads="1"/>
          </p:cNvSpPr>
          <p:nvPr>
            <p:ph type="dt" sz="quarter" idx="1"/>
          </p:nvPr>
        </p:nvSpPr>
        <p:spPr bwMode="auto">
          <a:xfrm>
            <a:off x="388620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latin typeface="Times New Roman" pitchFamily="18" charset="0"/>
              </a:defRPr>
            </a:lvl1pPr>
          </a:lstStyle>
          <a:p>
            <a:pPr>
              <a:defRPr/>
            </a:pPr>
            <a:endParaRPr lang="en-US" altLang="zh-CN"/>
          </a:p>
        </p:txBody>
      </p:sp>
      <p:sp>
        <p:nvSpPr>
          <p:cNvPr id="6148" name="Rectangle 4"/>
          <p:cNvSpPr>
            <a:spLocks noGrp="1" noChangeArrowheads="1"/>
          </p:cNvSpPr>
          <p:nvPr>
            <p:ph type="ftr" sz="quarter" idx="2"/>
          </p:nvPr>
        </p:nvSpPr>
        <p:spPr bwMode="auto">
          <a:xfrm>
            <a:off x="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latin typeface="Times New Roman" pitchFamily="18" charset="0"/>
              </a:defRPr>
            </a:lvl1pPr>
          </a:lstStyle>
          <a:p>
            <a:pPr>
              <a:defRPr/>
            </a:pPr>
            <a:endParaRPr lang="en-US" altLang="zh-CN"/>
          </a:p>
        </p:txBody>
      </p:sp>
      <p:sp>
        <p:nvSpPr>
          <p:cNvPr id="6149" name="Rectangle 5"/>
          <p:cNvSpPr>
            <a:spLocks noGrp="1" noChangeArrowheads="1"/>
          </p:cNvSpPr>
          <p:nvPr>
            <p:ph type="sldNum" sz="quarter" idx="3"/>
          </p:nvPr>
        </p:nvSpPr>
        <p:spPr bwMode="auto">
          <a:xfrm>
            <a:off x="388620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latin typeface="Times New Roman" pitchFamily="18" charset="0"/>
              </a:defRPr>
            </a:lvl1pPr>
          </a:lstStyle>
          <a:p>
            <a:pPr>
              <a:defRPr/>
            </a:pPr>
            <a:fld id="{C422C12F-D5D8-425D-8A31-36AB3679470B}" type="slidenum">
              <a:rPr lang="zh-CN" altLang="en-US"/>
              <a:pPr>
                <a:defRPr/>
              </a:pPr>
              <a:t>‹#›</a:t>
            </a:fld>
            <a:endParaRPr lang="en-US" altLang="zh-CN"/>
          </a:p>
        </p:txBody>
      </p:sp>
    </p:spTree>
    <p:extLst>
      <p:ext uri="{BB962C8B-B14F-4D97-AF65-F5344CB8AC3E}">
        <p14:creationId xmlns:p14="http://schemas.microsoft.com/office/powerpoint/2010/main" xmlns="" val="38346915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atin typeface="Times New Roman" pitchFamily="18" charset="0"/>
              </a:defRPr>
            </a:lvl1pPr>
          </a:lstStyle>
          <a:p>
            <a:pPr>
              <a:defRPr/>
            </a:pPr>
            <a:endParaRPr lang="en-US" altLang="zh-CN"/>
          </a:p>
        </p:txBody>
      </p:sp>
      <p:sp>
        <p:nvSpPr>
          <p:cNvPr id="3075" name="Rectangle 3"/>
          <p:cNvSpPr>
            <a:spLocks noGrp="1" noChangeArrowheads="1"/>
          </p:cNvSpPr>
          <p:nvPr>
            <p:ph type="dt" idx="1"/>
          </p:nvPr>
        </p:nvSpPr>
        <p:spPr bwMode="auto">
          <a:xfrm>
            <a:off x="388620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latin typeface="Times New Roman" pitchFamily="18" charset="0"/>
              </a:defRPr>
            </a:lvl1pPr>
          </a:lstStyle>
          <a:p>
            <a:pPr>
              <a:defRPr/>
            </a:pPr>
            <a:endParaRPr lang="en-US" altLang="zh-CN"/>
          </a:p>
        </p:txBody>
      </p:sp>
      <p:sp>
        <p:nvSpPr>
          <p:cNvPr id="13316"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14400" y="4416425"/>
            <a:ext cx="5029200"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3078" name="Rectangle 6"/>
          <p:cNvSpPr>
            <a:spLocks noGrp="1" noChangeArrowheads="1"/>
          </p:cNvSpPr>
          <p:nvPr>
            <p:ph type="ftr" sz="quarter" idx="4"/>
          </p:nvPr>
        </p:nvSpPr>
        <p:spPr bwMode="auto">
          <a:xfrm>
            <a:off x="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latin typeface="Times New Roman" pitchFamily="18" charset="0"/>
              </a:defRPr>
            </a:lvl1pPr>
          </a:lstStyle>
          <a:p>
            <a:pPr>
              <a:defRPr/>
            </a:pPr>
            <a:endParaRPr lang="en-US" altLang="zh-CN"/>
          </a:p>
        </p:txBody>
      </p:sp>
      <p:sp>
        <p:nvSpPr>
          <p:cNvPr id="3079" name="Rectangle 7"/>
          <p:cNvSpPr>
            <a:spLocks noGrp="1" noChangeArrowheads="1"/>
          </p:cNvSpPr>
          <p:nvPr>
            <p:ph type="sldNum" sz="quarter" idx="5"/>
          </p:nvPr>
        </p:nvSpPr>
        <p:spPr bwMode="auto">
          <a:xfrm>
            <a:off x="388620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latin typeface="Times New Roman" pitchFamily="18" charset="0"/>
              </a:defRPr>
            </a:lvl1pPr>
          </a:lstStyle>
          <a:p>
            <a:pPr>
              <a:defRPr/>
            </a:pPr>
            <a:fld id="{5E52DDBA-5467-487D-9D26-0F91FE8D10C0}" type="slidenum">
              <a:rPr lang="zh-CN" altLang="en-US"/>
              <a:pPr>
                <a:defRPr/>
              </a:pPr>
              <a:t>‹#›</a:t>
            </a:fld>
            <a:endParaRPr lang="en-US" altLang="zh-CN"/>
          </a:p>
        </p:txBody>
      </p:sp>
    </p:spTree>
    <p:extLst>
      <p:ext uri="{BB962C8B-B14F-4D97-AF65-F5344CB8AC3E}">
        <p14:creationId xmlns:p14="http://schemas.microsoft.com/office/powerpoint/2010/main" xmlns="" val="35075381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txBox="1">
            <a:spLocks noGrp="1" noChangeArrowheads="1"/>
          </p:cNvSpPr>
          <p:nvPr/>
        </p:nvSpPr>
        <p:spPr bwMode="auto">
          <a:xfrm>
            <a:off x="3886200" y="8831263"/>
            <a:ext cx="2971800" cy="465137"/>
          </a:xfrm>
          <a:prstGeom prst="rect">
            <a:avLst/>
          </a:prstGeom>
          <a:noFill/>
          <a:ln w="9525">
            <a:noFill/>
            <a:miter lim="800000"/>
            <a:headEnd/>
            <a:tailEnd/>
          </a:ln>
        </p:spPr>
        <p:txBody>
          <a:bodyPr anchor="b"/>
          <a:lstStyle/>
          <a:p>
            <a:pPr algn="r"/>
            <a:fld id="{1ED692D3-77BF-4007-84FF-0CA8D965B026}" type="slidenum">
              <a:rPr lang="zh-CN" altLang="en-US">
                <a:latin typeface="Times New Roman" pitchFamily="18" charset="0"/>
              </a:rPr>
              <a:pPr algn="r"/>
              <a:t>1</a:t>
            </a:fld>
            <a:endParaRPr lang="en-US" altLang="zh-CN">
              <a:latin typeface="Times New Roman" pitchFamily="18" charset="0"/>
            </a:endParaRPr>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noFill/>
          <a:ln/>
        </p:spPr>
        <p:txBody>
          <a:bodyPr/>
          <a:lstStyle/>
          <a:p>
            <a:pPr eaLnBrk="1" hangingPunct="1"/>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C54DE5EB-A5E0-423B-9D5B-DA7F46316856}" type="slidenum">
              <a:rPr lang="zh-CN" altLang="en-US"/>
              <a:pPr>
                <a:defRPr/>
              </a:pPr>
              <a:t>‹#›</a:t>
            </a:fld>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zh-CN" smtClean="0"/>
              <a:t>JCTVC-K0153</a:t>
            </a:r>
            <a:endParaRPr lang="en-US" altLang="zh-CN"/>
          </a:p>
        </p:txBody>
      </p:sp>
      <p:sp>
        <p:nvSpPr>
          <p:cNvPr id="6" name="Rectangle 4"/>
          <p:cNvSpPr>
            <a:spLocks noGrp="1" noChangeArrowheads="1"/>
          </p:cNvSpPr>
          <p:nvPr>
            <p:ph type="dt" sz="half" idx="12"/>
          </p:nvPr>
        </p:nvSpPr>
        <p:spPr>
          <a:ln/>
        </p:spPr>
        <p:txBody>
          <a:bodyPr/>
          <a:lstStyle>
            <a:lvl1pPr>
              <a:defRPr/>
            </a:lvl1pPr>
          </a:lstStyle>
          <a:p>
            <a:pPr>
              <a:defRPr/>
            </a:pPr>
            <a:fld id="{612974E0-D56D-40F7-9ED4-D09187FB4B80}" type="datetime1">
              <a:rPr lang="en-US" smtClean="0"/>
              <a:pPr>
                <a:defRPr/>
              </a:pPr>
              <a:t>10/11/2012</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7A43487A-0FD1-4423-B621-B8FB9753D61D}" type="slidenum">
              <a:rPr lang="zh-CN" altLang="en-US"/>
              <a:pPr>
                <a:defRPr/>
              </a:pPr>
              <a:t>‹#›</a:t>
            </a:fld>
            <a:endParaRPr lang="en-US" altLang="zh-CN"/>
          </a:p>
        </p:txBody>
      </p:sp>
      <p:sp>
        <p:nvSpPr>
          <p:cNvPr id="5" name="Rectangle 5"/>
          <p:cNvSpPr>
            <a:spLocks noGrp="1" noChangeArrowheads="1"/>
          </p:cNvSpPr>
          <p:nvPr>
            <p:ph type="ftr" sz="quarter" idx="11"/>
          </p:nvPr>
        </p:nvSpPr>
        <p:spPr>
          <a:ln/>
        </p:spPr>
        <p:txBody>
          <a:bodyPr/>
          <a:lstStyle>
            <a:lvl1pPr>
              <a:defRPr sz="1600" baseline="0">
                <a:solidFill>
                  <a:schemeClr val="bg1"/>
                </a:solidFill>
                <a:latin typeface="Arial" pitchFamily="34" charset="0"/>
                <a:cs typeface="Arial" pitchFamily="34" charset="0"/>
              </a:defRPr>
            </a:lvl1pPr>
          </a:lstStyle>
          <a:p>
            <a:pPr>
              <a:defRPr/>
            </a:pPr>
            <a:r>
              <a:rPr lang="en-US" altLang="zh-CN" smtClean="0"/>
              <a:t>JCTVC-K0153</a:t>
            </a:r>
            <a:endParaRPr lang="en-US" altLang="zh-CN" dirty="0"/>
          </a:p>
        </p:txBody>
      </p:sp>
      <p:sp>
        <p:nvSpPr>
          <p:cNvPr id="6" name="Rectangle 4"/>
          <p:cNvSpPr>
            <a:spLocks noGrp="1" noChangeArrowheads="1"/>
          </p:cNvSpPr>
          <p:nvPr>
            <p:ph type="dt" sz="half" idx="12"/>
          </p:nvPr>
        </p:nvSpPr>
        <p:spPr>
          <a:ln/>
        </p:spPr>
        <p:txBody>
          <a:bodyPr/>
          <a:lstStyle>
            <a:lvl1pPr>
              <a:defRPr/>
            </a:lvl1pPr>
          </a:lstStyle>
          <a:p>
            <a:pPr>
              <a:defRPr/>
            </a:pPr>
            <a:fld id="{2D41CC50-45A0-4FF6-8E65-415004FE46CF}" type="datetime1">
              <a:rPr lang="en-US" smtClean="0"/>
              <a:pPr>
                <a:defRPr/>
              </a:pPr>
              <a:t>10/11/2012</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7938"/>
            <a:ext cx="1943100" cy="65611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7938"/>
            <a:ext cx="5676900" cy="6561138"/>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78D05A2C-F870-4526-9838-CD35316AC5C1}" type="slidenum">
              <a:rPr lang="zh-CN" altLang="en-US"/>
              <a:pPr>
                <a:defRPr/>
              </a:pPr>
              <a:t>‹#›</a:t>
            </a:fld>
            <a:endParaRPr lang="en-US" altLang="zh-CN"/>
          </a:p>
        </p:txBody>
      </p:sp>
      <p:sp>
        <p:nvSpPr>
          <p:cNvPr id="5" name="Rectangle 5"/>
          <p:cNvSpPr>
            <a:spLocks noGrp="1" noChangeArrowheads="1"/>
          </p:cNvSpPr>
          <p:nvPr>
            <p:ph type="ftr" sz="quarter" idx="11"/>
          </p:nvPr>
        </p:nvSpPr>
        <p:spPr>
          <a:ln/>
        </p:spPr>
        <p:txBody>
          <a:bodyPr/>
          <a:lstStyle>
            <a:lvl1pPr>
              <a:defRPr sz="1600" baseline="0">
                <a:solidFill>
                  <a:schemeClr val="bg1"/>
                </a:solidFill>
                <a:latin typeface="Arial" pitchFamily="34" charset="0"/>
                <a:cs typeface="Arial" pitchFamily="34" charset="0"/>
              </a:defRPr>
            </a:lvl1pPr>
          </a:lstStyle>
          <a:p>
            <a:pPr>
              <a:defRPr/>
            </a:pPr>
            <a:r>
              <a:rPr lang="en-US" altLang="zh-CN" smtClean="0"/>
              <a:t>JCTVC-K0153</a:t>
            </a:r>
            <a:endParaRPr lang="en-US" altLang="zh-CN" dirty="0"/>
          </a:p>
        </p:txBody>
      </p:sp>
      <p:sp>
        <p:nvSpPr>
          <p:cNvPr id="6" name="Rectangle 4"/>
          <p:cNvSpPr>
            <a:spLocks noGrp="1" noChangeArrowheads="1"/>
          </p:cNvSpPr>
          <p:nvPr>
            <p:ph type="dt" sz="half" idx="12"/>
          </p:nvPr>
        </p:nvSpPr>
        <p:spPr>
          <a:ln/>
        </p:spPr>
        <p:txBody>
          <a:bodyPr/>
          <a:lstStyle>
            <a:lvl1pPr>
              <a:defRPr/>
            </a:lvl1pPr>
          </a:lstStyle>
          <a:p>
            <a:pPr>
              <a:defRPr/>
            </a:pPr>
            <a:fld id="{B5DFE890-2894-4C0E-9F07-E5B1FC60B84E}" type="datetime1">
              <a:rPr lang="en-US" smtClean="0"/>
              <a:pPr>
                <a:defRPr/>
              </a:pPr>
              <a:t>10/11/2012</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6995160" y="6553200"/>
            <a:ext cx="1905000" cy="304800"/>
          </a:xfrm>
          <a:ln/>
        </p:spPr>
        <p:txBody>
          <a:bodyPr/>
          <a:lstStyle>
            <a:lvl1pPr>
              <a:defRPr/>
            </a:lvl1pPr>
          </a:lstStyle>
          <a:p>
            <a:pPr>
              <a:defRPr/>
            </a:pPr>
            <a:fld id="{6675A5AD-2B98-4B4E-8660-B9499D5E6CE0}" type="slidenum">
              <a:rPr lang="zh-CN" altLang="en-US"/>
              <a:pPr>
                <a:defRPr/>
              </a:pPr>
              <a:t>‹#›</a:t>
            </a:fld>
            <a:endParaRPr lang="en-US" altLang="zh-CN"/>
          </a:p>
        </p:txBody>
      </p:sp>
      <p:sp>
        <p:nvSpPr>
          <p:cNvPr id="5" name="Rectangle 5"/>
          <p:cNvSpPr>
            <a:spLocks noGrp="1" noChangeArrowheads="1"/>
          </p:cNvSpPr>
          <p:nvPr>
            <p:ph type="ftr" sz="quarter" idx="11"/>
          </p:nvPr>
        </p:nvSpPr>
        <p:spPr>
          <a:ln/>
        </p:spPr>
        <p:txBody>
          <a:bodyPr/>
          <a:lstStyle>
            <a:lvl1pPr>
              <a:defRPr sz="1600" baseline="0">
                <a:solidFill>
                  <a:schemeClr val="bg1"/>
                </a:solidFill>
                <a:latin typeface="Arial" pitchFamily="34" charset="0"/>
                <a:cs typeface="Arial" pitchFamily="34" charset="0"/>
              </a:defRPr>
            </a:lvl1pPr>
          </a:lstStyle>
          <a:p>
            <a:pPr>
              <a:defRPr/>
            </a:pPr>
            <a:r>
              <a:rPr lang="en-US" altLang="zh-CN" smtClean="0"/>
              <a:t>JCTVC-K0153</a:t>
            </a:r>
            <a:endParaRPr lang="en-US" altLang="zh-CN" dirty="0"/>
          </a:p>
        </p:txBody>
      </p:sp>
      <p:sp>
        <p:nvSpPr>
          <p:cNvPr id="6" name="Rectangle 4"/>
          <p:cNvSpPr>
            <a:spLocks noGrp="1" noChangeArrowheads="1"/>
          </p:cNvSpPr>
          <p:nvPr>
            <p:ph type="dt" sz="half" idx="12"/>
          </p:nvPr>
        </p:nvSpPr>
        <p:spPr>
          <a:ln/>
        </p:spPr>
        <p:txBody>
          <a:bodyPr/>
          <a:lstStyle>
            <a:lvl1pPr>
              <a:defRPr/>
            </a:lvl1pPr>
          </a:lstStyle>
          <a:p>
            <a:pPr>
              <a:defRPr/>
            </a:pPr>
            <a:fld id="{6FAE138D-D0FE-4E33-8227-7BEBCD5B4C37}" type="datetime1">
              <a:rPr lang="en-US" smtClean="0"/>
              <a:pPr>
                <a:defRPr/>
              </a:pPr>
              <a:t>10/11/2012</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4371CB3D-A229-4A68-A9EC-3A19751AC70E}" type="slidenum">
              <a:rPr lang="zh-CN" altLang="en-US"/>
              <a:pPr>
                <a:defRPr/>
              </a:pPr>
              <a:t>‹#›</a:t>
            </a:fld>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zh-CN" smtClean="0"/>
              <a:t>JCTVC-K0153</a:t>
            </a:r>
            <a:endParaRPr lang="en-US" altLang="zh-CN"/>
          </a:p>
        </p:txBody>
      </p:sp>
      <p:sp>
        <p:nvSpPr>
          <p:cNvPr id="6" name="Rectangle 4"/>
          <p:cNvSpPr>
            <a:spLocks noGrp="1" noChangeArrowheads="1"/>
          </p:cNvSpPr>
          <p:nvPr>
            <p:ph type="dt" sz="half" idx="12"/>
          </p:nvPr>
        </p:nvSpPr>
        <p:spPr>
          <a:ln/>
        </p:spPr>
        <p:txBody>
          <a:bodyPr/>
          <a:lstStyle>
            <a:lvl1pPr>
              <a:defRPr/>
            </a:lvl1pPr>
          </a:lstStyle>
          <a:p>
            <a:pPr>
              <a:defRPr/>
            </a:pPr>
            <a:fld id="{565CAE7D-8FAB-415E-B4B8-23168293F1B3}" type="datetime1">
              <a:rPr lang="en-US" smtClean="0"/>
              <a:pPr>
                <a:defRPr/>
              </a:pPr>
              <a:t>10/11/2012</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066800"/>
            <a:ext cx="381000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381000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84AD0F0-9B05-4D11-98EB-1B45A184A3A0}" type="slidenum">
              <a:rPr lang="zh-CN" altLang="en-US"/>
              <a:pPr>
                <a:defRPr/>
              </a:pPr>
              <a:t>‹#›</a:t>
            </a:fld>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zh-CN" smtClean="0"/>
              <a:t>JCTVC-K0153</a:t>
            </a:r>
            <a:endParaRPr lang="en-US" altLang="zh-CN"/>
          </a:p>
        </p:txBody>
      </p:sp>
      <p:sp>
        <p:nvSpPr>
          <p:cNvPr id="7" name="Rectangle 4"/>
          <p:cNvSpPr>
            <a:spLocks noGrp="1" noChangeArrowheads="1"/>
          </p:cNvSpPr>
          <p:nvPr>
            <p:ph type="dt" sz="half" idx="12"/>
          </p:nvPr>
        </p:nvSpPr>
        <p:spPr>
          <a:ln/>
        </p:spPr>
        <p:txBody>
          <a:bodyPr/>
          <a:lstStyle>
            <a:lvl1pPr>
              <a:defRPr/>
            </a:lvl1pPr>
          </a:lstStyle>
          <a:p>
            <a:pPr>
              <a:defRPr/>
            </a:pPr>
            <a:fld id="{D1AB4E04-B454-4C29-8719-7E828D158BD9}" type="datetime1">
              <a:rPr lang="en-US" smtClean="0"/>
              <a:pPr>
                <a:defRPr/>
              </a:pPr>
              <a:t>10/11/2012</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5FA6F63D-9691-4F44-96CD-58326866CB96}" type="slidenum">
              <a:rPr lang="zh-CN" altLang="en-US"/>
              <a:pPr>
                <a:defRPr/>
              </a:pPr>
              <a:t>‹#›</a:t>
            </a:fld>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zh-CN" smtClean="0"/>
              <a:t>JCTVC-K0153</a:t>
            </a:r>
            <a:endParaRPr lang="en-US" altLang="zh-CN"/>
          </a:p>
        </p:txBody>
      </p:sp>
      <p:sp>
        <p:nvSpPr>
          <p:cNvPr id="9" name="Rectangle 4"/>
          <p:cNvSpPr>
            <a:spLocks noGrp="1" noChangeArrowheads="1"/>
          </p:cNvSpPr>
          <p:nvPr>
            <p:ph type="dt" sz="half" idx="12"/>
          </p:nvPr>
        </p:nvSpPr>
        <p:spPr>
          <a:ln/>
        </p:spPr>
        <p:txBody>
          <a:bodyPr/>
          <a:lstStyle>
            <a:lvl1pPr>
              <a:defRPr/>
            </a:lvl1pPr>
          </a:lstStyle>
          <a:p>
            <a:pPr>
              <a:defRPr/>
            </a:pPr>
            <a:fld id="{47E65ADE-1456-419B-B3F6-DB97EAE411DC}" type="datetime1">
              <a:rPr lang="en-US" smtClean="0"/>
              <a:pPr>
                <a:defRPr/>
              </a:pPr>
              <a:t>10/11/2012</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8FF02222-FE48-4CEC-B01F-61CD277F1FC7}" type="slidenum">
              <a:rPr lang="zh-CN" altLang="en-US"/>
              <a:pPr>
                <a:defRPr/>
              </a:pPr>
              <a:t>‹#›</a:t>
            </a:fld>
            <a:endParaRPr lang="en-US" altLang="zh-CN"/>
          </a:p>
        </p:txBody>
      </p:sp>
      <p:sp>
        <p:nvSpPr>
          <p:cNvPr id="4" name="Rectangle 5"/>
          <p:cNvSpPr>
            <a:spLocks noGrp="1" noChangeArrowheads="1"/>
          </p:cNvSpPr>
          <p:nvPr>
            <p:ph type="ftr" sz="quarter" idx="11"/>
          </p:nvPr>
        </p:nvSpPr>
        <p:spPr>
          <a:ln/>
        </p:spPr>
        <p:txBody>
          <a:bodyPr/>
          <a:lstStyle>
            <a:lvl1pPr>
              <a:defRPr sz="1600" baseline="0">
                <a:solidFill>
                  <a:schemeClr val="bg1"/>
                </a:solidFill>
                <a:latin typeface="Arial" pitchFamily="34" charset="0"/>
              </a:defRPr>
            </a:lvl1pPr>
          </a:lstStyle>
          <a:p>
            <a:pPr>
              <a:defRPr/>
            </a:pPr>
            <a:r>
              <a:rPr lang="en-US" altLang="zh-CN" smtClean="0"/>
              <a:t>JCTVC-K0153</a:t>
            </a:r>
            <a:endParaRPr lang="en-US" altLang="zh-CN" dirty="0"/>
          </a:p>
        </p:txBody>
      </p:sp>
      <p:sp>
        <p:nvSpPr>
          <p:cNvPr id="5" name="Rectangle 4"/>
          <p:cNvSpPr>
            <a:spLocks noGrp="1" noChangeArrowheads="1"/>
          </p:cNvSpPr>
          <p:nvPr>
            <p:ph type="dt" sz="half" idx="12"/>
          </p:nvPr>
        </p:nvSpPr>
        <p:spPr>
          <a:ln/>
        </p:spPr>
        <p:txBody>
          <a:bodyPr/>
          <a:lstStyle>
            <a:lvl1pPr>
              <a:defRPr/>
            </a:lvl1pPr>
          </a:lstStyle>
          <a:p>
            <a:pPr>
              <a:defRPr/>
            </a:pPr>
            <a:fld id="{FDE1E559-1F10-41E6-9874-BA488C5C7EBF}" type="datetime1">
              <a:rPr lang="en-US" smtClean="0"/>
              <a:pPr>
                <a:defRPr/>
              </a:pPr>
              <a:t>10/11/2012</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7010400" y="6553200"/>
            <a:ext cx="1905000" cy="304800"/>
          </a:xfrm>
          <a:ln/>
        </p:spPr>
        <p:txBody>
          <a:bodyPr/>
          <a:lstStyle>
            <a:lvl1pPr>
              <a:defRPr/>
            </a:lvl1pPr>
          </a:lstStyle>
          <a:p>
            <a:pPr>
              <a:defRPr/>
            </a:pPr>
            <a:fld id="{14D6A986-8A1D-47EC-87D2-2310BC06213B}" type="slidenum">
              <a:rPr lang="zh-CN" altLang="en-US"/>
              <a:pPr>
                <a:defRPr/>
              </a:pPr>
              <a:t>‹#›</a:t>
            </a:fld>
            <a:endParaRPr lang="en-US" altLang="zh-CN"/>
          </a:p>
        </p:txBody>
      </p:sp>
      <p:sp>
        <p:nvSpPr>
          <p:cNvPr id="3" name="Rectangle 5"/>
          <p:cNvSpPr>
            <a:spLocks noGrp="1" noChangeArrowheads="1"/>
          </p:cNvSpPr>
          <p:nvPr>
            <p:ph type="ftr" sz="quarter" idx="11"/>
          </p:nvPr>
        </p:nvSpPr>
        <p:spPr>
          <a:ln/>
        </p:spPr>
        <p:txBody>
          <a:bodyPr/>
          <a:lstStyle>
            <a:lvl1pPr>
              <a:defRPr sz="1600" baseline="0">
                <a:solidFill>
                  <a:schemeClr val="bg1"/>
                </a:solidFill>
                <a:latin typeface="Arial" pitchFamily="34" charset="0"/>
              </a:defRPr>
            </a:lvl1pPr>
          </a:lstStyle>
          <a:p>
            <a:pPr>
              <a:defRPr/>
            </a:pPr>
            <a:r>
              <a:rPr lang="en-US" altLang="zh-CN" smtClean="0"/>
              <a:t>JCTVC-K0153</a:t>
            </a:r>
            <a:endParaRPr lang="en-US" altLang="zh-CN" dirty="0"/>
          </a:p>
        </p:txBody>
      </p:sp>
      <p:sp>
        <p:nvSpPr>
          <p:cNvPr id="4" name="Rectangle 4"/>
          <p:cNvSpPr>
            <a:spLocks noGrp="1" noChangeArrowheads="1"/>
          </p:cNvSpPr>
          <p:nvPr>
            <p:ph type="dt" sz="half" idx="12"/>
          </p:nvPr>
        </p:nvSpPr>
        <p:spPr>
          <a:ln/>
        </p:spPr>
        <p:txBody>
          <a:bodyPr/>
          <a:lstStyle>
            <a:lvl1pPr>
              <a:defRPr/>
            </a:lvl1pPr>
          </a:lstStyle>
          <a:p>
            <a:pPr>
              <a:defRPr/>
            </a:pPr>
            <a:fld id="{A25320DA-843C-497E-8F94-6F1A66C4CD30}" type="datetime1">
              <a:rPr lang="en-US" smtClean="0"/>
              <a:pPr>
                <a:defRPr/>
              </a:pPr>
              <a:t>10/11/2012</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9A9B5683-FDB1-4580-B543-3AC7BEAD2844}" type="slidenum">
              <a:rPr lang="zh-CN" altLang="en-US"/>
              <a:pPr>
                <a:defRPr/>
              </a:pPr>
              <a:t>‹#›</a:t>
            </a:fld>
            <a:endParaRPr lang="en-US" altLang="zh-CN"/>
          </a:p>
        </p:txBody>
      </p:sp>
      <p:sp>
        <p:nvSpPr>
          <p:cNvPr id="6" name="Rectangle 5"/>
          <p:cNvSpPr>
            <a:spLocks noGrp="1" noChangeArrowheads="1"/>
          </p:cNvSpPr>
          <p:nvPr>
            <p:ph type="ftr" sz="quarter" idx="11"/>
          </p:nvPr>
        </p:nvSpPr>
        <p:spPr>
          <a:ln/>
        </p:spPr>
        <p:txBody>
          <a:bodyPr/>
          <a:lstStyle>
            <a:lvl1pPr>
              <a:defRPr sz="1600" baseline="0">
                <a:solidFill>
                  <a:schemeClr val="bg1"/>
                </a:solidFill>
                <a:latin typeface="Arial" pitchFamily="34" charset="0"/>
              </a:defRPr>
            </a:lvl1pPr>
          </a:lstStyle>
          <a:p>
            <a:pPr>
              <a:defRPr/>
            </a:pPr>
            <a:r>
              <a:rPr lang="en-US" altLang="zh-CN" smtClean="0"/>
              <a:t>JCTVC-K0153</a:t>
            </a:r>
            <a:endParaRPr lang="en-US" altLang="zh-CN" dirty="0"/>
          </a:p>
        </p:txBody>
      </p:sp>
      <p:sp>
        <p:nvSpPr>
          <p:cNvPr id="7" name="Rectangle 4"/>
          <p:cNvSpPr>
            <a:spLocks noGrp="1" noChangeArrowheads="1"/>
          </p:cNvSpPr>
          <p:nvPr>
            <p:ph type="dt" sz="half" idx="12"/>
          </p:nvPr>
        </p:nvSpPr>
        <p:spPr>
          <a:ln/>
        </p:spPr>
        <p:txBody>
          <a:bodyPr/>
          <a:lstStyle>
            <a:lvl1pPr>
              <a:defRPr/>
            </a:lvl1pPr>
          </a:lstStyle>
          <a:p>
            <a:pPr>
              <a:defRPr/>
            </a:pPr>
            <a:fld id="{AA485997-02F7-48A5-8795-E7E519D1279F}" type="datetime1">
              <a:rPr lang="en-US" smtClean="0"/>
              <a:pPr>
                <a:defRPr/>
              </a:pPr>
              <a:t>10/11/2012</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C512006C-8BF5-47D2-8BF8-5CCD1D5E0331}" type="slidenum">
              <a:rPr lang="zh-CN" altLang="en-US"/>
              <a:pPr>
                <a:defRPr/>
              </a:pPr>
              <a:t>‹#›</a:t>
            </a:fld>
            <a:endParaRPr lang="en-US" altLang="zh-CN"/>
          </a:p>
        </p:txBody>
      </p:sp>
      <p:sp>
        <p:nvSpPr>
          <p:cNvPr id="6" name="Rectangle 5"/>
          <p:cNvSpPr>
            <a:spLocks noGrp="1" noChangeArrowheads="1"/>
          </p:cNvSpPr>
          <p:nvPr>
            <p:ph type="ftr" sz="quarter" idx="11"/>
          </p:nvPr>
        </p:nvSpPr>
        <p:spPr>
          <a:ln/>
        </p:spPr>
        <p:txBody>
          <a:bodyPr/>
          <a:lstStyle>
            <a:lvl1pPr>
              <a:defRPr sz="1600" baseline="0">
                <a:solidFill>
                  <a:schemeClr val="bg1"/>
                </a:solidFill>
                <a:latin typeface="Arial" pitchFamily="34" charset="0"/>
                <a:cs typeface="Arial" pitchFamily="34" charset="0"/>
              </a:defRPr>
            </a:lvl1pPr>
          </a:lstStyle>
          <a:p>
            <a:pPr>
              <a:defRPr/>
            </a:pPr>
            <a:r>
              <a:rPr lang="en-US" altLang="zh-CN" smtClean="0"/>
              <a:t>JCTVC-K0153</a:t>
            </a:r>
            <a:endParaRPr lang="en-US" altLang="zh-CN" dirty="0"/>
          </a:p>
        </p:txBody>
      </p:sp>
      <p:sp>
        <p:nvSpPr>
          <p:cNvPr id="7" name="Rectangle 4"/>
          <p:cNvSpPr>
            <a:spLocks noGrp="1" noChangeArrowheads="1"/>
          </p:cNvSpPr>
          <p:nvPr>
            <p:ph type="dt" sz="half" idx="12"/>
          </p:nvPr>
        </p:nvSpPr>
        <p:spPr>
          <a:ln/>
        </p:spPr>
        <p:txBody>
          <a:bodyPr/>
          <a:lstStyle>
            <a:lvl1pPr>
              <a:defRPr/>
            </a:lvl1pPr>
          </a:lstStyle>
          <a:p>
            <a:pPr>
              <a:defRPr/>
            </a:pPr>
            <a:fld id="{F31950F4-D9A9-4D1C-BF4F-586A493B587F}" type="datetime1">
              <a:rPr lang="en-US" smtClean="0"/>
              <a:pPr>
                <a:defRPr/>
              </a:pPr>
              <a:t>10/11/2012</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7938"/>
            <a:ext cx="7772400" cy="70167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r>
              <a:rPr lang="en-US" altLang="zh-CN" smtClean="0"/>
              <a:t>Click to edit Master title style</a:t>
            </a:r>
          </a:p>
        </p:txBody>
      </p:sp>
      <p:sp>
        <p:nvSpPr>
          <p:cNvPr id="1027" name="Rectangle 3"/>
          <p:cNvSpPr>
            <a:spLocks noGrp="1" noChangeArrowheads="1"/>
          </p:cNvSpPr>
          <p:nvPr>
            <p:ph type="body" idx="1"/>
          </p:nvPr>
        </p:nvSpPr>
        <p:spPr bwMode="auto">
          <a:xfrm>
            <a:off x="685800" y="1066800"/>
            <a:ext cx="7772400" cy="5486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8" name="正方形/長方形 7"/>
          <p:cNvSpPr>
            <a:spLocks noChangeArrowheads="1"/>
          </p:cNvSpPr>
          <p:nvPr/>
        </p:nvSpPr>
        <p:spPr bwMode="auto">
          <a:xfrm>
            <a:off x="0" y="6565900"/>
            <a:ext cx="9144000" cy="292100"/>
          </a:xfrm>
          <a:prstGeom prst="rect">
            <a:avLst/>
          </a:prstGeom>
          <a:gradFill rotWithShape="1">
            <a:gsLst>
              <a:gs pos="0">
                <a:srgbClr val="5962A1"/>
              </a:gs>
              <a:gs pos="100000">
                <a:srgbClr val="A4A9CC">
                  <a:alpha val="96001"/>
                </a:srgbClr>
              </a:gs>
            </a:gsLst>
            <a:lin ang="0" scaled="1"/>
          </a:gradFill>
          <a:ln w="25400" algn="ctr">
            <a:noFill/>
            <a:miter lim="800000"/>
            <a:headEnd/>
            <a:tailEnd/>
          </a:ln>
        </p:spPr>
        <p:txBody>
          <a:bodyPr anchor="ctr"/>
          <a:lstStyle/>
          <a:p>
            <a:pPr algn="ctr">
              <a:defRPr/>
            </a:pPr>
            <a:endParaRPr kumimoji="1" lang="ja-JP" altLang="en-US" sz="1800">
              <a:solidFill>
                <a:schemeClr val="bg1"/>
              </a:solidFill>
              <a:ea typeface="ＭＳ Ｐゴシック" pitchFamily="34" charset="-128"/>
            </a:endParaRPr>
          </a:p>
        </p:txBody>
      </p:sp>
      <p:pic>
        <p:nvPicPr>
          <p:cNvPr id="1029" name="図 8" descr="sony_w.png"/>
          <p:cNvPicPr>
            <a:picLocks noChangeAspect="1"/>
          </p:cNvPicPr>
          <p:nvPr/>
        </p:nvPicPr>
        <p:blipFill>
          <a:blip r:embed="rId13" cstate="print"/>
          <a:srcRect/>
          <a:stretch>
            <a:fillRect/>
          </a:stretch>
        </p:blipFill>
        <p:spPr bwMode="auto">
          <a:xfrm>
            <a:off x="158750" y="6637338"/>
            <a:ext cx="925513" cy="165100"/>
          </a:xfrm>
          <a:prstGeom prst="rect">
            <a:avLst/>
          </a:prstGeom>
          <a:noFill/>
          <a:ln w="9525">
            <a:noFill/>
            <a:miter lim="800000"/>
            <a:headEnd/>
            <a:tailEnd/>
          </a:ln>
        </p:spPr>
      </p:pic>
      <p:sp>
        <p:nvSpPr>
          <p:cNvPr id="2" name="Rectangle 6"/>
          <p:cNvSpPr>
            <a:spLocks noGrp="1" noChangeArrowheads="1"/>
          </p:cNvSpPr>
          <p:nvPr>
            <p:ph type="sldNum" sz="quarter" idx="4"/>
          </p:nvPr>
        </p:nvSpPr>
        <p:spPr bwMode="auto">
          <a:xfrm>
            <a:off x="6400800" y="65532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ea typeface="SimSun" pitchFamily="2" charset="-122"/>
              </a:defRPr>
            </a:lvl1pPr>
          </a:lstStyle>
          <a:p>
            <a:pPr>
              <a:defRPr/>
            </a:pPr>
            <a:fld id="{7801CEDC-8412-4650-A484-E18C286CFA42}" type="slidenum">
              <a:rPr lang="zh-CN" altLang="en-US"/>
              <a:pPr>
                <a:defRPr/>
              </a:pPr>
              <a:t>‹#›</a:t>
            </a:fld>
            <a:endParaRPr lang="en-US" altLang="zh-CN"/>
          </a:p>
        </p:txBody>
      </p:sp>
      <p:sp>
        <p:nvSpPr>
          <p:cNvPr id="3" name="Rectangle 5"/>
          <p:cNvSpPr>
            <a:spLocks noGrp="1" noChangeArrowheads="1"/>
          </p:cNvSpPr>
          <p:nvPr>
            <p:ph type="ftr" sz="quarter" idx="3"/>
          </p:nvPr>
        </p:nvSpPr>
        <p:spPr bwMode="auto">
          <a:xfrm>
            <a:off x="3276600" y="6553200"/>
            <a:ext cx="2895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Times New Roman" pitchFamily="18" charset="0"/>
                <a:ea typeface="SimSun" pitchFamily="2" charset="-122"/>
              </a:defRPr>
            </a:lvl1pPr>
          </a:lstStyle>
          <a:p>
            <a:pPr>
              <a:defRPr/>
            </a:pPr>
            <a:r>
              <a:rPr lang="en-US" altLang="zh-CN" smtClean="0"/>
              <a:t>JCTVC-K0153</a:t>
            </a:r>
            <a:endParaRPr lang="en-US" altLang="zh-CN"/>
          </a:p>
        </p:txBody>
      </p:sp>
      <p:sp>
        <p:nvSpPr>
          <p:cNvPr id="1028" name="Rectangle 4"/>
          <p:cNvSpPr>
            <a:spLocks noGrp="1" noChangeArrowheads="1"/>
          </p:cNvSpPr>
          <p:nvPr>
            <p:ph type="dt" sz="half" idx="2"/>
          </p:nvPr>
        </p:nvSpPr>
        <p:spPr bwMode="auto">
          <a:xfrm>
            <a:off x="1219200" y="65532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Times New Roman" pitchFamily="18" charset="0"/>
                <a:ea typeface="SimSun" pitchFamily="2" charset="-122"/>
              </a:defRPr>
            </a:lvl1pPr>
          </a:lstStyle>
          <a:p>
            <a:pPr>
              <a:defRPr/>
            </a:pPr>
            <a:fld id="{26DBBC4A-ABA1-44AE-B178-BC9AAB5E8583}" type="datetime1">
              <a:rPr lang="en-US" smtClean="0"/>
              <a:pPr>
                <a:defRPr/>
              </a:pPr>
              <a:t>10/11/2012</a:t>
            </a:fld>
            <a:endParaRPr lang="en-US" altLang="zh-CN"/>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dt="0"/>
  <p:txStyles>
    <p:titleStyle>
      <a:lvl1pPr algn="ctr" rtl="0" eaLnBrk="0" fontAlgn="base" hangingPunct="0">
        <a:spcBef>
          <a:spcPct val="0"/>
        </a:spcBef>
        <a:spcAft>
          <a:spcPct val="0"/>
        </a:spcAft>
        <a:defRPr sz="4000">
          <a:solidFill>
            <a:srgbClr val="CC0066"/>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4000">
          <a:solidFill>
            <a:srgbClr val="CC0066"/>
          </a:solidFill>
          <a:effectLst>
            <a:outerShdw blurRad="38100" dist="38100" dir="2700000" algn="tl">
              <a:srgbClr val="C0C0C0"/>
            </a:outerShdw>
          </a:effectLst>
          <a:latin typeface="Tahoma" pitchFamily="34" charset="0"/>
          <a:cs typeface="Times New Roman" pitchFamily="18" charset="0"/>
        </a:defRPr>
      </a:lvl2pPr>
      <a:lvl3pPr algn="ctr" rtl="0" eaLnBrk="0" fontAlgn="base" hangingPunct="0">
        <a:spcBef>
          <a:spcPct val="0"/>
        </a:spcBef>
        <a:spcAft>
          <a:spcPct val="0"/>
        </a:spcAft>
        <a:defRPr sz="4000">
          <a:solidFill>
            <a:srgbClr val="CC0066"/>
          </a:solidFill>
          <a:effectLst>
            <a:outerShdw blurRad="38100" dist="38100" dir="2700000" algn="tl">
              <a:srgbClr val="C0C0C0"/>
            </a:outerShdw>
          </a:effectLst>
          <a:latin typeface="Tahoma" pitchFamily="34" charset="0"/>
          <a:cs typeface="Times New Roman" pitchFamily="18" charset="0"/>
        </a:defRPr>
      </a:lvl3pPr>
      <a:lvl4pPr algn="ctr" rtl="0" eaLnBrk="0" fontAlgn="base" hangingPunct="0">
        <a:spcBef>
          <a:spcPct val="0"/>
        </a:spcBef>
        <a:spcAft>
          <a:spcPct val="0"/>
        </a:spcAft>
        <a:defRPr sz="4000">
          <a:solidFill>
            <a:srgbClr val="CC0066"/>
          </a:solidFill>
          <a:effectLst>
            <a:outerShdw blurRad="38100" dist="38100" dir="2700000" algn="tl">
              <a:srgbClr val="C0C0C0"/>
            </a:outerShdw>
          </a:effectLst>
          <a:latin typeface="Tahoma" pitchFamily="34" charset="0"/>
          <a:cs typeface="Times New Roman" pitchFamily="18" charset="0"/>
        </a:defRPr>
      </a:lvl4pPr>
      <a:lvl5pPr algn="ctr" rtl="0" eaLnBrk="0" fontAlgn="base" hangingPunct="0">
        <a:spcBef>
          <a:spcPct val="0"/>
        </a:spcBef>
        <a:spcAft>
          <a:spcPct val="0"/>
        </a:spcAft>
        <a:defRPr sz="4000">
          <a:solidFill>
            <a:srgbClr val="CC0066"/>
          </a:solidFill>
          <a:effectLst>
            <a:outerShdw blurRad="38100" dist="38100" dir="2700000" algn="tl">
              <a:srgbClr val="C0C0C0"/>
            </a:outerShdw>
          </a:effectLst>
          <a:latin typeface="Tahoma" pitchFamily="34" charset="0"/>
          <a:cs typeface="Times New Roman" pitchFamily="18" charset="0"/>
        </a:defRPr>
      </a:lvl5pPr>
      <a:lvl6pPr marL="457200" algn="ctr" rtl="0" fontAlgn="base">
        <a:spcBef>
          <a:spcPct val="0"/>
        </a:spcBef>
        <a:spcAft>
          <a:spcPct val="0"/>
        </a:spcAft>
        <a:defRPr sz="4000">
          <a:solidFill>
            <a:srgbClr val="CC0066"/>
          </a:solidFill>
          <a:effectLst>
            <a:outerShdw blurRad="38100" dist="38100" dir="2700000" algn="tl">
              <a:srgbClr val="C0C0C0"/>
            </a:outerShdw>
          </a:effectLst>
          <a:latin typeface="Tahoma" pitchFamily="34" charset="0"/>
          <a:cs typeface="Times New Roman" pitchFamily="18" charset="0"/>
        </a:defRPr>
      </a:lvl6pPr>
      <a:lvl7pPr marL="914400" algn="ctr" rtl="0" fontAlgn="base">
        <a:spcBef>
          <a:spcPct val="0"/>
        </a:spcBef>
        <a:spcAft>
          <a:spcPct val="0"/>
        </a:spcAft>
        <a:defRPr sz="4000">
          <a:solidFill>
            <a:srgbClr val="CC0066"/>
          </a:solidFill>
          <a:effectLst>
            <a:outerShdw blurRad="38100" dist="38100" dir="2700000" algn="tl">
              <a:srgbClr val="C0C0C0"/>
            </a:outerShdw>
          </a:effectLst>
          <a:latin typeface="Tahoma" pitchFamily="34" charset="0"/>
          <a:cs typeface="Times New Roman" pitchFamily="18" charset="0"/>
        </a:defRPr>
      </a:lvl7pPr>
      <a:lvl8pPr marL="1371600" algn="ctr" rtl="0" fontAlgn="base">
        <a:spcBef>
          <a:spcPct val="0"/>
        </a:spcBef>
        <a:spcAft>
          <a:spcPct val="0"/>
        </a:spcAft>
        <a:defRPr sz="4000">
          <a:solidFill>
            <a:srgbClr val="CC0066"/>
          </a:solidFill>
          <a:effectLst>
            <a:outerShdw blurRad="38100" dist="38100" dir="2700000" algn="tl">
              <a:srgbClr val="C0C0C0"/>
            </a:outerShdw>
          </a:effectLst>
          <a:latin typeface="Tahoma" pitchFamily="34" charset="0"/>
          <a:cs typeface="Times New Roman" pitchFamily="18" charset="0"/>
        </a:defRPr>
      </a:lvl8pPr>
      <a:lvl9pPr marL="1828800" algn="ctr" rtl="0" fontAlgn="base">
        <a:spcBef>
          <a:spcPct val="0"/>
        </a:spcBef>
        <a:spcAft>
          <a:spcPct val="0"/>
        </a:spcAft>
        <a:defRPr sz="4000">
          <a:solidFill>
            <a:srgbClr val="CC0066"/>
          </a:solidFill>
          <a:effectLst>
            <a:outerShdw blurRad="38100" dist="38100" dir="2700000" algn="tl">
              <a:srgbClr val="C0C0C0"/>
            </a:outerShdw>
          </a:effectLst>
          <a:latin typeface="Tahoma" pitchFamily="34" charset="0"/>
          <a:cs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rgbClr val="996633"/>
          </a:solidFill>
          <a:latin typeface="+mn-lt"/>
          <a:cs typeface="+mn-cs"/>
        </a:defRPr>
      </a:lvl3pPr>
      <a:lvl4pPr marL="1600200" indent="-228600" algn="l" rtl="0" eaLnBrk="0" fontAlgn="base" hangingPunct="0">
        <a:spcBef>
          <a:spcPct val="20000"/>
        </a:spcBef>
        <a:spcAft>
          <a:spcPct val="0"/>
        </a:spcAft>
        <a:buChar char="–"/>
        <a:defRPr sz="2000">
          <a:solidFill>
            <a:srgbClr val="CC0066"/>
          </a:solidFill>
          <a:latin typeface="+mn-lt"/>
          <a:cs typeface="+mn-cs"/>
        </a:defRPr>
      </a:lvl4pPr>
      <a:lvl5pPr marL="2057400" indent="-228600" algn="l" rtl="0" eaLnBrk="0" fontAlgn="base" hangingPunct="0">
        <a:spcBef>
          <a:spcPct val="20000"/>
        </a:spcBef>
        <a:spcAft>
          <a:spcPct val="0"/>
        </a:spcAft>
        <a:buChar char="»"/>
        <a:defRPr sz="2000">
          <a:solidFill>
            <a:srgbClr val="008000"/>
          </a:solidFill>
          <a:latin typeface="+mn-lt"/>
          <a:cs typeface="+mn-cs"/>
        </a:defRPr>
      </a:lvl5pPr>
      <a:lvl6pPr marL="2514600" indent="-228600" algn="l" rtl="0" fontAlgn="base">
        <a:spcBef>
          <a:spcPct val="20000"/>
        </a:spcBef>
        <a:spcAft>
          <a:spcPct val="0"/>
        </a:spcAft>
        <a:buChar char="»"/>
        <a:defRPr sz="2000">
          <a:solidFill>
            <a:srgbClr val="008000"/>
          </a:solidFill>
          <a:latin typeface="+mn-lt"/>
          <a:cs typeface="+mn-cs"/>
        </a:defRPr>
      </a:lvl6pPr>
      <a:lvl7pPr marL="2971800" indent="-228600" algn="l" rtl="0" fontAlgn="base">
        <a:spcBef>
          <a:spcPct val="20000"/>
        </a:spcBef>
        <a:spcAft>
          <a:spcPct val="0"/>
        </a:spcAft>
        <a:buChar char="»"/>
        <a:defRPr sz="2000">
          <a:solidFill>
            <a:srgbClr val="008000"/>
          </a:solidFill>
          <a:latin typeface="+mn-lt"/>
          <a:cs typeface="+mn-cs"/>
        </a:defRPr>
      </a:lvl7pPr>
      <a:lvl8pPr marL="3429000" indent="-228600" algn="l" rtl="0" fontAlgn="base">
        <a:spcBef>
          <a:spcPct val="20000"/>
        </a:spcBef>
        <a:spcAft>
          <a:spcPct val="0"/>
        </a:spcAft>
        <a:buChar char="»"/>
        <a:defRPr sz="2000">
          <a:solidFill>
            <a:srgbClr val="008000"/>
          </a:solidFill>
          <a:latin typeface="+mn-lt"/>
          <a:cs typeface="+mn-cs"/>
        </a:defRPr>
      </a:lvl8pPr>
      <a:lvl9pPr marL="3886200" indent="-228600" algn="l" rtl="0" fontAlgn="base">
        <a:spcBef>
          <a:spcPct val="20000"/>
        </a:spcBef>
        <a:spcAft>
          <a:spcPct val="0"/>
        </a:spcAft>
        <a:buChar char="»"/>
        <a:defRPr sz="2000">
          <a:solidFill>
            <a:srgbClr val="008000"/>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6"/>
          <p:cNvSpPr>
            <a:spLocks noGrp="1" noChangeArrowheads="1"/>
          </p:cNvSpPr>
          <p:nvPr>
            <p:ph type="sldNum" sz="quarter" idx="10"/>
          </p:nvPr>
        </p:nvSpPr>
        <p:spPr>
          <a:noFill/>
        </p:spPr>
        <p:txBody>
          <a:bodyPr/>
          <a:lstStyle/>
          <a:p>
            <a:fld id="{7CBCB1BB-7D3C-4365-A9C6-EFF2B938F0B2}" type="slidenum">
              <a:rPr lang="zh-CN" altLang="en-US" smtClean="0"/>
              <a:pPr/>
              <a:t>1</a:t>
            </a:fld>
            <a:endParaRPr lang="en-US" altLang="zh-CN" smtClean="0"/>
          </a:p>
        </p:txBody>
      </p:sp>
      <p:sp>
        <p:nvSpPr>
          <p:cNvPr id="15363" name="Rectangle 2" descr="Rectangle: Click to edit Master text styles&#10;Second level&#10;Third level&#10;Fourth level&#10;Fifth level"/>
          <p:cNvSpPr>
            <a:spLocks noChangeArrowheads="1"/>
          </p:cNvSpPr>
          <p:nvPr/>
        </p:nvSpPr>
        <p:spPr bwMode="auto">
          <a:xfrm>
            <a:off x="685800" y="3717925"/>
            <a:ext cx="6619875" cy="2606675"/>
          </a:xfrm>
          <a:prstGeom prst="rect">
            <a:avLst/>
          </a:prstGeom>
          <a:noFill/>
          <a:ln w="9525">
            <a:noFill/>
            <a:miter lim="800000"/>
            <a:headEnd/>
            <a:tailEnd/>
          </a:ln>
        </p:spPr>
        <p:txBody>
          <a:bodyPr/>
          <a:lstStyle/>
          <a:p>
            <a:pPr>
              <a:spcBef>
                <a:spcPct val="20000"/>
              </a:spcBef>
            </a:pPr>
            <a:r>
              <a:rPr lang="en-US" altLang="zh-CN" sz="3200" dirty="0">
                <a:solidFill>
                  <a:srgbClr val="003399"/>
                </a:solidFill>
                <a:ea typeface="SimSun" pitchFamily="2" charset="-122"/>
              </a:rPr>
              <a:t>Cheung Auyeung</a:t>
            </a:r>
          </a:p>
          <a:p>
            <a:pPr>
              <a:spcBef>
                <a:spcPct val="20000"/>
              </a:spcBef>
            </a:pPr>
            <a:endParaRPr lang="en-US" altLang="zh-CN" sz="3200" dirty="0">
              <a:solidFill>
                <a:srgbClr val="003399"/>
              </a:solidFill>
              <a:ea typeface="SimSun" pitchFamily="2" charset="-122"/>
            </a:endParaRPr>
          </a:p>
          <a:p>
            <a:pPr>
              <a:spcBef>
                <a:spcPct val="20000"/>
              </a:spcBef>
            </a:pPr>
            <a:r>
              <a:rPr lang="en-US" altLang="zh-CN" sz="3200" dirty="0" smtClean="0">
                <a:solidFill>
                  <a:srgbClr val="003399"/>
                </a:solidFill>
                <a:ea typeface="SimSun" pitchFamily="2" charset="-122"/>
              </a:rPr>
              <a:t>Sony Electronics Inc</a:t>
            </a:r>
            <a:endParaRPr lang="en-US" altLang="zh-CN" sz="3200" dirty="0">
              <a:solidFill>
                <a:srgbClr val="003399"/>
              </a:solidFill>
              <a:ea typeface="SimSun" pitchFamily="2" charset="-122"/>
            </a:endParaRPr>
          </a:p>
          <a:p>
            <a:pPr>
              <a:spcBef>
                <a:spcPct val="20000"/>
              </a:spcBef>
            </a:pPr>
            <a:r>
              <a:rPr lang="en-US" altLang="zh-CN" sz="3200" dirty="0" smtClean="0">
                <a:solidFill>
                  <a:srgbClr val="003399"/>
                </a:solidFill>
                <a:ea typeface="SimSun" pitchFamily="2" charset="-122"/>
              </a:rPr>
              <a:t>October 10, 2012</a:t>
            </a:r>
            <a:endParaRPr lang="en-US" altLang="zh-CN" sz="3200" dirty="0">
              <a:solidFill>
                <a:srgbClr val="003399"/>
              </a:solidFill>
              <a:ea typeface="SimSun" pitchFamily="2" charset="-122"/>
            </a:endParaRPr>
          </a:p>
        </p:txBody>
      </p:sp>
      <p:sp>
        <p:nvSpPr>
          <p:cNvPr id="2081795" name="Rectangle 3"/>
          <p:cNvSpPr>
            <a:spLocks noChangeArrowheads="1"/>
          </p:cNvSpPr>
          <p:nvPr/>
        </p:nvSpPr>
        <p:spPr bwMode="auto">
          <a:xfrm>
            <a:off x="539750" y="328613"/>
            <a:ext cx="8032750" cy="2986087"/>
          </a:xfrm>
          <a:prstGeom prst="rect">
            <a:avLst/>
          </a:prstGeom>
          <a:noFill/>
          <a:ln w="9525">
            <a:noFill/>
            <a:miter lim="800000"/>
            <a:headEnd/>
            <a:tailEnd/>
          </a:ln>
          <a:effectLst/>
        </p:spPr>
        <p:txBody>
          <a:bodyPr anchor="b"/>
          <a:lstStyle/>
          <a:p>
            <a:pPr>
              <a:defRPr/>
            </a:pPr>
            <a:r>
              <a:rPr lang="en-US" altLang="zh-CN" sz="4400" dirty="0" smtClean="0">
                <a:solidFill>
                  <a:srgbClr val="990099"/>
                </a:solidFill>
                <a:effectLst>
                  <a:outerShdw blurRad="38100" dist="38100" dir="2700000" algn="tl">
                    <a:srgbClr val="C0C0C0"/>
                  </a:outerShdw>
                </a:effectLst>
                <a:ea typeface="宋体" pitchFamily="2" charset="-122"/>
              </a:rPr>
              <a:t>GOP Structures for Interlaced Video</a:t>
            </a:r>
            <a:endParaRPr lang="en-US" altLang="zh-CN" sz="4400" dirty="0">
              <a:solidFill>
                <a:srgbClr val="990099"/>
              </a:solidFill>
              <a:effectLst>
                <a:outerShdw blurRad="38100" dist="38100" dir="2700000" algn="tl">
                  <a:srgbClr val="C0C0C0"/>
                </a:outerShdw>
              </a:effectLst>
              <a:ea typeface="宋体" pitchFamily="2" charset="-122"/>
            </a:endParaRPr>
          </a:p>
        </p:txBody>
      </p:sp>
      <p:sp>
        <p:nvSpPr>
          <p:cNvPr id="7" name="Footer Placeholder 6"/>
          <p:cNvSpPr>
            <a:spLocks noGrp="1"/>
          </p:cNvSpPr>
          <p:nvPr>
            <p:ph type="ftr" sz="quarter" idx="11"/>
          </p:nvPr>
        </p:nvSpPr>
        <p:spPr/>
        <p:txBody>
          <a:bodyPr/>
          <a:lstStyle/>
          <a:p>
            <a:pPr>
              <a:defRPr/>
            </a:pPr>
            <a:r>
              <a:rPr lang="en-US" altLang="zh-CN" smtClean="0"/>
              <a:t>JCTVC-K0153</a:t>
            </a:r>
            <a:endParaRPr lang="en-US" altLang="zh-CN"/>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Tested LD GOP Structures</a:t>
            </a:r>
            <a:endParaRPr lang="en-US" dirty="0"/>
          </a:p>
        </p:txBody>
      </p:sp>
      <p:sp>
        <p:nvSpPr>
          <p:cNvPr id="4" name="Content Placeholder 3"/>
          <p:cNvSpPr>
            <a:spLocks noGrp="1"/>
          </p:cNvSpPr>
          <p:nvPr>
            <p:ph idx="1"/>
          </p:nvPr>
        </p:nvSpPr>
        <p:spPr/>
        <p:txBody>
          <a:bodyPr/>
          <a:lstStyle/>
          <a:p>
            <a:r>
              <a:rPr lang="en-US" sz="2000" dirty="0" smtClean="0"/>
              <a:t>Test sequences</a:t>
            </a:r>
          </a:p>
          <a:p>
            <a:pPr lvl="1"/>
            <a:r>
              <a:rPr lang="en-US" sz="1600" dirty="0" smtClean="0"/>
              <a:t>Nine MPEG2 480i  30fps test sequences</a:t>
            </a:r>
          </a:p>
          <a:p>
            <a:pPr lvl="1"/>
            <a:r>
              <a:rPr lang="en-US" sz="1600" dirty="0" smtClean="0"/>
              <a:t>Each sequence is 150 frames except car, which is 140 frames.</a:t>
            </a:r>
          </a:p>
          <a:p>
            <a:r>
              <a:rPr lang="en-US" sz="2000" dirty="0" smtClean="0"/>
              <a:t>Anchor (Frame-GOP-CTC)</a:t>
            </a:r>
          </a:p>
          <a:p>
            <a:pPr lvl="1"/>
            <a:r>
              <a:rPr lang="en-US" sz="1800" dirty="0" smtClean="0"/>
              <a:t>CTC LD configuration with frame structured pictures.</a:t>
            </a:r>
          </a:p>
          <a:p>
            <a:pPr lvl="1"/>
            <a:r>
              <a:rPr lang="en-US" sz="1800" dirty="0" smtClean="0"/>
              <a:t>GOP size is 4.</a:t>
            </a:r>
          </a:p>
          <a:p>
            <a:r>
              <a:rPr lang="en-US" sz="2000" dirty="0" smtClean="0"/>
              <a:t>Field-GOP-CTC</a:t>
            </a:r>
          </a:p>
          <a:p>
            <a:pPr lvl="1"/>
            <a:r>
              <a:rPr lang="en-US" sz="1800" dirty="0" smtClean="0"/>
              <a:t>CTC LD configuration with field structured pictures.</a:t>
            </a:r>
          </a:p>
          <a:p>
            <a:pPr lvl="1"/>
            <a:r>
              <a:rPr lang="en-US" sz="1800" dirty="0" smtClean="0"/>
              <a:t>GOP size is 4.</a:t>
            </a:r>
          </a:p>
          <a:p>
            <a:r>
              <a:rPr lang="en-US" sz="2000" dirty="0" smtClean="0"/>
              <a:t>Field-GOP-New</a:t>
            </a:r>
          </a:p>
          <a:p>
            <a:pPr lvl="1"/>
            <a:r>
              <a:rPr lang="en-US" sz="1800" dirty="0" smtClean="0"/>
              <a:t>Proposed LD configuration with field structured pictures.</a:t>
            </a:r>
          </a:p>
          <a:p>
            <a:pPr lvl="1"/>
            <a:r>
              <a:rPr lang="en-US" sz="1800" dirty="0" smtClean="0"/>
              <a:t>GOP size is 8.</a:t>
            </a:r>
          </a:p>
          <a:p>
            <a:r>
              <a:rPr lang="en-US" sz="2200" dirty="0" smtClean="0"/>
              <a:t>LD results are cross-checked by</a:t>
            </a:r>
            <a:endParaRPr lang="en-US" sz="1800" dirty="0" smtClean="0"/>
          </a:p>
          <a:p>
            <a:pPr lvl="1"/>
            <a:r>
              <a:rPr lang="en-US" sz="1800" dirty="0" smtClean="0"/>
              <a:t>Motorola, JCTVC-K0317 </a:t>
            </a:r>
          </a:p>
          <a:p>
            <a:pPr lvl="1"/>
            <a:r>
              <a:rPr lang="en-US" sz="1800" dirty="0" smtClean="0"/>
              <a:t>Panasonic, JCTVC-K0326</a:t>
            </a:r>
          </a:p>
          <a:p>
            <a:pPr lvl="1"/>
            <a:r>
              <a:rPr lang="en-US" sz="1800" dirty="0" smtClean="0"/>
              <a:t>Thank you very much.</a:t>
            </a:r>
          </a:p>
        </p:txBody>
      </p:sp>
      <p:sp>
        <p:nvSpPr>
          <p:cNvPr id="2" name="Slide Number Placeholder 1"/>
          <p:cNvSpPr>
            <a:spLocks noGrp="1"/>
          </p:cNvSpPr>
          <p:nvPr>
            <p:ph type="sldNum" sz="quarter" idx="10"/>
          </p:nvPr>
        </p:nvSpPr>
        <p:spPr/>
        <p:txBody>
          <a:bodyPr/>
          <a:lstStyle/>
          <a:p>
            <a:pPr>
              <a:defRPr/>
            </a:pPr>
            <a:fld id="{313BFDAE-AC34-4C63-8AF4-16D0242652BA}" type="slidenum">
              <a:rPr lang="zh-CN" altLang="en-US" smtClean="0"/>
              <a:pPr>
                <a:defRPr/>
              </a:pPr>
              <a:t>10</a:t>
            </a:fld>
            <a:endParaRPr lang="en-US" altLang="zh-CN"/>
          </a:p>
        </p:txBody>
      </p:sp>
    </p:spTree>
    <p:extLst>
      <p:ext uri="{BB962C8B-B14F-4D97-AF65-F5344CB8AC3E}">
        <p14:creationId xmlns:p14="http://schemas.microsoft.com/office/powerpoint/2010/main" xmlns="" val="15964103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Results of LD GOP Structures</a:t>
            </a:r>
            <a:endParaRPr lang="en-US" dirty="0"/>
          </a:p>
        </p:txBody>
      </p:sp>
      <p:sp>
        <p:nvSpPr>
          <p:cNvPr id="2" name="Slide Number Placeholder 1"/>
          <p:cNvSpPr>
            <a:spLocks noGrp="1"/>
          </p:cNvSpPr>
          <p:nvPr>
            <p:ph type="sldNum" sz="quarter" idx="10"/>
          </p:nvPr>
        </p:nvSpPr>
        <p:spPr/>
        <p:txBody>
          <a:bodyPr/>
          <a:lstStyle/>
          <a:p>
            <a:pPr>
              <a:defRPr/>
            </a:pPr>
            <a:fld id="{313BFDAE-AC34-4C63-8AF4-16D0242652BA}" type="slidenum">
              <a:rPr lang="zh-CN" altLang="en-US" smtClean="0"/>
              <a:pPr>
                <a:defRPr/>
              </a:pPr>
              <a:t>11</a:t>
            </a:fld>
            <a:endParaRPr lang="en-US" altLang="zh-CN"/>
          </a:p>
        </p:txBody>
      </p:sp>
      <p:graphicFrame>
        <p:nvGraphicFramePr>
          <p:cNvPr id="6" name="Table 5"/>
          <p:cNvGraphicFramePr>
            <a:graphicFrameLocks noGrp="1"/>
          </p:cNvGraphicFramePr>
          <p:nvPr/>
        </p:nvGraphicFramePr>
        <p:xfrm>
          <a:off x="685802" y="1373768"/>
          <a:ext cx="7772396" cy="4872464"/>
        </p:xfrm>
        <a:graphic>
          <a:graphicData uri="http://schemas.openxmlformats.org/drawingml/2006/table">
            <a:tbl>
              <a:tblPr/>
              <a:tblGrid>
                <a:gridCol w="589376"/>
                <a:gridCol w="589376"/>
                <a:gridCol w="589376"/>
                <a:gridCol w="589376"/>
                <a:gridCol w="589376"/>
                <a:gridCol w="589376"/>
                <a:gridCol w="589376"/>
                <a:gridCol w="110508"/>
                <a:gridCol w="589376"/>
                <a:gridCol w="589376"/>
                <a:gridCol w="589376"/>
                <a:gridCol w="589376"/>
                <a:gridCol w="589376"/>
                <a:gridCol w="589376"/>
              </a:tblGrid>
              <a:tr h="165762">
                <a:tc>
                  <a:txBody>
                    <a:bodyPr/>
                    <a:lstStyle/>
                    <a:p>
                      <a:pPr algn="l" fontAlgn="b"/>
                      <a:endParaRPr lang="en-US" sz="1000" b="0" i="0" u="none" strike="noStrike">
                        <a:effectLst/>
                        <a:latin typeface="Arial"/>
                      </a:endParaRPr>
                    </a:p>
                  </a:txBody>
                  <a:tcPr marL="9209" marR="9209" marT="9209" marB="0" anchor="b">
                    <a:lnL>
                      <a:noFill/>
                    </a:lnL>
                    <a:lnR w="12700" cap="flat" cmpd="sng" algn="ctr">
                      <a:solidFill>
                        <a:srgbClr val="000000"/>
                      </a:solidFill>
                      <a:prstDash val="solid"/>
                      <a:round/>
                      <a:headEnd type="none" w="med" len="med"/>
                      <a:tailEnd type="none" w="med" len="med"/>
                    </a:lnR>
                    <a:lnT>
                      <a:noFill/>
                    </a:lnT>
                    <a:lnB>
                      <a:noFill/>
                    </a:lnB>
                  </a:tcPr>
                </a:tc>
                <a:tc gridSpan="6">
                  <a:txBody>
                    <a:bodyPr/>
                    <a:lstStyle/>
                    <a:p>
                      <a:pPr algn="ctr" fontAlgn="b"/>
                      <a:r>
                        <a:rPr lang="en-US" sz="1000" b="0" i="0" u="none" strike="noStrike">
                          <a:effectLst/>
                          <a:latin typeface="Arial"/>
                        </a:rPr>
                        <a:t>LB-Main</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gridSpan="6">
                  <a:txBody>
                    <a:bodyPr/>
                    <a:lstStyle/>
                    <a:p>
                      <a:pPr algn="ctr" fontAlgn="b"/>
                      <a:r>
                        <a:rPr lang="en-US" sz="1000" b="0" i="0" u="none" strike="noStrike">
                          <a:effectLst/>
                          <a:latin typeface="Arial"/>
                        </a:rPr>
                        <a:t>LB-HE10</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6553">
                <a:tc>
                  <a:txBody>
                    <a:bodyPr/>
                    <a:lstStyle/>
                    <a:p>
                      <a:pPr algn="l" fontAlgn="b"/>
                      <a:endParaRPr lang="en-US" sz="1000" b="0" i="0" u="none" strike="noStrike">
                        <a:effectLst/>
                        <a:latin typeface="Arial"/>
                      </a:endParaRPr>
                    </a:p>
                  </a:txBody>
                  <a:tcPr marL="9209" marR="9209" marT="9209"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0" i="0" u="none" strike="noStrike">
                          <a:effectLst/>
                          <a:latin typeface="Arial"/>
                        </a:rPr>
                        <a:t>Field-GOP-CTC</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effectLst/>
                          <a:latin typeface="Arial"/>
                        </a:rPr>
                        <a:t>Field-GOP-New</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0" i="0" u="none" strike="noStrike">
                          <a:effectLst/>
                          <a:latin typeface="Arial"/>
                        </a:rPr>
                        <a:t>Field-GOP-CTC</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effectLst/>
                          <a:latin typeface="Arial"/>
                        </a:rPr>
                        <a:t>Field-GOP-New</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5762">
                <a:tc>
                  <a:txBody>
                    <a:bodyPr/>
                    <a:lstStyle/>
                    <a:p>
                      <a:pPr algn="l" fontAlgn="b"/>
                      <a:endParaRPr lang="en-US" sz="1000" b="0" i="0" u="none" strike="noStrike">
                        <a:effectLst/>
                        <a:latin typeface="Arial"/>
                      </a:endParaRPr>
                    </a:p>
                  </a:txBody>
                  <a:tcPr marL="9209" marR="9209" marT="9209"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0" i="0" u="none" strike="noStrike">
                          <a:effectLst/>
                          <a:latin typeface="Arial"/>
                        </a:rPr>
                        <a:t>BD-rate (piecewise cubic)</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effectLst/>
                          <a:latin typeface="Arial"/>
                        </a:rPr>
                        <a:t>BD-rate (piecewise cubic)</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0" i="0" u="none" strike="noStrike">
                          <a:effectLst/>
                          <a:latin typeface="Arial"/>
                        </a:rPr>
                        <a:t>BD-rate (piecewise cubic)</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effectLst/>
                          <a:latin typeface="Arial"/>
                        </a:rPr>
                        <a:t>BD-rate (piecewise cubic)</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65762">
                <a:tc>
                  <a:txBody>
                    <a:bodyPr/>
                    <a:lstStyle/>
                    <a:p>
                      <a:pPr algn="l" fontAlgn="b"/>
                      <a:endParaRPr lang="en-US" sz="1000" b="0" i="0" u="none" strike="noStrike">
                        <a:effectLst/>
                        <a:latin typeface="Arial"/>
                      </a:endParaRPr>
                    </a:p>
                  </a:txBody>
                  <a:tcPr marL="9209" marR="9209" marT="9209"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Y</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U</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V</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Y</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U</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V</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effectLst/>
                          <a:latin typeface="Arial"/>
                        </a:rPr>
                        <a:t>Y</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U</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V</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Y</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U</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V</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5762">
                <a:tc>
                  <a:txBody>
                    <a:bodyPr/>
                    <a:lstStyle/>
                    <a:p>
                      <a:pPr algn="l" fontAlgn="b"/>
                      <a:r>
                        <a:rPr lang="en-US" sz="1000" b="0" i="0" u="none" strike="noStrike">
                          <a:effectLst/>
                          <a:latin typeface="Arial"/>
                        </a:rPr>
                        <a:t>ballet</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-35.0%</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-24.2%</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-27.1%</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-39.2%</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-30.0%</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-33.7%</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-35.6%</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-23.5%</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-27.4%</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-40.1%</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-30.9%</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-34.7%</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165762">
                <a:tc>
                  <a:txBody>
                    <a:bodyPr/>
                    <a:lstStyle/>
                    <a:p>
                      <a:pPr algn="l" fontAlgn="b"/>
                      <a:r>
                        <a:rPr lang="en-US" sz="1000" b="0" i="0" u="none" strike="noStrike">
                          <a:effectLst/>
                          <a:latin typeface="Arial"/>
                        </a:rPr>
                        <a:t>bicycle</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-17.8%</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-20.9%</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-15.7%</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-18.8%</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-19.3%</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-15.3%</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-17.8%</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-20.9%</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-15.4%</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-18.8%</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-19.3%</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-15.1%</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165762">
                <a:tc>
                  <a:txBody>
                    <a:bodyPr/>
                    <a:lstStyle/>
                    <a:p>
                      <a:pPr algn="l" fontAlgn="b"/>
                      <a:r>
                        <a:rPr lang="en-US" sz="1000" b="0" i="0" u="none" strike="noStrike">
                          <a:effectLst/>
                          <a:latin typeface="Arial"/>
                        </a:rPr>
                        <a:t>bus</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-22.9%</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-22.0%</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-16.3%</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-28.7%</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-29.8%</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-25.5%</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-23.1%</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-22.8%</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-16.4%</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-28.8%</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-30.2%</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-26.6%</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165762">
                <a:tc>
                  <a:txBody>
                    <a:bodyPr/>
                    <a:lstStyle/>
                    <a:p>
                      <a:pPr algn="l" fontAlgn="b"/>
                      <a:r>
                        <a:rPr lang="en-US" sz="1000" b="0" i="0" u="none" strike="noStrike">
                          <a:effectLst/>
                          <a:latin typeface="Arial"/>
                        </a:rPr>
                        <a:t>car</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-22.2%</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-12.2%</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-10.1%</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-25.7%</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-15.7%</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-13.4%</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-22.3%</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-10.4%</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-5.9%</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-25.7%</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-15.2%</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-12.2%</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165762">
                <a:tc>
                  <a:txBody>
                    <a:bodyPr/>
                    <a:lstStyle/>
                    <a:p>
                      <a:pPr algn="l" fontAlgn="b"/>
                      <a:r>
                        <a:rPr lang="en-US" sz="1000" b="0" i="0" u="none" strike="noStrike">
                          <a:effectLst/>
                          <a:latin typeface="Arial"/>
                        </a:rPr>
                        <a:t>cheer</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-1.4%</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-1.2%</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-1.4%</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-5.9%</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-5.6%</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-5.5%</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-1.1%</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-0.8%</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-1.0%</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-5.7%</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-6.0%</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-5.6%</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165762">
                <a:tc>
                  <a:txBody>
                    <a:bodyPr/>
                    <a:lstStyle/>
                    <a:p>
                      <a:pPr algn="l" fontAlgn="b"/>
                      <a:r>
                        <a:rPr lang="en-US" sz="1000" b="0" i="0" u="none" strike="noStrike">
                          <a:effectLst/>
                          <a:latin typeface="Arial"/>
                        </a:rPr>
                        <a:t>flower</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12.6%</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33.2%</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39.0%</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-11.3%</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0.1%</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-1.2%</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12.6%</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33.2%</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39.6%</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-11.4%</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-0.4%</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-1.5%</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5762">
                <a:tc>
                  <a:txBody>
                    <a:bodyPr/>
                    <a:lstStyle/>
                    <a:p>
                      <a:pPr algn="l" fontAlgn="b"/>
                      <a:r>
                        <a:rPr lang="en-US" sz="1000" b="0" i="0" u="none" strike="noStrike">
                          <a:effectLst/>
                          <a:latin typeface="Arial"/>
                        </a:rPr>
                        <a:t>football</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-42.0%</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-50.6%</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-48.6%</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-42.3%</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-49.6%</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-46.1%</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-42.0%</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-50.0%</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-48.3%</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-42.3%</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-48.9%</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-45.3%</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165762">
                <a:tc>
                  <a:txBody>
                    <a:bodyPr/>
                    <a:lstStyle/>
                    <a:p>
                      <a:pPr algn="l" fontAlgn="b"/>
                      <a:r>
                        <a:rPr lang="en-US" sz="1000" b="0" i="0" u="none" strike="noStrike">
                          <a:effectLst/>
                          <a:latin typeface="Arial"/>
                        </a:rPr>
                        <a:t>mobile</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113.6%</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187.4%</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176.4%</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5.0%</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28.0%</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23.8%</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113.4%</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189.0%</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177.6%</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4.9%</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27.1%</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23.5%</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165762">
                <a:tc>
                  <a:txBody>
                    <a:bodyPr/>
                    <a:lstStyle/>
                    <a:p>
                      <a:pPr algn="l" fontAlgn="b"/>
                      <a:r>
                        <a:rPr lang="en-US" sz="1000" b="0" i="0" u="none" strike="noStrike">
                          <a:effectLst/>
                          <a:latin typeface="Arial"/>
                        </a:rPr>
                        <a:t>tennis</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75.3%</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113.8%</a:t>
                      </a:r>
                    </a:p>
                  </a:txBody>
                  <a:tcPr marL="9209" marR="9209" marT="9209" marB="0" anchor="b">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99.0%</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-2.7%</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18.5%</a:t>
                      </a:r>
                    </a:p>
                  </a:txBody>
                  <a:tcPr marL="9209" marR="9209" marT="9209" marB="0" anchor="b">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8.3%</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75.3%</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114.1%</a:t>
                      </a:r>
                    </a:p>
                  </a:txBody>
                  <a:tcPr marL="9209" marR="9209" marT="9209" marB="0" anchor="b">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97.9%</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-2.1%</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17.8%</a:t>
                      </a:r>
                    </a:p>
                  </a:txBody>
                  <a:tcPr marL="9209" marR="9209" marT="9209" marB="0" anchor="b">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7.2%</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r>
              <a:tr h="202598">
                <a:tc>
                  <a:txBody>
                    <a:bodyPr/>
                    <a:lstStyle/>
                    <a:p>
                      <a:pPr algn="l" fontAlgn="b"/>
                      <a:r>
                        <a:rPr lang="en-US" sz="1000" b="0" i="0" u="none" strike="noStrike">
                          <a:effectLst/>
                          <a:latin typeface="Arial"/>
                        </a:rPr>
                        <a:t>average</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9C0006"/>
                          </a:solidFill>
                          <a:effectLst/>
                          <a:latin typeface="Calibri"/>
                        </a:rPr>
                        <a:t>6.7%</a:t>
                      </a:r>
                    </a:p>
                  </a:txBody>
                  <a:tcPr marL="9209" marR="9209" marT="9209" marB="0" anchor="b">
                    <a:lnL w="1270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9C0006"/>
                          </a:solidFill>
                          <a:effectLst/>
                          <a:latin typeface="Calibri"/>
                        </a:rPr>
                        <a:t>22.6%</a:t>
                      </a:r>
                    </a:p>
                  </a:txBody>
                  <a:tcPr marL="9209" marR="9209" marT="9209" marB="0" anchor="b">
                    <a:lnL>
                      <a:noFill/>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9C0006"/>
                          </a:solidFill>
                          <a:effectLst/>
                          <a:latin typeface="Calibri"/>
                        </a:rPr>
                        <a:t>21.7%</a:t>
                      </a:r>
                    </a:p>
                  </a:txBody>
                  <a:tcPr marL="9209" marR="9209" marT="9209" marB="0" anchor="b">
                    <a:lnL>
                      <a:noFill/>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6100"/>
                          </a:solidFill>
                          <a:effectLst/>
                          <a:latin typeface="Calibri"/>
                        </a:rPr>
                        <a:t>-18.8%</a:t>
                      </a:r>
                    </a:p>
                  </a:txBody>
                  <a:tcPr marL="9209" marR="9209" marT="9209" marB="0" anchor="b">
                    <a:lnL w="1270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1100" b="0" i="0" u="none" strike="noStrike">
                          <a:solidFill>
                            <a:srgbClr val="006100"/>
                          </a:solidFill>
                          <a:effectLst/>
                          <a:latin typeface="Calibri"/>
                        </a:rPr>
                        <a:t>-11.5%</a:t>
                      </a:r>
                    </a:p>
                  </a:txBody>
                  <a:tcPr marL="9209" marR="9209" marT="9209" marB="0" anchor="b">
                    <a:lnL>
                      <a:noFill/>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1100" b="0" i="0" u="none" strike="noStrike">
                          <a:solidFill>
                            <a:srgbClr val="006100"/>
                          </a:solidFill>
                          <a:effectLst/>
                          <a:latin typeface="Calibri"/>
                        </a:rPr>
                        <a:t>-12.1%</a:t>
                      </a:r>
                    </a:p>
                  </a:txBody>
                  <a:tcPr marL="9209" marR="9209" marT="9209" marB="0" anchor="b">
                    <a:lnL>
                      <a:noFill/>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9C0006"/>
                          </a:solidFill>
                          <a:effectLst/>
                          <a:latin typeface="Calibri"/>
                        </a:rPr>
                        <a:t>6.6%</a:t>
                      </a:r>
                    </a:p>
                  </a:txBody>
                  <a:tcPr marL="9209" marR="9209" marT="9209" marB="0" anchor="b">
                    <a:lnL w="1270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9C0006"/>
                          </a:solidFill>
                          <a:effectLst/>
                          <a:latin typeface="Calibri"/>
                        </a:rPr>
                        <a:t>23.1%</a:t>
                      </a:r>
                    </a:p>
                  </a:txBody>
                  <a:tcPr marL="9209" marR="9209" marT="9209" marB="0" anchor="b">
                    <a:lnL>
                      <a:noFill/>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9C0006"/>
                          </a:solidFill>
                          <a:effectLst/>
                          <a:latin typeface="Calibri"/>
                        </a:rPr>
                        <a:t>22.3%</a:t>
                      </a:r>
                    </a:p>
                  </a:txBody>
                  <a:tcPr marL="9209" marR="9209" marT="9209" marB="0" anchor="b">
                    <a:lnL>
                      <a:noFill/>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6100"/>
                          </a:solidFill>
                          <a:effectLst/>
                          <a:latin typeface="Calibri"/>
                        </a:rPr>
                        <a:t>-18.9%</a:t>
                      </a:r>
                    </a:p>
                  </a:txBody>
                  <a:tcPr marL="9209" marR="9209" marT="9209" marB="0" anchor="b">
                    <a:lnL w="1270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1100" b="0" i="0" u="none" strike="noStrike">
                          <a:solidFill>
                            <a:srgbClr val="006100"/>
                          </a:solidFill>
                          <a:effectLst/>
                          <a:latin typeface="Calibri"/>
                        </a:rPr>
                        <a:t>-11.8%</a:t>
                      </a:r>
                    </a:p>
                  </a:txBody>
                  <a:tcPr marL="9209" marR="9209" marT="9209" marB="0" anchor="b">
                    <a:lnL>
                      <a:noFill/>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1100" b="0" i="0" u="none" strike="noStrike">
                          <a:solidFill>
                            <a:srgbClr val="006100"/>
                          </a:solidFill>
                          <a:effectLst/>
                          <a:latin typeface="Calibri"/>
                        </a:rPr>
                        <a:t>-12.3%</a:t>
                      </a:r>
                    </a:p>
                  </a:txBody>
                  <a:tcPr marL="9209" marR="9209" marT="9209" marB="0" anchor="b">
                    <a:lnL>
                      <a:noFill/>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r>
              <a:tr h="165762">
                <a:tc>
                  <a:txBody>
                    <a:bodyPr/>
                    <a:lstStyle/>
                    <a:p>
                      <a:pPr algn="l" fontAlgn="b"/>
                      <a:endParaRPr lang="en-US" sz="1000" b="0" i="0" u="none" strike="noStrike">
                        <a:effectLst/>
                        <a:latin typeface="Arial"/>
                      </a:endParaRPr>
                    </a:p>
                  </a:txBody>
                  <a:tcPr marL="9209" marR="9209" marT="9209"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effectLst/>
                        <a:latin typeface="Arial"/>
                      </a:endParaRP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effectLst/>
                        <a:latin typeface="Arial"/>
                      </a:endParaRP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effectLst/>
                        <a:latin typeface="Arial"/>
                      </a:endParaRP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effectLst/>
                        <a:latin typeface="Arial"/>
                      </a:endParaRP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effectLst/>
                        <a:latin typeface="Arial"/>
                      </a:endParaRP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effectLst/>
                        <a:latin typeface="Arial"/>
                      </a:endParaRP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effectLst/>
                        <a:latin typeface="Arial"/>
                      </a:endParaRPr>
                    </a:p>
                  </a:txBody>
                  <a:tcPr marL="9209" marR="9209" marT="9209" marB="0" anchor="b">
                    <a:lnL>
                      <a:noFill/>
                    </a:lnL>
                    <a:lnR>
                      <a:noFill/>
                    </a:lnR>
                    <a:lnT>
                      <a:noFill/>
                    </a:lnT>
                    <a:lnB>
                      <a:noFill/>
                    </a:lnB>
                  </a:tcPr>
                </a:tc>
                <a:tc>
                  <a:txBody>
                    <a:bodyPr/>
                    <a:lstStyle/>
                    <a:p>
                      <a:pPr algn="l" fontAlgn="b"/>
                      <a:endParaRPr lang="en-US" sz="1000" b="0" i="0" u="none" strike="noStrike">
                        <a:effectLst/>
                        <a:latin typeface="Arial"/>
                      </a:endParaRP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effectLst/>
                        <a:latin typeface="Arial"/>
                      </a:endParaRP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effectLst/>
                        <a:latin typeface="Arial"/>
                      </a:endParaRP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effectLst/>
                        <a:latin typeface="Arial"/>
                      </a:endParaRP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effectLst/>
                        <a:latin typeface="Arial"/>
                      </a:endParaRP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effectLst/>
                        <a:latin typeface="Arial"/>
                      </a:endParaRP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5762">
                <a:tc>
                  <a:txBody>
                    <a:bodyPr/>
                    <a:lstStyle/>
                    <a:p>
                      <a:pPr algn="l" fontAlgn="b"/>
                      <a:endParaRPr lang="en-US" sz="1000" b="0" i="0" u="none" strike="noStrike">
                        <a:effectLst/>
                        <a:latin typeface="Arial"/>
                      </a:endParaRPr>
                    </a:p>
                  </a:txBody>
                  <a:tcPr marL="9209" marR="9209" marT="9209" marB="0" anchor="b">
                    <a:lnL>
                      <a:noFill/>
                    </a:lnL>
                    <a:lnR w="12700" cap="flat" cmpd="sng" algn="ctr">
                      <a:solidFill>
                        <a:srgbClr val="000000"/>
                      </a:solidFill>
                      <a:prstDash val="solid"/>
                      <a:round/>
                      <a:headEnd type="none" w="med" len="med"/>
                      <a:tailEnd type="none" w="med" len="med"/>
                    </a:lnR>
                    <a:lnT>
                      <a:noFill/>
                    </a:lnT>
                    <a:lnB>
                      <a:noFill/>
                    </a:lnB>
                  </a:tcPr>
                </a:tc>
                <a:tc gridSpan="6">
                  <a:txBody>
                    <a:bodyPr/>
                    <a:lstStyle/>
                    <a:p>
                      <a:pPr algn="ctr" fontAlgn="b"/>
                      <a:r>
                        <a:rPr lang="en-US" sz="1000" b="0" i="0" u="none" strike="noStrike">
                          <a:effectLst/>
                          <a:latin typeface="Arial"/>
                        </a:rPr>
                        <a:t>LP-Main</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gridSpan="6">
                  <a:txBody>
                    <a:bodyPr/>
                    <a:lstStyle/>
                    <a:p>
                      <a:pPr algn="ctr" fontAlgn="b"/>
                      <a:r>
                        <a:rPr lang="en-US" sz="1000" b="0" i="0" u="none" strike="noStrike">
                          <a:effectLst/>
                          <a:latin typeface="Arial"/>
                        </a:rPr>
                        <a:t>LP-HE10</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6553">
                <a:tc>
                  <a:txBody>
                    <a:bodyPr/>
                    <a:lstStyle/>
                    <a:p>
                      <a:pPr algn="l" fontAlgn="b"/>
                      <a:endParaRPr lang="en-US" sz="1000" b="0" i="0" u="none" strike="noStrike">
                        <a:effectLst/>
                        <a:latin typeface="Arial"/>
                      </a:endParaRPr>
                    </a:p>
                  </a:txBody>
                  <a:tcPr marL="9209" marR="9209" marT="9209"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0" i="0" u="none" strike="noStrike">
                          <a:effectLst/>
                          <a:latin typeface="Arial"/>
                        </a:rPr>
                        <a:t>Field-GOP-CTC</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effectLst/>
                          <a:latin typeface="Arial"/>
                        </a:rPr>
                        <a:t>Field-GOP-New</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0" i="0" u="none" strike="noStrike">
                          <a:effectLst/>
                          <a:latin typeface="Arial"/>
                        </a:rPr>
                        <a:t>Field-GOP-CTC</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effectLst/>
                          <a:latin typeface="Arial"/>
                        </a:rPr>
                        <a:t>Field-GOP-New</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5762">
                <a:tc>
                  <a:txBody>
                    <a:bodyPr/>
                    <a:lstStyle/>
                    <a:p>
                      <a:pPr algn="l" fontAlgn="b"/>
                      <a:endParaRPr lang="en-US" sz="1000" b="0" i="0" u="none" strike="noStrike">
                        <a:effectLst/>
                        <a:latin typeface="Arial"/>
                      </a:endParaRPr>
                    </a:p>
                  </a:txBody>
                  <a:tcPr marL="9209" marR="9209" marT="9209"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0" i="0" u="none" strike="noStrike">
                          <a:effectLst/>
                          <a:latin typeface="Arial"/>
                        </a:rPr>
                        <a:t>BD-rate (piecewise cubic)</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effectLst/>
                          <a:latin typeface="Arial"/>
                        </a:rPr>
                        <a:t>BD-rate (piecewise cubic)</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0" i="0" u="none" strike="noStrike">
                          <a:effectLst/>
                          <a:latin typeface="Arial"/>
                        </a:rPr>
                        <a:t>BD-rate (piecewise cubic)</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effectLst/>
                          <a:latin typeface="Arial"/>
                        </a:rPr>
                        <a:t>BD-rate (piecewise cubic)</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65762">
                <a:tc>
                  <a:txBody>
                    <a:bodyPr/>
                    <a:lstStyle/>
                    <a:p>
                      <a:pPr algn="l" fontAlgn="b"/>
                      <a:endParaRPr lang="en-US" sz="1000" b="0" i="0" u="none" strike="noStrike">
                        <a:effectLst/>
                        <a:latin typeface="Arial"/>
                      </a:endParaRPr>
                    </a:p>
                  </a:txBody>
                  <a:tcPr marL="9209" marR="9209" marT="9209"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Y</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U</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V</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Y</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U</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V</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effectLst/>
                          <a:latin typeface="Arial"/>
                        </a:rPr>
                        <a:t>Y</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U</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V</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Y</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U</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V</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5762">
                <a:tc>
                  <a:txBody>
                    <a:bodyPr/>
                    <a:lstStyle/>
                    <a:p>
                      <a:pPr algn="l" fontAlgn="b"/>
                      <a:r>
                        <a:rPr lang="en-US" sz="1000" b="0" i="0" u="none" strike="noStrike">
                          <a:effectLst/>
                          <a:latin typeface="Arial"/>
                        </a:rPr>
                        <a:t>ballet</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-37.3%</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-27.7%</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-31.1%</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-41.4%</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-34.1%</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-36.1%</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-37.7%</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-26.6%</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-31.0%</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-42.0%</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-33.5%</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-36.7%</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165762">
                <a:tc>
                  <a:txBody>
                    <a:bodyPr/>
                    <a:lstStyle/>
                    <a:p>
                      <a:pPr algn="l" fontAlgn="b"/>
                      <a:r>
                        <a:rPr lang="en-US" sz="1000" b="0" i="0" u="none" strike="noStrike">
                          <a:effectLst/>
                          <a:latin typeface="Arial"/>
                        </a:rPr>
                        <a:t>bicycle</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-19.8%</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-22.1%</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-17.2%</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-20.7%</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-19.7%</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-15.7%</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-19.7%</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-22.2%</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-16.5%</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-20.7%</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-20.0%</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-15.9%</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165762">
                <a:tc>
                  <a:txBody>
                    <a:bodyPr/>
                    <a:lstStyle/>
                    <a:p>
                      <a:pPr algn="l" fontAlgn="b"/>
                      <a:r>
                        <a:rPr lang="en-US" sz="1000" b="0" i="0" u="none" strike="noStrike">
                          <a:effectLst/>
                          <a:latin typeface="Arial"/>
                        </a:rPr>
                        <a:t>bus</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-30.6%</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-29.1%</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-22.8%</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-34.5%</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-33.5%</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-28.5%</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-31.0%</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-31.5%</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-22.6%</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-34.9%</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-35.8%</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-30.2%</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165762">
                <a:tc>
                  <a:txBody>
                    <a:bodyPr/>
                    <a:lstStyle/>
                    <a:p>
                      <a:pPr algn="l" fontAlgn="b"/>
                      <a:r>
                        <a:rPr lang="en-US" sz="1000" b="0" i="0" u="none" strike="noStrike">
                          <a:effectLst/>
                          <a:latin typeface="Arial"/>
                        </a:rPr>
                        <a:t>car</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-25.7%</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-13.7%</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-10.1%</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-28.2%</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-14.1%</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-9.6%</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-25.8%</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-12.0%</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-8.0%</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-28.2%</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-13.8%</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-9.3%</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165762">
                <a:tc>
                  <a:txBody>
                    <a:bodyPr/>
                    <a:lstStyle/>
                    <a:p>
                      <a:pPr algn="l" fontAlgn="b"/>
                      <a:r>
                        <a:rPr lang="en-US" sz="1000" b="0" i="0" u="none" strike="noStrike">
                          <a:effectLst/>
                          <a:latin typeface="Arial"/>
                        </a:rPr>
                        <a:t>cheer</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-2.2%</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-1.9%</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-2.3%</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-6.2%</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-6.1%</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-6.0%</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-1.9%</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-1.0%</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-1.1%</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-6.1%</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-5.7%</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-5.0%</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165762">
                <a:tc>
                  <a:txBody>
                    <a:bodyPr/>
                    <a:lstStyle/>
                    <a:p>
                      <a:pPr algn="l" fontAlgn="b"/>
                      <a:r>
                        <a:rPr lang="en-US" sz="1000" b="0" i="0" u="none" strike="noStrike">
                          <a:effectLst/>
                          <a:latin typeface="Arial"/>
                        </a:rPr>
                        <a:t>flower</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6.3%</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30.1%</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33.2%</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-10.7%</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5.2%</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4.2%</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6.2%</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30.0%</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34.1%</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-10.8%</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4.6%</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3.6%</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165762">
                <a:tc>
                  <a:txBody>
                    <a:bodyPr/>
                    <a:lstStyle/>
                    <a:p>
                      <a:pPr algn="l" fontAlgn="b"/>
                      <a:r>
                        <a:rPr lang="en-US" sz="1000" b="0" i="0" u="none" strike="noStrike">
                          <a:effectLst/>
                          <a:latin typeface="Arial"/>
                        </a:rPr>
                        <a:t>football</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-42.9%</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-51.4%</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-49.1%</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-43.1%</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-50.1%</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-45.9%</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-42.6%</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-50.8%</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-48.6%</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-42.7%</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-49.5%</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-45.6%</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165762">
                <a:tc>
                  <a:txBody>
                    <a:bodyPr/>
                    <a:lstStyle/>
                    <a:p>
                      <a:pPr algn="l" fontAlgn="b"/>
                      <a:r>
                        <a:rPr lang="en-US" sz="1000" b="0" i="0" u="none" strike="noStrike">
                          <a:effectLst/>
                          <a:latin typeface="Arial"/>
                        </a:rPr>
                        <a:t>mobile</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103.0%</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180.2%</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169.8%</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8.2%</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37.1%</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32.3%</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103.2%</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180.0%</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169.3%</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7.9%</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35.0%</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30.7%</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165762">
                <a:tc>
                  <a:txBody>
                    <a:bodyPr/>
                    <a:lstStyle/>
                    <a:p>
                      <a:pPr algn="l" fontAlgn="b"/>
                      <a:r>
                        <a:rPr lang="en-US" sz="1000" b="0" i="0" u="none" strike="noStrike">
                          <a:effectLst/>
                          <a:latin typeface="Arial"/>
                        </a:rPr>
                        <a:t>tennis</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68.3%</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111.1%</a:t>
                      </a:r>
                    </a:p>
                  </a:txBody>
                  <a:tcPr marL="9209" marR="9209" marT="9209" marB="0" anchor="b">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91.6%</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2.0%</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28.9%</a:t>
                      </a:r>
                    </a:p>
                  </a:txBody>
                  <a:tcPr marL="9209" marR="9209" marT="9209" marB="0" anchor="b">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15.5%</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67.9%</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108.0%</a:t>
                      </a:r>
                    </a:p>
                  </a:txBody>
                  <a:tcPr marL="9209" marR="9209" marT="9209" marB="0" anchor="b">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92.2%</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1.6%</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23.4%</a:t>
                      </a:r>
                    </a:p>
                  </a:txBody>
                  <a:tcPr marL="9209" marR="9209" marT="9209" marB="0" anchor="b">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14.8%</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r>
              <a:tr h="202598">
                <a:tc>
                  <a:txBody>
                    <a:bodyPr/>
                    <a:lstStyle/>
                    <a:p>
                      <a:pPr algn="l" fontAlgn="b"/>
                      <a:r>
                        <a:rPr lang="en-US" sz="1000" b="0" i="0" u="none" strike="noStrike">
                          <a:effectLst/>
                          <a:latin typeface="Arial"/>
                        </a:rPr>
                        <a:t>average</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effectLst/>
                          <a:latin typeface="Arial"/>
                        </a:rPr>
                        <a:t>2.1%</a:t>
                      </a:r>
                    </a:p>
                  </a:txBody>
                  <a:tcPr marL="9209" marR="9209" marT="9209" marB="0" anchor="b">
                    <a:lnL w="1270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9C0006"/>
                          </a:solidFill>
                          <a:effectLst/>
                          <a:latin typeface="Calibri"/>
                        </a:rPr>
                        <a:t>19.5%</a:t>
                      </a:r>
                    </a:p>
                  </a:txBody>
                  <a:tcPr marL="9209" marR="9209" marT="9209" marB="0" anchor="b">
                    <a:lnL>
                      <a:noFill/>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9C0006"/>
                          </a:solidFill>
                          <a:effectLst/>
                          <a:latin typeface="Calibri"/>
                        </a:rPr>
                        <a:t>18.0%</a:t>
                      </a:r>
                    </a:p>
                  </a:txBody>
                  <a:tcPr marL="9209" marR="9209" marT="9209" marB="0" anchor="b">
                    <a:lnL>
                      <a:noFill/>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6100"/>
                          </a:solidFill>
                          <a:effectLst/>
                          <a:latin typeface="Calibri"/>
                        </a:rPr>
                        <a:t>-19.4%</a:t>
                      </a:r>
                    </a:p>
                  </a:txBody>
                  <a:tcPr marL="9209" marR="9209" marT="9209" marB="0" anchor="b">
                    <a:lnL w="1270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1100" b="0" i="0" u="none" strike="noStrike">
                          <a:solidFill>
                            <a:srgbClr val="006100"/>
                          </a:solidFill>
                          <a:effectLst/>
                          <a:latin typeface="Calibri"/>
                        </a:rPr>
                        <a:t>-9.6%</a:t>
                      </a:r>
                    </a:p>
                  </a:txBody>
                  <a:tcPr marL="9209" marR="9209" marT="9209" marB="0" anchor="b">
                    <a:lnL>
                      <a:noFill/>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1100" b="0" i="0" u="none" strike="noStrike">
                          <a:solidFill>
                            <a:srgbClr val="006100"/>
                          </a:solidFill>
                          <a:effectLst/>
                          <a:latin typeface="Calibri"/>
                        </a:rPr>
                        <a:t>-10.0%</a:t>
                      </a:r>
                    </a:p>
                  </a:txBody>
                  <a:tcPr marL="9209" marR="9209" marT="9209" marB="0" anchor="b">
                    <a:lnL>
                      <a:noFill/>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effectLst/>
                          <a:latin typeface="Arial"/>
                        </a:rPr>
                        <a:t>2.1%</a:t>
                      </a:r>
                    </a:p>
                  </a:txBody>
                  <a:tcPr marL="9209" marR="9209" marT="9209" marB="0" anchor="b">
                    <a:lnL w="1270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9C0006"/>
                          </a:solidFill>
                          <a:effectLst/>
                          <a:latin typeface="Calibri"/>
                        </a:rPr>
                        <a:t>19.3%</a:t>
                      </a:r>
                    </a:p>
                  </a:txBody>
                  <a:tcPr marL="9209" marR="9209" marT="9209" marB="0" anchor="b">
                    <a:lnL>
                      <a:noFill/>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9C0006"/>
                          </a:solidFill>
                          <a:effectLst/>
                          <a:latin typeface="Calibri"/>
                        </a:rPr>
                        <a:t>18.6%</a:t>
                      </a:r>
                    </a:p>
                  </a:txBody>
                  <a:tcPr marL="9209" marR="9209" marT="9209" marB="0" anchor="b">
                    <a:lnL>
                      <a:noFill/>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6100"/>
                          </a:solidFill>
                          <a:effectLst/>
                          <a:latin typeface="Calibri"/>
                        </a:rPr>
                        <a:t>-19.5%</a:t>
                      </a:r>
                    </a:p>
                  </a:txBody>
                  <a:tcPr marL="9209" marR="9209" marT="9209" marB="0" anchor="b">
                    <a:lnL w="1270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1100" b="0" i="0" u="none" strike="noStrike">
                          <a:solidFill>
                            <a:srgbClr val="006100"/>
                          </a:solidFill>
                          <a:effectLst/>
                          <a:latin typeface="Calibri"/>
                        </a:rPr>
                        <a:t>-10.6%</a:t>
                      </a:r>
                    </a:p>
                  </a:txBody>
                  <a:tcPr marL="9209" marR="9209" marT="9209" marB="0" anchor="b">
                    <a:lnL>
                      <a:noFill/>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1100" b="0" i="0" u="none" strike="noStrike" dirty="0">
                          <a:solidFill>
                            <a:srgbClr val="006100"/>
                          </a:solidFill>
                          <a:effectLst/>
                          <a:latin typeface="Calibri"/>
                        </a:rPr>
                        <a:t>-10.4%</a:t>
                      </a:r>
                    </a:p>
                  </a:txBody>
                  <a:tcPr marL="9209" marR="9209" marT="9209" marB="0" anchor="b">
                    <a:lnL>
                      <a:noFill/>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r>
            </a:tbl>
          </a:graphicData>
        </a:graphic>
      </p:graphicFrame>
    </p:spTree>
    <p:extLst>
      <p:ext uri="{BB962C8B-B14F-4D97-AF65-F5344CB8AC3E}">
        <p14:creationId xmlns:p14="http://schemas.microsoft.com/office/powerpoint/2010/main" xmlns="" val="15964103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1043"/>
            <a:ext cx="7772400" cy="707886"/>
          </a:xfrm>
        </p:spPr>
        <p:txBody>
          <a:bodyPr/>
          <a:lstStyle/>
          <a:p>
            <a:r>
              <a:rPr lang="en-US" dirty="0" smtClean="0"/>
              <a:t>Conclusions</a:t>
            </a:r>
            <a:endParaRPr lang="en-US" dirty="0"/>
          </a:p>
        </p:txBody>
      </p:sp>
      <p:sp>
        <p:nvSpPr>
          <p:cNvPr id="3" name="Content Placeholder 2"/>
          <p:cNvSpPr>
            <a:spLocks noGrp="1"/>
          </p:cNvSpPr>
          <p:nvPr>
            <p:ph idx="1"/>
          </p:nvPr>
        </p:nvSpPr>
        <p:spPr/>
        <p:txBody>
          <a:bodyPr/>
          <a:lstStyle/>
          <a:p>
            <a:r>
              <a:rPr lang="en-US" sz="2800" dirty="0" smtClean="0"/>
              <a:t>The propose GOP structures for field sequence are more robust than the CTC GOP structures for field sequence.</a:t>
            </a:r>
          </a:p>
          <a:p>
            <a:pPr lvl="1"/>
            <a:r>
              <a:rPr lang="en-US" sz="2400" dirty="0" smtClean="0"/>
              <a:t>There are still significant BDR gap for </a:t>
            </a:r>
            <a:r>
              <a:rPr lang="en-US" sz="2400" dirty="0" err="1" smtClean="0"/>
              <a:t>chroma</a:t>
            </a:r>
            <a:r>
              <a:rPr lang="en-US" sz="2400" dirty="0" smtClean="0"/>
              <a:t> for some tested sequences.</a:t>
            </a:r>
          </a:p>
          <a:p>
            <a:pPr lvl="1"/>
            <a:r>
              <a:rPr lang="en-US" sz="2400" dirty="0" smtClean="0"/>
              <a:t>Effect of 3-2 pull down was not tested</a:t>
            </a:r>
          </a:p>
          <a:p>
            <a:r>
              <a:rPr lang="en-US" sz="2800" dirty="0" smtClean="0"/>
              <a:t>Propose to adopt to HM9 software</a:t>
            </a:r>
          </a:p>
          <a:p>
            <a:pPr lvl="1"/>
            <a:r>
              <a:rPr lang="en-US" sz="2400" dirty="0" smtClean="0"/>
              <a:t>the software memory extension to HM9 to support longer GOP structure.</a:t>
            </a:r>
          </a:p>
          <a:p>
            <a:pPr lvl="1"/>
            <a:r>
              <a:rPr lang="en-US" sz="2400" dirty="0" smtClean="0"/>
              <a:t>the new GOP structures for field sequences to be a part of HM9 configuration files.</a:t>
            </a:r>
          </a:p>
        </p:txBody>
      </p:sp>
      <p:sp>
        <p:nvSpPr>
          <p:cNvPr id="4" name="Slide Number Placeholder 3"/>
          <p:cNvSpPr>
            <a:spLocks noGrp="1"/>
          </p:cNvSpPr>
          <p:nvPr>
            <p:ph type="sldNum" sz="quarter" idx="10"/>
          </p:nvPr>
        </p:nvSpPr>
        <p:spPr/>
        <p:txBody>
          <a:bodyPr/>
          <a:lstStyle/>
          <a:p>
            <a:pPr>
              <a:defRPr/>
            </a:pPr>
            <a:fld id="{6675A5AD-2B98-4B4E-8660-B9499D5E6CE0}" type="slidenum">
              <a:rPr lang="zh-CN" altLang="en-US" smtClean="0"/>
              <a:pPr>
                <a:defRPr/>
              </a:pPr>
              <a:t>12</a:t>
            </a:fld>
            <a:endParaRPr lang="en-US" altLang="zh-CN"/>
          </a:p>
        </p:txBody>
      </p:sp>
      <p:sp>
        <p:nvSpPr>
          <p:cNvPr id="5" name="Footer Placeholder 4"/>
          <p:cNvSpPr>
            <a:spLocks noGrp="1"/>
          </p:cNvSpPr>
          <p:nvPr>
            <p:ph type="ftr" sz="quarter" idx="11"/>
          </p:nvPr>
        </p:nvSpPr>
        <p:spPr/>
        <p:txBody>
          <a:bodyPr/>
          <a:lstStyle/>
          <a:p>
            <a:pPr>
              <a:defRPr/>
            </a:pPr>
            <a:r>
              <a:rPr lang="en-US" altLang="zh-CN" smtClean="0"/>
              <a:t>JCTVC-K0153</a:t>
            </a:r>
            <a:endParaRPr lang="en-US" altLang="zh-CN" dirty="0"/>
          </a:p>
        </p:txBody>
      </p:sp>
    </p:spTree>
    <p:extLst>
      <p:ext uri="{BB962C8B-B14F-4D97-AF65-F5344CB8AC3E}">
        <p14:creationId xmlns:p14="http://schemas.microsoft.com/office/powerpoint/2010/main" xmlns="" val="17938828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6999"/>
            <a:ext cx="9144000" cy="646331"/>
          </a:xfrm>
        </p:spPr>
        <p:txBody>
          <a:bodyPr/>
          <a:lstStyle/>
          <a:p>
            <a:r>
              <a:rPr lang="en-US" sz="3600" dirty="0" smtClean="0"/>
              <a:t>Coding of Field Structure Pictures by HEVC</a:t>
            </a:r>
            <a:endParaRPr lang="en-US" sz="3600" dirty="0"/>
          </a:p>
        </p:txBody>
      </p:sp>
      <p:sp>
        <p:nvSpPr>
          <p:cNvPr id="3" name="Content Placeholder 2"/>
          <p:cNvSpPr>
            <a:spLocks noGrp="1"/>
          </p:cNvSpPr>
          <p:nvPr>
            <p:ph idx="1"/>
          </p:nvPr>
        </p:nvSpPr>
        <p:spPr>
          <a:xfrm>
            <a:off x="685800" y="1143000"/>
            <a:ext cx="7886700" cy="5257800"/>
          </a:xfrm>
        </p:spPr>
        <p:txBody>
          <a:bodyPr/>
          <a:lstStyle/>
          <a:p>
            <a:r>
              <a:rPr lang="en-US" sz="2400" dirty="0" smtClean="0"/>
              <a:t>This contribution proposes more robust group of picture (GOP) structures for field structure coding than the HM8 CTC GOP structure.</a:t>
            </a:r>
          </a:p>
          <a:p>
            <a:pPr lvl="1"/>
            <a:r>
              <a:rPr lang="en-US" sz="2000" dirty="0" smtClean="0"/>
              <a:t>When </a:t>
            </a:r>
            <a:r>
              <a:rPr lang="en-US" sz="2000" dirty="0"/>
              <a:t>frame structure coding is </a:t>
            </a:r>
            <a:r>
              <a:rPr lang="en-US" sz="2000" dirty="0" smtClean="0"/>
              <a:t>better, </a:t>
            </a:r>
          </a:p>
          <a:p>
            <a:pPr lvl="2"/>
            <a:r>
              <a:rPr lang="en-US" sz="1800" dirty="0" smtClean="0"/>
              <a:t>reduce the difference in coding efficiency gap between field structure coding and frame structure coding.</a:t>
            </a:r>
          </a:p>
          <a:p>
            <a:pPr lvl="1"/>
            <a:r>
              <a:rPr lang="en-US" sz="2000" dirty="0"/>
              <a:t>When </a:t>
            </a:r>
            <a:r>
              <a:rPr lang="en-US" sz="2000" dirty="0" smtClean="0"/>
              <a:t>field </a:t>
            </a:r>
            <a:r>
              <a:rPr lang="en-US" sz="2000" dirty="0"/>
              <a:t>structure coding is </a:t>
            </a:r>
            <a:r>
              <a:rPr lang="en-US" sz="2000" dirty="0" smtClean="0"/>
              <a:t>better, </a:t>
            </a:r>
          </a:p>
          <a:p>
            <a:pPr lvl="2"/>
            <a:r>
              <a:rPr lang="en-US" sz="1800" dirty="0" smtClean="0"/>
              <a:t>maintain the improvements of field structure coding over frame structure coding.</a:t>
            </a:r>
            <a:endParaRPr lang="en-US" sz="2400" dirty="0" smtClean="0"/>
          </a:p>
          <a:p>
            <a:pPr>
              <a:spcBef>
                <a:spcPts val="1200"/>
              </a:spcBef>
            </a:pPr>
            <a:r>
              <a:rPr lang="en-US" sz="2400" dirty="0" smtClean="0"/>
              <a:t>Extended HM8 memory allocation to support longer GOP structures.</a:t>
            </a:r>
          </a:p>
          <a:p>
            <a:pPr lvl="1"/>
            <a:r>
              <a:rPr lang="en-US" sz="2000" dirty="0" smtClean="0"/>
              <a:t>No other changes to HM8.</a:t>
            </a:r>
          </a:p>
          <a:p>
            <a:pPr>
              <a:spcBef>
                <a:spcPts val="1200"/>
              </a:spcBef>
            </a:pPr>
            <a:r>
              <a:rPr lang="en-US" sz="2400" dirty="0" smtClean="0"/>
              <a:t>No changes to WD8.</a:t>
            </a:r>
            <a:endParaRPr lang="en-US" sz="2400" dirty="0"/>
          </a:p>
        </p:txBody>
      </p:sp>
      <p:sp>
        <p:nvSpPr>
          <p:cNvPr id="4" name="Slide Number Placeholder 3"/>
          <p:cNvSpPr>
            <a:spLocks noGrp="1"/>
          </p:cNvSpPr>
          <p:nvPr>
            <p:ph type="sldNum" sz="quarter" idx="10"/>
          </p:nvPr>
        </p:nvSpPr>
        <p:spPr/>
        <p:txBody>
          <a:bodyPr/>
          <a:lstStyle/>
          <a:p>
            <a:pPr>
              <a:defRPr/>
            </a:pPr>
            <a:fld id="{4B66FC01-96CF-473C-9A7A-3E654BB11F61}" type="slidenum">
              <a:rPr lang="zh-CN" altLang="en-US" smtClean="0"/>
              <a:pPr>
                <a:defRPr/>
              </a:pPr>
              <a:t>2</a:t>
            </a:fld>
            <a:endParaRPr lang="en-US" altLang="zh-CN"/>
          </a:p>
        </p:txBody>
      </p:sp>
    </p:spTree>
    <p:extLst>
      <p:ext uri="{BB962C8B-B14F-4D97-AF65-F5344CB8AC3E}">
        <p14:creationId xmlns:p14="http://schemas.microsoft.com/office/powerpoint/2010/main" xmlns="" val="3412709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8161"/>
            <a:ext cx="7772400" cy="1323439"/>
          </a:xfrm>
        </p:spPr>
        <p:txBody>
          <a:bodyPr/>
          <a:lstStyle/>
          <a:p>
            <a:r>
              <a:rPr lang="en-US" dirty="0" smtClean="0"/>
              <a:t>HM8 GOP Structure for Field Picture Coding</a:t>
            </a:r>
            <a:endParaRPr lang="en-US" dirty="0"/>
          </a:p>
        </p:txBody>
      </p:sp>
      <p:sp>
        <p:nvSpPr>
          <p:cNvPr id="3" name="Content Placeholder 2"/>
          <p:cNvSpPr>
            <a:spLocks noGrp="1"/>
          </p:cNvSpPr>
          <p:nvPr>
            <p:ph idx="1"/>
          </p:nvPr>
        </p:nvSpPr>
        <p:spPr>
          <a:xfrm>
            <a:off x="685800" y="1371600"/>
            <a:ext cx="7772400" cy="5181600"/>
          </a:xfrm>
        </p:spPr>
        <p:txBody>
          <a:bodyPr/>
          <a:lstStyle/>
          <a:p>
            <a:pPr>
              <a:spcAft>
                <a:spcPts val="600"/>
              </a:spcAft>
            </a:pPr>
            <a:r>
              <a:rPr lang="en-US" sz="2400" dirty="0" smtClean="0"/>
              <a:t>In HM8 CTC random access configurations, all pictures can only predict from pictures with even picture order count (POC). </a:t>
            </a:r>
          </a:p>
          <a:p>
            <a:pPr>
              <a:spcAft>
                <a:spcPts val="600"/>
              </a:spcAft>
            </a:pPr>
            <a:r>
              <a:rPr lang="en-US" sz="2400" dirty="0" smtClean="0"/>
              <a:t>In HM8 CTC low delay configurations, all odd POC pictures can only predict from pictures with even POC.</a:t>
            </a:r>
          </a:p>
          <a:p>
            <a:pPr>
              <a:spcAft>
                <a:spcPts val="600"/>
              </a:spcAft>
            </a:pPr>
            <a:r>
              <a:rPr lang="en-US" sz="2400" dirty="0" smtClean="0"/>
              <a:t>Since the HM8 CTC configurations does  not use odd POC reference picture as much as even POC reference pictures, picture quality is suffered for slow motion and high texture interlace videos such as the MPEG2 “mobile and calendar” test sequence.</a:t>
            </a:r>
          </a:p>
          <a:p>
            <a:pPr>
              <a:spcAft>
                <a:spcPts val="600"/>
              </a:spcAft>
            </a:pPr>
            <a:endParaRPr lang="en-US" sz="3600" dirty="0"/>
          </a:p>
        </p:txBody>
      </p:sp>
      <p:sp>
        <p:nvSpPr>
          <p:cNvPr id="4" name="Slide Number Placeholder 3"/>
          <p:cNvSpPr>
            <a:spLocks noGrp="1"/>
          </p:cNvSpPr>
          <p:nvPr>
            <p:ph type="sldNum" sz="quarter" idx="10"/>
          </p:nvPr>
        </p:nvSpPr>
        <p:spPr/>
        <p:txBody>
          <a:bodyPr/>
          <a:lstStyle/>
          <a:p>
            <a:pPr>
              <a:defRPr/>
            </a:pPr>
            <a:fld id="{4B66FC01-96CF-473C-9A7A-3E654BB11F61}" type="slidenum">
              <a:rPr lang="zh-CN" altLang="en-US" smtClean="0"/>
              <a:pPr>
                <a:defRPr/>
              </a:pPr>
              <a:t>3</a:t>
            </a:fld>
            <a:endParaRPr lang="en-US" altLang="zh-CN"/>
          </a:p>
        </p:txBody>
      </p:sp>
    </p:spTree>
    <p:extLst>
      <p:ext uri="{BB962C8B-B14F-4D97-AF65-F5344CB8AC3E}">
        <p14:creationId xmlns:p14="http://schemas.microsoft.com/office/powerpoint/2010/main" xmlns="" val="42058544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own Arrow 7"/>
          <p:cNvSpPr/>
          <p:nvPr/>
        </p:nvSpPr>
        <p:spPr bwMode="auto">
          <a:xfrm>
            <a:off x="1257300" y="1257300"/>
            <a:ext cx="457200" cy="3086100"/>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cs typeface="Times New Roman"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xmlns="" val="1433823380"/>
              </p:ext>
            </p:extLst>
          </p:nvPr>
        </p:nvGraphicFramePr>
        <p:xfrm>
          <a:off x="914400" y="1028699"/>
          <a:ext cx="6642100" cy="3070860"/>
        </p:xfrm>
        <a:graphic>
          <a:graphicData uri="http://schemas.openxmlformats.org/drawingml/2006/table">
            <a:tbl>
              <a:tblPr/>
              <a:tblGrid>
                <a:gridCol w="622300"/>
                <a:gridCol w="622300"/>
                <a:gridCol w="317500"/>
                <a:gridCol w="317500"/>
                <a:gridCol w="317500"/>
                <a:gridCol w="317500"/>
                <a:gridCol w="317500"/>
                <a:gridCol w="317500"/>
                <a:gridCol w="317500"/>
                <a:gridCol w="317500"/>
                <a:gridCol w="317500"/>
                <a:gridCol w="317500"/>
                <a:gridCol w="317500"/>
                <a:gridCol w="317500"/>
                <a:gridCol w="317500"/>
                <a:gridCol w="317500"/>
                <a:gridCol w="317500"/>
                <a:gridCol w="317500"/>
                <a:gridCol w="317500"/>
              </a:tblGrid>
              <a:tr h="175260">
                <a:tc>
                  <a:txBody>
                    <a:bodyPr/>
                    <a:lstStyle/>
                    <a:p>
                      <a:pPr algn="l" fontAlgn="b"/>
                      <a:endParaRPr lang="en-US" sz="1000" b="0" i="0" u="none" strike="noStrike" dirty="0">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r" fontAlgn="b"/>
                      <a:r>
                        <a:rPr lang="en-US" sz="1000" b="0" i="0" u="none" strike="noStrike">
                          <a:solidFill>
                            <a:srgbClr val="000000"/>
                          </a:solidFill>
                          <a:effectLst/>
                          <a:latin typeface="Sans"/>
                        </a:rPr>
                        <a:t>0</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Sans"/>
                        </a:rPr>
                        <a:t>1</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Sans"/>
                        </a:rPr>
                        <a:t>2</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Sans"/>
                        </a:rPr>
                        <a:t>3</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Sans"/>
                        </a:rPr>
                        <a:t>4</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Sans"/>
                        </a:rPr>
                        <a:t>5</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Sans"/>
                        </a:rPr>
                        <a:t>6</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Sans"/>
                        </a:rPr>
                        <a:t>7</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Sans"/>
                        </a:rPr>
                        <a:t>8</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Sans"/>
                        </a:rPr>
                        <a:t>9</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Sans"/>
                        </a:rPr>
                        <a:t>10</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Sans"/>
                        </a:rPr>
                        <a:t>11</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Sans"/>
                        </a:rPr>
                        <a:t>12</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Sans"/>
                        </a:rPr>
                        <a:t>13</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Sans"/>
                        </a:rPr>
                        <a:t>14</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Sans"/>
                        </a:rPr>
                        <a:t>15</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Sans"/>
                        </a:rPr>
                        <a:t>16</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r>
              <a:tr h="182880">
                <a:tc>
                  <a:txBody>
                    <a:bodyPr/>
                    <a:lstStyle/>
                    <a:p>
                      <a:pPr algn="r" fontAlgn="b"/>
                      <a:r>
                        <a:rPr lang="en-US" sz="1000" b="0" i="0" u="none" strike="noStrike">
                          <a:solidFill>
                            <a:srgbClr val="000000"/>
                          </a:solidFill>
                          <a:effectLst/>
                          <a:latin typeface="Sans"/>
                        </a:rPr>
                        <a:t>0</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effectLst/>
                          <a:latin typeface="Sans"/>
                        </a:rPr>
                        <a:t>0</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75260">
                <a:tc>
                  <a:txBody>
                    <a:bodyPr/>
                    <a:lstStyle/>
                    <a:p>
                      <a:pPr algn="r" fontAlgn="b"/>
                      <a:r>
                        <a:rPr lang="en-US" sz="1000" b="0" i="0" u="none" strike="noStrike">
                          <a:solidFill>
                            <a:srgbClr val="000000"/>
                          </a:solidFill>
                          <a:effectLst/>
                          <a:latin typeface="Sans"/>
                        </a:rPr>
                        <a:t>1</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l" fontAlgn="b"/>
                      <a:endParaRPr lang="en-US" sz="1000" b="0" i="0" u="none" strike="noStrike">
                        <a:solidFill>
                          <a:srgbClr val="000000"/>
                        </a:solidFill>
                        <a:effectLst/>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solidFill>
                            <a:srgbClr val="000000"/>
                          </a:solidFill>
                          <a:effectLst/>
                          <a:latin typeface="Sans"/>
                        </a:rPr>
                        <a:t>8</a:t>
                      </a:r>
                    </a:p>
                  </a:txBody>
                  <a:tcPr marL="7620" marR="7620" marT="762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92D050"/>
                    </a:solidFill>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r>
              <a:tr h="167640">
                <a:tc>
                  <a:txBody>
                    <a:bodyPr/>
                    <a:lstStyle/>
                    <a:p>
                      <a:pPr algn="r" fontAlgn="b"/>
                      <a:r>
                        <a:rPr lang="en-US" sz="1000" b="0" i="0" u="none" strike="noStrike">
                          <a:solidFill>
                            <a:srgbClr val="000000"/>
                          </a:solidFill>
                          <a:effectLst/>
                          <a:latin typeface="Sans"/>
                        </a:rPr>
                        <a:t>2</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endParaRPr lang="en-US" sz="1000" b="0" i="0" u="none" strike="noStrike">
                        <a:solidFill>
                          <a:srgbClr val="000000"/>
                        </a:solidFill>
                        <a:effectLst/>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r" fontAlgn="b"/>
                      <a:r>
                        <a:rPr lang="en-US" sz="1000" b="0" i="0" u="none" strike="noStrike">
                          <a:solidFill>
                            <a:srgbClr val="000000"/>
                          </a:solidFill>
                          <a:effectLst/>
                          <a:latin typeface="Sans"/>
                        </a:rPr>
                        <a:t>4</a:t>
                      </a:r>
                    </a:p>
                  </a:txBody>
                  <a:tcPr marL="7620" marR="7620" marT="7620" marB="0" anchor="b">
                    <a:lnL>
                      <a:noFill/>
                    </a:lnL>
                    <a:lnR>
                      <a:noFill/>
                    </a:lnR>
                    <a:lnT>
                      <a:noFill/>
                    </a:lnT>
                    <a:lnB>
                      <a:noFill/>
                    </a:lnB>
                    <a:solidFill>
                      <a:srgbClr val="92D050"/>
                    </a:solidFill>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dirty="0">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r>
              <a:tr h="167640">
                <a:tc>
                  <a:txBody>
                    <a:bodyPr/>
                    <a:lstStyle/>
                    <a:p>
                      <a:pPr algn="r" fontAlgn="b"/>
                      <a:r>
                        <a:rPr lang="en-US" sz="1000" b="0" i="0" u="none" strike="noStrike">
                          <a:solidFill>
                            <a:srgbClr val="000000"/>
                          </a:solidFill>
                          <a:effectLst/>
                          <a:latin typeface="Sans"/>
                        </a:rPr>
                        <a:t>3</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endParaRPr lang="en-US" sz="1000" b="0" i="0" u="none" strike="noStrike">
                        <a:solidFill>
                          <a:srgbClr val="000000"/>
                        </a:solidFill>
                        <a:effectLst/>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solidFill>
                            <a:srgbClr val="000000"/>
                          </a:solidFill>
                          <a:effectLst/>
                          <a:latin typeface="Sans"/>
                        </a:rPr>
                        <a:t>2</a:t>
                      </a:r>
                    </a:p>
                  </a:txBody>
                  <a:tcPr marL="7620" marR="7620" marT="7620" marB="0" anchor="b">
                    <a:lnL>
                      <a:noFill/>
                    </a:lnL>
                    <a:lnR>
                      <a:noFill/>
                    </a:lnR>
                    <a:lnT>
                      <a:noFill/>
                    </a:lnT>
                    <a:lnB>
                      <a:noFill/>
                    </a:lnB>
                    <a:solidFill>
                      <a:srgbClr val="92D050"/>
                    </a:solidFill>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a:noFill/>
                    </a:lnB>
                    <a:solidFill>
                      <a:srgbClr val="FFFF99"/>
                    </a:solidFill>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dirty="0">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r>
              <a:tr h="167640">
                <a:tc>
                  <a:txBody>
                    <a:bodyPr/>
                    <a:lstStyle/>
                    <a:p>
                      <a:pPr algn="r" fontAlgn="b"/>
                      <a:r>
                        <a:rPr lang="en-US" sz="1000" b="0" i="0" u="none" strike="noStrike">
                          <a:solidFill>
                            <a:srgbClr val="000000"/>
                          </a:solidFill>
                          <a:effectLst/>
                          <a:latin typeface="Sans"/>
                        </a:rPr>
                        <a:t>4</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r" fontAlgn="b"/>
                      <a:r>
                        <a:rPr lang="en-US" sz="1000" b="0" i="0" u="none" strike="noStrike">
                          <a:solidFill>
                            <a:srgbClr val="000000"/>
                          </a:solidFill>
                          <a:effectLst/>
                          <a:latin typeface="Sans"/>
                        </a:rPr>
                        <a:t>1</a:t>
                      </a: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solidFill>
                      <a:srgbClr val="92D050"/>
                    </a:solidFill>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a:noFill/>
                    </a:lnB>
                    <a:solidFill>
                      <a:srgbClr val="FFFF99"/>
                    </a:solidFill>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a:noFill/>
                    </a:lnB>
                    <a:solidFill>
                      <a:srgbClr val="FFFF99"/>
                    </a:solidFill>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r>
              <a:tr h="167640">
                <a:tc>
                  <a:txBody>
                    <a:bodyPr/>
                    <a:lstStyle/>
                    <a:p>
                      <a:pPr algn="r" fontAlgn="b"/>
                      <a:r>
                        <a:rPr lang="en-US" sz="1000" b="0" i="0" u="none" strike="noStrike">
                          <a:solidFill>
                            <a:srgbClr val="000000"/>
                          </a:solidFill>
                          <a:effectLst/>
                          <a:latin typeface="Sans"/>
                        </a:rPr>
                        <a:t>5</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endParaRPr lang="en-US" sz="1000" b="0" i="0" u="none" strike="noStrike">
                        <a:solidFill>
                          <a:srgbClr val="000000"/>
                        </a:solidFill>
                        <a:effectLst/>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a:noFill/>
                    </a:lnB>
                    <a:solidFill>
                      <a:srgbClr val="FFFF99"/>
                    </a:solidFill>
                  </a:tcPr>
                </a:tc>
                <a:tc>
                  <a:txBody>
                    <a:bodyPr/>
                    <a:lstStyle/>
                    <a:p>
                      <a:pPr algn="r" fontAlgn="b"/>
                      <a:r>
                        <a:rPr lang="en-US" sz="1000" b="0" i="0" u="none" strike="noStrike">
                          <a:solidFill>
                            <a:srgbClr val="000000"/>
                          </a:solidFill>
                          <a:effectLst/>
                          <a:latin typeface="Sans"/>
                        </a:rPr>
                        <a:t>3</a:t>
                      </a:r>
                    </a:p>
                  </a:txBody>
                  <a:tcPr marL="7620" marR="7620" marT="7620" marB="0" anchor="b">
                    <a:lnL>
                      <a:noFill/>
                    </a:lnL>
                    <a:lnR>
                      <a:noFill/>
                    </a:lnR>
                    <a:lnT>
                      <a:noFill/>
                    </a:lnT>
                    <a:lnB>
                      <a:noFill/>
                    </a:lnB>
                    <a:solidFill>
                      <a:srgbClr val="92D050"/>
                    </a:solidFill>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a:noFill/>
                    </a:lnB>
                    <a:solidFill>
                      <a:srgbClr val="FFFF99"/>
                    </a:solidFill>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r>
              <a:tr h="167640">
                <a:tc>
                  <a:txBody>
                    <a:bodyPr/>
                    <a:lstStyle/>
                    <a:p>
                      <a:pPr algn="r" fontAlgn="b"/>
                      <a:r>
                        <a:rPr lang="en-US" sz="1000" b="0" i="0" u="none" strike="noStrike">
                          <a:solidFill>
                            <a:srgbClr val="000000"/>
                          </a:solidFill>
                          <a:effectLst/>
                          <a:latin typeface="Sans"/>
                        </a:rPr>
                        <a:t>6</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endParaRPr lang="en-US" sz="1000" b="0" i="0" u="none" strike="noStrike">
                        <a:solidFill>
                          <a:srgbClr val="000000"/>
                        </a:solidFill>
                        <a:effectLst/>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a:noFill/>
                    </a:lnB>
                    <a:solidFill>
                      <a:srgbClr val="FFFF99"/>
                    </a:solidFill>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a:noFill/>
                    </a:lnB>
                    <a:solidFill>
                      <a:srgbClr val="FFFF99"/>
                    </a:solidFill>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r" fontAlgn="b"/>
                      <a:r>
                        <a:rPr lang="en-US" sz="1000" b="0" i="0" u="none" strike="noStrike">
                          <a:solidFill>
                            <a:srgbClr val="000000"/>
                          </a:solidFill>
                          <a:effectLst/>
                          <a:latin typeface="Sans"/>
                        </a:rPr>
                        <a:t>6</a:t>
                      </a:r>
                    </a:p>
                  </a:txBody>
                  <a:tcPr marL="7620" marR="7620" marT="7620" marB="0" anchor="b">
                    <a:lnL>
                      <a:noFill/>
                    </a:lnL>
                    <a:lnR>
                      <a:noFill/>
                    </a:lnR>
                    <a:lnT>
                      <a:noFill/>
                    </a:lnT>
                    <a:lnB>
                      <a:noFill/>
                    </a:lnB>
                    <a:solidFill>
                      <a:srgbClr val="92D050"/>
                    </a:solidFill>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r>
              <a:tr h="167640">
                <a:tc>
                  <a:txBody>
                    <a:bodyPr/>
                    <a:lstStyle/>
                    <a:p>
                      <a:pPr algn="r" fontAlgn="b"/>
                      <a:r>
                        <a:rPr lang="en-US" sz="1000" b="0" i="0" u="none" strike="noStrike">
                          <a:solidFill>
                            <a:srgbClr val="000000"/>
                          </a:solidFill>
                          <a:effectLst/>
                          <a:latin typeface="Sans"/>
                        </a:rPr>
                        <a:t>7</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endParaRPr lang="en-US" sz="1000" b="0" i="0" u="none" strike="noStrike">
                        <a:solidFill>
                          <a:srgbClr val="000000"/>
                        </a:solidFill>
                        <a:effectLst/>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a:noFill/>
                    </a:lnB>
                    <a:solidFill>
                      <a:srgbClr val="FFFF99"/>
                    </a:solidFill>
                  </a:tcPr>
                </a:tc>
                <a:tc>
                  <a:txBody>
                    <a:bodyPr/>
                    <a:lstStyle/>
                    <a:p>
                      <a:pPr algn="r" fontAlgn="b"/>
                      <a:r>
                        <a:rPr lang="en-US" sz="1000" b="0" i="0" u="none" strike="noStrike">
                          <a:solidFill>
                            <a:srgbClr val="000000"/>
                          </a:solidFill>
                          <a:effectLst/>
                          <a:latin typeface="Sans"/>
                        </a:rPr>
                        <a:t>5</a:t>
                      </a:r>
                    </a:p>
                  </a:txBody>
                  <a:tcPr marL="7620" marR="7620" marT="7620" marB="0" anchor="b">
                    <a:lnL>
                      <a:noFill/>
                    </a:lnL>
                    <a:lnR>
                      <a:noFill/>
                    </a:lnR>
                    <a:lnT>
                      <a:noFill/>
                    </a:lnT>
                    <a:lnB>
                      <a:noFill/>
                    </a:lnB>
                    <a:solidFill>
                      <a:srgbClr val="92D050"/>
                    </a:solidFill>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a:noFill/>
                    </a:lnB>
                    <a:solidFill>
                      <a:srgbClr val="FFFF99"/>
                    </a:solidFill>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r>
              <a:tr h="175260">
                <a:tc>
                  <a:txBody>
                    <a:bodyPr/>
                    <a:lstStyle/>
                    <a:p>
                      <a:pPr algn="r" fontAlgn="b"/>
                      <a:r>
                        <a:rPr lang="en-US" sz="1000" b="0" i="0" u="none" strike="noStrike">
                          <a:solidFill>
                            <a:srgbClr val="000000"/>
                          </a:solidFill>
                          <a:effectLst/>
                          <a:latin typeface="Sans"/>
                        </a:rPr>
                        <a:t>8</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1000" b="0" i="0" u="none" strike="noStrike">
                          <a:solidFill>
                            <a:srgbClr val="000000"/>
                          </a:solidFill>
                          <a:effectLst/>
                          <a:latin typeface="Sans"/>
                        </a:rPr>
                        <a:t>7</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r>
              <a:tr h="175260">
                <a:tc>
                  <a:txBody>
                    <a:bodyPr/>
                    <a:lstStyle/>
                    <a:p>
                      <a:pPr algn="r" fontAlgn="b"/>
                      <a:r>
                        <a:rPr lang="en-US" sz="1000" b="0" i="0" u="none" strike="noStrike">
                          <a:solidFill>
                            <a:srgbClr val="000000"/>
                          </a:solidFill>
                          <a:effectLst/>
                          <a:latin typeface="Sans"/>
                        </a:rPr>
                        <a:t>9</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dirty="0">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l" fontAlgn="b"/>
                      <a:endParaRPr lang="en-US" sz="1000" b="0" i="0" u="none" strike="noStrike">
                        <a:solidFill>
                          <a:srgbClr val="000000"/>
                        </a:solidFill>
                        <a:effectLst/>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solidFill>
                            <a:srgbClr val="000000"/>
                          </a:solidFill>
                          <a:effectLst/>
                          <a:latin typeface="Sans"/>
                        </a:rPr>
                        <a:t>16</a:t>
                      </a:r>
                    </a:p>
                  </a:txBody>
                  <a:tcPr marL="7620" marR="7620" marT="762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92D050"/>
                    </a:solidFill>
                  </a:tcPr>
                </a:tc>
              </a:tr>
              <a:tr h="167640">
                <a:tc>
                  <a:txBody>
                    <a:bodyPr/>
                    <a:lstStyle/>
                    <a:p>
                      <a:pPr algn="r" fontAlgn="b"/>
                      <a:r>
                        <a:rPr lang="en-US" sz="1000" b="0" i="0" u="none" strike="noStrike">
                          <a:solidFill>
                            <a:srgbClr val="000000"/>
                          </a:solidFill>
                          <a:effectLst/>
                          <a:latin typeface="Sans"/>
                        </a:rPr>
                        <a:t>10</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a:noFill/>
                    </a:lnB>
                    <a:solidFill>
                      <a:srgbClr val="FFFF99"/>
                    </a:solidFill>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r" fontAlgn="b"/>
                      <a:r>
                        <a:rPr lang="en-US" sz="1000" b="0" i="0" u="none" strike="noStrike">
                          <a:solidFill>
                            <a:srgbClr val="000000"/>
                          </a:solidFill>
                          <a:effectLst/>
                          <a:latin typeface="Sans"/>
                        </a:rPr>
                        <a:t>12</a:t>
                      </a:r>
                    </a:p>
                  </a:txBody>
                  <a:tcPr marL="7620" marR="7620" marT="7620" marB="0" anchor="b">
                    <a:lnL>
                      <a:noFill/>
                    </a:lnL>
                    <a:lnR>
                      <a:noFill/>
                    </a:lnR>
                    <a:lnT>
                      <a:noFill/>
                    </a:lnT>
                    <a:lnB>
                      <a:noFill/>
                    </a:lnB>
                    <a:solidFill>
                      <a:srgbClr val="92D050"/>
                    </a:solidFill>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r>
              <a:tr h="167640">
                <a:tc>
                  <a:txBody>
                    <a:bodyPr/>
                    <a:lstStyle/>
                    <a:p>
                      <a:pPr algn="r" fontAlgn="b"/>
                      <a:r>
                        <a:rPr lang="en-US" sz="1000" b="0" i="0" u="none" strike="noStrike">
                          <a:solidFill>
                            <a:srgbClr val="000000"/>
                          </a:solidFill>
                          <a:effectLst/>
                          <a:latin typeface="Sans"/>
                        </a:rPr>
                        <a:t>11</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a:noFill/>
                    </a:lnB>
                    <a:solidFill>
                      <a:srgbClr val="FFFF99"/>
                    </a:solidFill>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solidFill>
                            <a:srgbClr val="000000"/>
                          </a:solidFill>
                          <a:effectLst/>
                          <a:latin typeface="Sans"/>
                        </a:rPr>
                        <a:t>10</a:t>
                      </a:r>
                    </a:p>
                  </a:txBody>
                  <a:tcPr marL="7620" marR="7620" marT="7620" marB="0" anchor="b">
                    <a:lnL>
                      <a:noFill/>
                    </a:lnL>
                    <a:lnR>
                      <a:noFill/>
                    </a:lnR>
                    <a:lnT>
                      <a:noFill/>
                    </a:lnT>
                    <a:lnB>
                      <a:noFill/>
                    </a:lnB>
                    <a:solidFill>
                      <a:srgbClr val="92D050"/>
                    </a:solidFill>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a:noFill/>
                    </a:lnB>
                    <a:solidFill>
                      <a:srgbClr val="FFFF99"/>
                    </a:solidFill>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r>
              <a:tr h="167640">
                <a:tc>
                  <a:txBody>
                    <a:bodyPr/>
                    <a:lstStyle/>
                    <a:p>
                      <a:pPr algn="r" fontAlgn="b"/>
                      <a:r>
                        <a:rPr lang="en-US" sz="1000" b="0" i="0" u="none" strike="noStrike">
                          <a:solidFill>
                            <a:srgbClr val="000000"/>
                          </a:solidFill>
                          <a:effectLst/>
                          <a:latin typeface="Sans"/>
                        </a:rPr>
                        <a:t>12</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r" fontAlgn="b"/>
                      <a:r>
                        <a:rPr lang="en-US" sz="1000" b="0" i="0" u="none" strike="noStrike">
                          <a:solidFill>
                            <a:srgbClr val="000000"/>
                          </a:solidFill>
                          <a:effectLst/>
                          <a:latin typeface="Sans"/>
                        </a:rPr>
                        <a:t>9</a:t>
                      </a: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solidFill>
                      <a:srgbClr val="92D050"/>
                    </a:solidFill>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a:noFill/>
                    </a:lnB>
                    <a:solidFill>
                      <a:srgbClr val="FFFF99"/>
                    </a:solidFill>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a:noFill/>
                    </a:lnB>
                    <a:solidFill>
                      <a:srgbClr val="FFFF99"/>
                    </a:solidFill>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r>
              <a:tr h="167640">
                <a:tc>
                  <a:txBody>
                    <a:bodyPr/>
                    <a:lstStyle/>
                    <a:p>
                      <a:pPr algn="r" fontAlgn="b"/>
                      <a:r>
                        <a:rPr lang="en-US" sz="1000" b="0" i="0" u="none" strike="noStrike">
                          <a:solidFill>
                            <a:srgbClr val="000000"/>
                          </a:solidFill>
                          <a:effectLst/>
                          <a:latin typeface="Sans"/>
                        </a:rPr>
                        <a:t>13</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a:noFill/>
                    </a:lnB>
                    <a:solidFill>
                      <a:srgbClr val="FFFF99"/>
                    </a:solidFill>
                  </a:tcPr>
                </a:tc>
                <a:tc>
                  <a:txBody>
                    <a:bodyPr/>
                    <a:lstStyle/>
                    <a:p>
                      <a:pPr algn="r" fontAlgn="b"/>
                      <a:r>
                        <a:rPr lang="en-US" sz="1000" b="0" i="0" u="none" strike="noStrike">
                          <a:solidFill>
                            <a:srgbClr val="000000"/>
                          </a:solidFill>
                          <a:effectLst/>
                          <a:latin typeface="Sans"/>
                        </a:rPr>
                        <a:t>11</a:t>
                      </a:r>
                    </a:p>
                  </a:txBody>
                  <a:tcPr marL="7620" marR="7620" marT="7620" marB="0" anchor="b">
                    <a:lnL>
                      <a:noFill/>
                    </a:lnL>
                    <a:lnR>
                      <a:noFill/>
                    </a:lnR>
                    <a:lnT>
                      <a:noFill/>
                    </a:lnT>
                    <a:lnB>
                      <a:noFill/>
                    </a:lnB>
                    <a:solidFill>
                      <a:srgbClr val="92D050"/>
                    </a:solidFill>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a:noFill/>
                    </a:lnB>
                    <a:solidFill>
                      <a:srgbClr val="FFFF99"/>
                    </a:solidFill>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r>
              <a:tr h="167640">
                <a:tc>
                  <a:txBody>
                    <a:bodyPr/>
                    <a:lstStyle/>
                    <a:p>
                      <a:pPr algn="r" fontAlgn="b"/>
                      <a:r>
                        <a:rPr lang="en-US" sz="1000" b="0" i="0" u="none" strike="noStrike">
                          <a:solidFill>
                            <a:srgbClr val="000000"/>
                          </a:solidFill>
                          <a:effectLst/>
                          <a:latin typeface="Sans"/>
                        </a:rPr>
                        <a:t>14</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a:noFill/>
                    </a:lnB>
                    <a:solidFill>
                      <a:srgbClr val="FFFF99"/>
                    </a:solidFill>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a:noFill/>
                    </a:lnB>
                    <a:solidFill>
                      <a:srgbClr val="FFFF99"/>
                    </a:solidFill>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r" fontAlgn="b"/>
                      <a:r>
                        <a:rPr lang="en-US" sz="1000" b="0" i="0" u="none" strike="noStrike">
                          <a:solidFill>
                            <a:srgbClr val="000000"/>
                          </a:solidFill>
                          <a:effectLst/>
                          <a:latin typeface="Sans"/>
                        </a:rPr>
                        <a:t>14</a:t>
                      </a:r>
                    </a:p>
                  </a:txBody>
                  <a:tcPr marL="7620" marR="7620" marT="7620" marB="0" anchor="b">
                    <a:lnL>
                      <a:noFill/>
                    </a:lnL>
                    <a:lnR>
                      <a:noFill/>
                    </a:lnR>
                    <a:lnT>
                      <a:noFill/>
                    </a:lnT>
                    <a:lnB>
                      <a:noFill/>
                    </a:lnB>
                    <a:solidFill>
                      <a:srgbClr val="92D050"/>
                    </a:solidFill>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r>
              <a:tr h="167640">
                <a:tc>
                  <a:txBody>
                    <a:bodyPr/>
                    <a:lstStyle/>
                    <a:p>
                      <a:pPr algn="r" fontAlgn="b"/>
                      <a:r>
                        <a:rPr lang="en-US" sz="1000" b="0" i="0" u="none" strike="noStrike">
                          <a:solidFill>
                            <a:srgbClr val="000000"/>
                          </a:solidFill>
                          <a:effectLst/>
                          <a:latin typeface="Sans"/>
                        </a:rPr>
                        <a:t>15</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a:noFill/>
                    </a:lnB>
                    <a:solidFill>
                      <a:srgbClr val="FFFF99"/>
                    </a:solidFill>
                  </a:tcPr>
                </a:tc>
                <a:tc>
                  <a:txBody>
                    <a:bodyPr/>
                    <a:lstStyle/>
                    <a:p>
                      <a:pPr algn="r" fontAlgn="b"/>
                      <a:r>
                        <a:rPr lang="en-US" sz="1000" b="0" i="0" u="none" strike="noStrike">
                          <a:solidFill>
                            <a:srgbClr val="000000"/>
                          </a:solidFill>
                          <a:effectLst/>
                          <a:latin typeface="Sans"/>
                        </a:rPr>
                        <a:t>13</a:t>
                      </a:r>
                    </a:p>
                  </a:txBody>
                  <a:tcPr marL="7620" marR="7620" marT="7620" marB="0" anchor="b">
                    <a:lnL>
                      <a:noFill/>
                    </a:lnL>
                    <a:lnR>
                      <a:noFill/>
                    </a:lnR>
                    <a:lnT>
                      <a:noFill/>
                    </a:lnT>
                    <a:lnB>
                      <a:noFill/>
                    </a:lnB>
                    <a:solidFill>
                      <a:srgbClr val="92D050"/>
                    </a:solidFill>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a:noFill/>
                    </a:lnB>
                    <a:solidFill>
                      <a:srgbClr val="FFFF99"/>
                    </a:solidFill>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r>
              <a:tr h="175260">
                <a:tc>
                  <a:txBody>
                    <a:bodyPr/>
                    <a:lstStyle/>
                    <a:p>
                      <a:pPr algn="r" fontAlgn="b"/>
                      <a:r>
                        <a:rPr lang="en-US" sz="1000" b="0" i="0" u="none" strike="noStrike" dirty="0">
                          <a:solidFill>
                            <a:srgbClr val="000000"/>
                          </a:solidFill>
                          <a:effectLst/>
                          <a:latin typeface="Sans"/>
                        </a:rPr>
                        <a:t>16</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effectLst/>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1000" b="0" i="0" u="none" strike="noStrike">
                          <a:solidFill>
                            <a:srgbClr val="000000"/>
                          </a:solidFill>
                          <a:effectLst/>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effectLst/>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1000" b="0" i="0" u="none" strike="noStrike">
                          <a:solidFill>
                            <a:srgbClr val="000000"/>
                          </a:solidFill>
                          <a:effectLst/>
                          <a:latin typeface="Sans"/>
                        </a:rPr>
                        <a:t>15</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1000" b="0" i="0" u="none" strike="noStrike" dirty="0">
                          <a:solidFill>
                            <a:srgbClr val="000000"/>
                          </a:solidFill>
                          <a:effectLst/>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99"/>
                    </a:solidFill>
                  </a:tcPr>
                </a:tc>
              </a:tr>
            </a:tbl>
          </a:graphicData>
        </a:graphic>
      </p:graphicFrame>
      <p:sp>
        <p:nvSpPr>
          <p:cNvPr id="2" name="Title 1"/>
          <p:cNvSpPr>
            <a:spLocks noGrp="1"/>
          </p:cNvSpPr>
          <p:nvPr>
            <p:ph type="title"/>
          </p:nvPr>
        </p:nvSpPr>
        <p:spPr>
          <a:xfrm>
            <a:off x="0" y="-11043"/>
            <a:ext cx="9144000" cy="707886"/>
          </a:xfrm>
        </p:spPr>
        <p:txBody>
          <a:bodyPr/>
          <a:lstStyle/>
          <a:p>
            <a:r>
              <a:rPr lang="en-US" dirty="0" smtClean="0"/>
              <a:t>CTC RA GOP Structure &amp; Schedule  </a:t>
            </a:r>
            <a:endParaRPr lang="en-US" dirty="0"/>
          </a:p>
        </p:txBody>
      </p:sp>
      <p:sp>
        <p:nvSpPr>
          <p:cNvPr id="4" name="Slide Number Placeholder 3"/>
          <p:cNvSpPr>
            <a:spLocks noGrp="1"/>
          </p:cNvSpPr>
          <p:nvPr>
            <p:ph type="sldNum" sz="quarter" idx="10"/>
          </p:nvPr>
        </p:nvSpPr>
        <p:spPr/>
        <p:txBody>
          <a:bodyPr/>
          <a:lstStyle/>
          <a:p>
            <a:pPr>
              <a:defRPr/>
            </a:pPr>
            <a:fld id="{4B66FC01-96CF-473C-9A7A-3E654BB11F61}" type="slidenum">
              <a:rPr lang="zh-CN" altLang="en-US" smtClean="0"/>
              <a:pPr>
                <a:defRPr/>
              </a:pPr>
              <a:t>4</a:t>
            </a:fld>
            <a:endParaRPr lang="en-US" altLang="zh-CN"/>
          </a:p>
        </p:txBody>
      </p:sp>
      <p:sp>
        <p:nvSpPr>
          <p:cNvPr id="9" name="TextBox 8"/>
          <p:cNvSpPr txBox="1"/>
          <p:nvPr/>
        </p:nvSpPr>
        <p:spPr>
          <a:xfrm rot="16200000">
            <a:off x="-127517" y="2272784"/>
            <a:ext cx="2400302" cy="369332"/>
          </a:xfrm>
          <a:prstGeom prst="rect">
            <a:avLst/>
          </a:prstGeom>
          <a:noFill/>
        </p:spPr>
        <p:txBody>
          <a:bodyPr wrap="square" rtlCol="0">
            <a:spAutoFit/>
          </a:bodyPr>
          <a:lstStyle/>
          <a:p>
            <a:r>
              <a:rPr lang="en-US" sz="1800" dirty="0" smtClean="0"/>
              <a:t>Encoding Order</a:t>
            </a:r>
            <a:endParaRPr lang="en-US" sz="1800" dirty="0"/>
          </a:p>
        </p:txBody>
      </p:sp>
      <p:sp>
        <p:nvSpPr>
          <p:cNvPr id="10" name="TextBox 9"/>
          <p:cNvSpPr txBox="1"/>
          <p:nvPr/>
        </p:nvSpPr>
        <p:spPr>
          <a:xfrm>
            <a:off x="4572000" y="685799"/>
            <a:ext cx="660758" cy="400110"/>
          </a:xfrm>
          <a:prstGeom prst="rect">
            <a:avLst/>
          </a:prstGeom>
          <a:noFill/>
        </p:spPr>
        <p:txBody>
          <a:bodyPr wrap="none" rtlCol="0">
            <a:spAutoFit/>
          </a:bodyPr>
          <a:lstStyle/>
          <a:p>
            <a:r>
              <a:rPr lang="en-US" sz="2000" dirty="0" smtClean="0"/>
              <a:t>POC</a:t>
            </a:r>
            <a:endParaRPr lang="en-US" sz="2000" dirty="0"/>
          </a:p>
        </p:txBody>
      </p:sp>
      <p:sp>
        <p:nvSpPr>
          <p:cNvPr id="11" name="Right Brace 10"/>
          <p:cNvSpPr/>
          <p:nvPr/>
        </p:nvSpPr>
        <p:spPr bwMode="auto">
          <a:xfrm rot="5400000">
            <a:off x="3600450" y="3143249"/>
            <a:ext cx="342900" cy="2514600"/>
          </a:xfrm>
          <a:prstGeom prst="rightBrace">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cs typeface="Times New Roman" pitchFamily="18" charset="0"/>
            </a:endParaRPr>
          </a:p>
        </p:txBody>
      </p:sp>
      <p:sp>
        <p:nvSpPr>
          <p:cNvPr id="12" name="TextBox 11"/>
          <p:cNvSpPr txBox="1"/>
          <p:nvPr/>
        </p:nvSpPr>
        <p:spPr>
          <a:xfrm>
            <a:off x="3068010" y="4686299"/>
            <a:ext cx="1918058" cy="369332"/>
          </a:xfrm>
          <a:prstGeom prst="rect">
            <a:avLst/>
          </a:prstGeom>
          <a:noFill/>
        </p:spPr>
        <p:txBody>
          <a:bodyPr wrap="square" rtlCol="0">
            <a:spAutoFit/>
          </a:bodyPr>
          <a:lstStyle/>
          <a:p>
            <a:r>
              <a:rPr lang="en-US" sz="1800" dirty="0" smtClean="0"/>
              <a:t>Second GOP</a:t>
            </a:r>
            <a:endParaRPr lang="en-US" sz="1800" dirty="0"/>
          </a:p>
        </p:txBody>
      </p:sp>
      <p:sp>
        <p:nvSpPr>
          <p:cNvPr id="13" name="Right Brace 12"/>
          <p:cNvSpPr/>
          <p:nvPr/>
        </p:nvSpPr>
        <p:spPr bwMode="auto">
          <a:xfrm rot="5400000">
            <a:off x="6115050" y="3143249"/>
            <a:ext cx="342900" cy="2514600"/>
          </a:xfrm>
          <a:prstGeom prst="rightBrace">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cs typeface="Times New Roman" pitchFamily="18" charset="0"/>
            </a:endParaRPr>
          </a:p>
        </p:txBody>
      </p:sp>
      <p:sp>
        <p:nvSpPr>
          <p:cNvPr id="14" name="TextBox 13"/>
          <p:cNvSpPr txBox="1"/>
          <p:nvPr/>
        </p:nvSpPr>
        <p:spPr>
          <a:xfrm>
            <a:off x="5715000" y="4611468"/>
            <a:ext cx="1282342" cy="646331"/>
          </a:xfrm>
          <a:prstGeom prst="rect">
            <a:avLst/>
          </a:prstGeom>
          <a:noFill/>
        </p:spPr>
        <p:txBody>
          <a:bodyPr wrap="square" rtlCol="0">
            <a:spAutoFit/>
          </a:bodyPr>
          <a:lstStyle/>
          <a:p>
            <a:r>
              <a:rPr lang="en-US" sz="1800" dirty="0" smtClean="0"/>
              <a:t>Third GOP</a:t>
            </a:r>
          </a:p>
          <a:p>
            <a:r>
              <a:rPr lang="en-US" sz="1800" dirty="0" smtClean="0"/>
              <a:t>is general</a:t>
            </a:r>
            <a:endParaRPr lang="en-US" sz="1800" dirty="0"/>
          </a:p>
        </p:txBody>
      </p:sp>
      <p:cxnSp>
        <p:nvCxnSpPr>
          <p:cNvPr id="16" name="Straight Arrow Connector 15"/>
          <p:cNvCxnSpPr/>
          <p:nvPr/>
        </p:nvCxnSpPr>
        <p:spPr bwMode="auto">
          <a:xfrm flipH="1">
            <a:off x="2057400" y="4218316"/>
            <a:ext cx="238305" cy="467983"/>
          </a:xfrm>
          <a:prstGeom prst="straightConnector1">
            <a:avLst/>
          </a:prstGeom>
          <a:solidFill>
            <a:schemeClr val="accent1"/>
          </a:solidFill>
          <a:ln w="28575" cap="flat" cmpd="sng" algn="ctr">
            <a:solidFill>
              <a:schemeClr val="tx1"/>
            </a:solidFill>
            <a:prstDash val="solid"/>
            <a:round/>
            <a:headEnd type="arrow" w="med" len="med"/>
            <a:tailEnd type="none" w="med" len="med"/>
          </a:ln>
          <a:effectLst/>
        </p:spPr>
      </p:cxnSp>
      <p:sp>
        <p:nvSpPr>
          <p:cNvPr id="17" name="TextBox 16"/>
          <p:cNvSpPr txBox="1"/>
          <p:nvPr/>
        </p:nvSpPr>
        <p:spPr>
          <a:xfrm>
            <a:off x="801179" y="4571999"/>
            <a:ext cx="2057400" cy="646331"/>
          </a:xfrm>
          <a:prstGeom prst="rect">
            <a:avLst/>
          </a:prstGeom>
          <a:noFill/>
        </p:spPr>
        <p:txBody>
          <a:bodyPr wrap="square" rtlCol="0">
            <a:spAutoFit/>
          </a:bodyPr>
          <a:lstStyle/>
          <a:p>
            <a:r>
              <a:rPr lang="en-US" sz="1800" dirty="0" smtClean="0"/>
              <a:t>First GOP has only one picture</a:t>
            </a:r>
            <a:endParaRPr lang="en-US" sz="1800" dirty="0"/>
          </a:p>
        </p:txBody>
      </p:sp>
      <p:sp>
        <p:nvSpPr>
          <p:cNvPr id="21" name="Rectangle 20"/>
          <p:cNvSpPr/>
          <p:nvPr/>
        </p:nvSpPr>
        <p:spPr bwMode="auto">
          <a:xfrm>
            <a:off x="914400" y="5218330"/>
            <a:ext cx="7667030" cy="129677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rPr>
              <a:t>In</a:t>
            </a:r>
            <a:r>
              <a:rPr kumimoji="0" lang="en-US" sz="1400" b="0" i="0" u="none" strike="noStrike" cap="none" normalizeH="0" dirty="0" smtClean="0">
                <a:ln>
                  <a:noFill/>
                </a:ln>
                <a:solidFill>
                  <a:schemeClr val="tx1"/>
                </a:solidFill>
                <a:effectLst/>
              </a:rPr>
              <a:t> </a:t>
            </a:r>
            <a:r>
              <a:rPr lang="en-US" sz="1400" dirty="0" smtClean="0"/>
              <a:t>random access (</a:t>
            </a:r>
            <a:r>
              <a:rPr kumimoji="0" lang="en-US" sz="1400" b="0" i="0" u="none" strike="noStrike" cap="none" normalizeH="0" dirty="0" smtClean="0">
                <a:ln>
                  <a:noFill/>
                </a:ln>
                <a:solidFill>
                  <a:schemeClr val="tx1"/>
                </a:solidFill>
                <a:effectLst/>
              </a:rPr>
              <a:t>RA) CTC,</a:t>
            </a:r>
          </a:p>
          <a:p>
            <a:pPr marL="171450" marR="0" indent="-171450" defTabSz="914400" rtl="0" eaLnBrk="1" fontAlgn="base" latinLnBrk="0" hangingPunct="1">
              <a:lnSpc>
                <a:spcPct val="100000"/>
              </a:lnSpc>
              <a:spcBef>
                <a:spcPct val="0"/>
              </a:spcBef>
              <a:spcAft>
                <a:spcPct val="0"/>
              </a:spcAft>
              <a:buClrTx/>
              <a:buSzTx/>
              <a:buFont typeface="Arial" pitchFamily="34" charset="0"/>
              <a:buChar char="•"/>
              <a:tabLst/>
            </a:pPr>
            <a:r>
              <a:rPr lang="en-US" sz="1400" baseline="0" dirty="0" smtClean="0"/>
              <a:t>GOP</a:t>
            </a:r>
            <a:r>
              <a:rPr lang="en-US" sz="1400" dirty="0" smtClean="0"/>
              <a:t> size is 8</a:t>
            </a:r>
          </a:p>
          <a:p>
            <a:pPr marL="171450" marR="0" indent="-171450" defTabSz="914400" rtl="0" eaLnBrk="1" fontAlgn="base" latinLnBrk="0" hangingPunct="1">
              <a:lnSpc>
                <a:spcPct val="100000"/>
              </a:lnSpc>
              <a:spcBef>
                <a:spcPct val="0"/>
              </a:spcBef>
              <a:spcAft>
                <a:spcPct val="0"/>
              </a:spcAft>
              <a:buClrTx/>
              <a:buSzTx/>
              <a:buFont typeface="Arial" pitchFamily="34" charset="0"/>
              <a:buChar char="•"/>
              <a:tabLst/>
            </a:pPr>
            <a:r>
              <a:rPr lang="en-US" sz="1400" dirty="0" smtClean="0"/>
              <a:t>Example: </a:t>
            </a:r>
          </a:p>
          <a:p>
            <a:pPr marL="628650" lvl="1" indent="-171450">
              <a:buFont typeface="Arial" pitchFamily="34" charset="0"/>
              <a:buChar char="•"/>
            </a:pPr>
            <a:r>
              <a:rPr lang="en-US" sz="1400" dirty="0" smtClean="0"/>
              <a:t>At encoding order 2, POC 4 is encoded. It has POC 0 and POC 8 as reference picture.</a:t>
            </a:r>
          </a:p>
          <a:p>
            <a:pPr marL="628650" lvl="1" indent="-171450">
              <a:buFont typeface="Arial" pitchFamily="34" charset="0"/>
              <a:buChar char="•"/>
            </a:pPr>
            <a:r>
              <a:rPr lang="en-US" sz="1400" dirty="0" smtClean="0"/>
              <a:t>At encoding order 3, POC 2 is encoded. It has POC 0 and POC 4 as reference picture.</a:t>
            </a:r>
          </a:p>
          <a:p>
            <a:pPr marL="171450" marR="0" indent="-171450" defTabSz="914400" rtl="0" eaLnBrk="1" fontAlgn="base" latinLnBrk="0" hangingPunct="1">
              <a:lnSpc>
                <a:spcPct val="100000"/>
              </a:lnSpc>
              <a:spcBef>
                <a:spcPct val="0"/>
              </a:spcBef>
              <a:spcAft>
                <a:spcPct val="0"/>
              </a:spcAft>
              <a:buClrTx/>
              <a:buSzTx/>
              <a:buFont typeface="Arial" pitchFamily="34" charset="0"/>
              <a:buChar char="•"/>
              <a:tabLst/>
            </a:pPr>
            <a:r>
              <a:rPr lang="en-US" sz="1400" dirty="0" smtClean="0"/>
              <a:t>Pictures with odd POC are not reference pictures.</a:t>
            </a:r>
          </a:p>
        </p:txBody>
      </p:sp>
      <p:sp>
        <p:nvSpPr>
          <p:cNvPr id="22" name="Rectangle 21"/>
          <p:cNvSpPr/>
          <p:nvPr/>
        </p:nvSpPr>
        <p:spPr bwMode="auto">
          <a:xfrm>
            <a:off x="7315200" y="4571999"/>
            <a:ext cx="342900" cy="228600"/>
          </a:xfrm>
          <a:prstGeom prst="rect">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cs typeface="Times New Roman" pitchFamily="18" charset="0"/>
            </a:endParaRPr>
          </a:p>
        </p:txBody>
      </p:sp>
      <p:sp>
        <p:nvSpPr>
          <p:cNvPr id="23" name="Rectangle 22"/>
          <p:cNvSpPr/>
          <p:nvPr/>
        </p:nvSpPr>
        <p:spPr bwMode="auto">
          <a:xfrm>
            <a:off x="7315200" y="4914899"/>
            <a:ext cx="342900" cy="2286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cs typeface="Times New Roman" pitchFamily="18" charset="0"/>
            </a:endParaRPr>
          </a:p>
        </p:txBody>
      </p:sp>
      <p:sp>
        <p:nvSpPr>
          <p:cNvPr id="24" name="TextBox 23"/>
          <p:cNvSpPr txBox="1"/>
          <p:nvPr/>
        </p:nvSpPr>
        <p:spPr>
          <a:xfrm>
            <a:off x="7658100" y="4571999"/>
            <a:ext cx="923330" cy="276999"/>
          </a:xfrm>
          <a:prstGeom prst="rect">
            <a:avLst/>
          </a:prstGeom>
          <a:noFill/>
        </p:spPr>
        <p:txBody>
          <a:bodyPr wrap="none" rtlCol="0">
            <a:spAutoFit/>
          </a:bodyPr>
          <a:lstStyle/>
          <a:p>
            <a:r>
              <a:rPr lang="en-US" dirty="0" smtClean="0"/>
              <a:t>Ref Picture</a:t>
            </a:r>
            <a:endParaRPr lang="en-US" dirty="0"/>
          </a:p>
        </p:txBody>
      </p:sp>
      <p:sp>
        <p:nvSpPr>
          <p:cNvPr id="25" name="TextBox 24"/>
          <p:cNvSpPr txBox="1"/>
          <p:nvPr/>
        </p:nvSpPr>
        <p:spPr>
          <a:xfrm>
            <a:off x="7658100" y="4866500"/>
            <a:ext cx="1209049" cy="276999"/>
          </a:xfrm>
          <a:prstGeom prst="rect">
            <a:avLst/>
          </a:prstGeom>
          <a:noFill/>
        </p:spPr>
        <p:txBody>
          <a:bodyPr wrap="none" rtlCol="0">
            <a:spAutoFit/>
          </a:bodyPr>
          <a:lstStyle/>
          <a:p>
            <a:r>
              <a:rPr lang="en-US" dirty="0" smtClean="0"/>
              <a:t>Current Picture</a:t>
            </a:r>
            <a:endParaRPr lang="en-US" dirty="0"/>
          </a:p>
        </p:txBody>
      </p:sp>
      <p:sp>
        <p:nvSpPr>
          <p:cNvPr id="26" name="Rectangular Callout 25"/>
          <p:cNvSpPr/>
          <p:nvPr/>
        </p:nvSpPr>
        <p:spPr bwMode="auto">
          <a:xfrm>
            <a:off x="5486400" y="1485899"/>
            <a:ext cx="2000249" cy="1143000"/>
          </a:xfrm>
          <a:prstGeom prst="wedgeRectCallout">
            <a:avLst>
              <a:gd name="adj1" fmla="val -80666"/>
              <a:gd name="adj2" fmla="val -5263"/>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171450" marR="0" indent="-171450" defTabSz="914400" rtl="0" eaLnBrk="1" fontAlgn="base" latinLnBrk="0" hangingPunct="1">
              <a:lnSpc>
                <a:spcPct val="100000"/>
              </a:lnSpc>
              <a:spcBef>
                <a:spcPct val="0"/>
              </a:spcBef>
              <a:spcAft>
                <a:spcPct val="0"/>
              </a:spcAft>
              <a:buClrTx/>
              <a:buSzTx/>
              <a:buFont typeface="Arial" pitchFamily="34" charset="0"/>
              <a:buChar char="•"/>
              <a:tabLst/>
            </a:pPr>
            <a:r>
              <a:rPr kumimoji="0" lang="en-US" sz="1200" b="0" i="0" u="none" strike="noStrike" cap="none" normalizeH="0" baseline="0" dirty="0" smtClean="0">
                <a:ln>
                  <a:noFill/>
                </a:ln>
                <a:solidFill>
                  <a:schemeClr val="tx1"/>
                </a:solidFill>
                <a:effectLst/>
                <a:latin typeface="Tahoma" pitchFamily="34" charset="0"/>
                <a:cs typeface="Times New Roman" pitchFamily="18" charset="0"/>
              </a:rPr>
              <a:t>Each vertical yellow bar shows the lifetime of a reference picture in th</a:t>
            </a:r>
            <a:r>
              <a:rPr lang="en-US" dirty="0" smtClean="0"/>
              <a:t>e reference list</a:t>
            </a:r>
            <a:r>
              <a:rPr kumimoji="0" lang="en-US" sz="1200" b="0" i="0" u="none" strike="noStrike" cap="none" normalizeH="0" baseline="0" dirty="0" smtClean="0">
                <a:ln>
                  <a:noFill/>
                </a:ln>
                <a:solidFill>
                  <a:schemeClr val="tx1"/>
                </a:solidFill>
                <a:effectLst/>
                <a:latin typeface="Tahoma" pitchFamily="34" charset="0"/>
                <a:cs typeface="Times New Roman" pitchFamily="18" charset="0"/>
              </a:rPr>
              <a:t>.</a:t>
            </a:r>
          </a:p>
          <a:p>
            <a:pPr marL="171450" marR="0" indent="-171450" defTabSz="914400" rtl="0" eaLnBrk="1" fontAlgn="base" latinLnBrk="0" hangingPunct="1">
              <a:lnSpc>
                <a:spcPct val="100000"/>
              </a:lnSpc>
              <a:spcBef>
                <a:spcPct val="0"/>
              </a:spcBef>
              <a:spcAft>
                <a:spcPct val="0"/>
              </a:spcAft>
              <a:buClrTx/>
              <a:buSzTx/>
              <a:buFont typeface="Arial" pitchFamily="34" charset="0"/>
              <a:buChar char="•"/>
              <a:tabLst/>
            </a:pPr>
            <a:r>
              <a:rPr lang="en-US" dirty="0" smtClean="0"/>
              <a:t>It must be one continuous bar.</a:t>
            </a:r>
            <a:endParaRPr kumimoji="0" lang="en-US" sz="1200" b="0" i="0" u="none" strike="noStrike" cap="none" normalizeH="0" baseline="0" dirty="0" smtClean="0">
              <a:ln>
                <a:noFill/>
              </a:ln>
              <a:solidFill>
                <a:schemeClr val="tx1"/>
              </a:solidFill>
              <a:effectLst/>
              <a:latin typeface="Tahoma" pitchFamily="34" charset="0"/>
              <a:cs typeface="Times New Roman" pitchFamily="18" charset="0"/>
            </a:endParaRPr>
          </a:p>
        </p:txBody>
      </p:sp>
    </p:spTree>
    <p:extLst>
      <p:ext uri="{BB962C8B-B14F-4D97-AF65-F5344CB8AC3E}">
        <p14:creationId xmlns:p14="http://schemas.microsoft.com/office/powerpoint/2010/main" xmlns="" val="23434574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1043"/>
            <a:ext cx="7772400" cy="707886"/>
          </a:xfrm>
        </p:spPr>
        <p:txBody>
          <a:bodyPr/>
          <a:lstStyle/>
          <a:p>
            <a:r>
              <a:rPr lang="en-US" dirty="0" smtClean="0"/>
              <a:t>Proposed RA Field GOP Structure</a:t>
            </a:r>
            <a:endParaRPr lang="en-US" dirty="0"/>
          </a:p>
        </p:txBody>
      </p:sp>
      <p:sp>
        <p:nvSpPr>
          <p:cNvPr id="4" name="Slide Number Placeholder 3"/>
          <p:cNvSpPr>
            <a:spLocks noGrp="1"/>
          </p:cNvSpPr>
          <p:nvPr>
            <p:ph type="sldNum" sz="quarter" idx="10"/>
          </p:nvPr>
        </p:nvSpPr>
        <p:spPr/>
        <p:txBody>
          <a:bodyPr/>
          <a:lstStyle/>
          <a:p>
            <a:pPr>
              <a:defRPr/>
            </a:pPr>
            <a:fld id="{4B66FC01-96CF-473C-9A7A-3E654BB11F61}" type="slidenum">
              <a:rPr lang="zh-CN" altLang="en-US" smtClean="0"/>
              <a:pPr>
                <a:defRPr/>
              </a:pPr>
              <a:t>5</a:t>
            </a:fld>
            <a:endParaRPr lang="en-US" altLang="zh-CN"/>
          </a:p>
        </p:txBody>
      </p:sp>
      <p:sp>
        <p:nvSpPr>
          <p:cNvPr id="6" name="Rectangle 5"/>
          <p:cNvSpPr/>
          <p:nvPr/>
        </p:nvSpPr>
        <p:spPr bwMode="auto">
          <a:xfrm>
            <a:off x="914400" y="4914900"/>
            <a:ext cx="7543800" cy="1600201"/>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rPr>
              <a:t>In</a:t>
            </a:r>
            <a:r>
              <a:rPr kumimoji="0" lang="en-US" sz="1600" b="0" i="0" u="none" strike="noStrike" cap="none" normalizeH="0" dirty="0" smtClean="0">
                <a:ln>
                  <a:noFill/>
                </a:ln>
                <a:solidFill>
                  <a:schemeClr val="tx1"/>
                </a:solidFill>
                <a:effectLst/>
              </a:rPr>
              <a:t> the proposed RA GOP structure  for field picture coding,</a:t>
            </a:r>
          </a:p>
          <a:p>
            <a:pPr marL="171450" marR="0" indent="-171450" defTabSz="914400" rtl="0" eaLnBrk="1" fontAlgn="base" latinLnBrk="0" hangingPunct="1">
              <a:lnSpc>
                <a:spcPct val="100000"/>
              </a:lnSpc>
              <a:spcBef>
                <a:spcPct val="0"/>
              </a:spcBef>
              <a:spcAft>
                <a:spcPct val="0"/>
              </a:spcAft>
              <a:buClrTx/>
              <a:buSzTx/>
              <a:buFont typeface="Arial" pitchFamily="34" charset="0"/>
              <a:buChar char="•"/>
              <a:tabLst/>
            </a:pPr>
            <a:r>
              <a:rPr lang="en-US" sz="1600" baseline="0" dirty="0" smtClean="0"/>
              <a:t>GOP</a:t>
            </a:r>
            <a:r>
              <a:rPr lang="en-US" sz="1600" dirty="0" smtClean="0"/>
              <a:t> size is 16</a:t>
            </a:r>
          </a:p>
          <a:p>
            <a:pPr marL="171450" indent="-171450">
              <a:buFont typeface="Arial" pitchFamily="34" charset="0"/>
              <a:buChar char="•"/>
            </a:pPr>
            <a:r>
              <a:rPr lang="en-US" sz="1600" dirty="0" smtClean="0"/>
              <a:t>The nearest two pictures before the current picture, </a:t>
            </a:r>
            <a:r>
              <a:rPr lang="en-US" sz="1600" dirty="0"/>
              <a:t>if available,</a:t>
            </a:r>
            <a:r>
              <a:rPr lang="en-US" sz="1600" dirty="0" smtClean="0"/>
              <a:t> consist of an even POC picture and an odd POC picture.</a:t>
            </a:r>
          </a:p>
          <a:p>
            <a:pPr marL="171450" indent="-171450">
              <a:buFont typeface="Arial" pitchFamily="34" charset="0"/>
              <a:buChar char="•"/>
            </a:pPr>
            <a:r>
              <a:rPr lang="en-US" sz="1600" dirty="0" smtClean="0"/>
              <a:t>The nearest two pictures after the current picture, </a:t>
            </a:r>
            <a:r>
              <a:rPr lang="en-US" sz="1600" dirty="0"/>
              <a:t>if available, consist </a:t>
            </a:r>
            <a:r>
              <a:rPr lang="en-US" sz="1600" dirty="0" smtClean="0"/>
              <a:t>of an even POC picture and an odd POC picture.</a:t>
            </a:r>
          </a:p>
        </p:txBody>
      </p:sp>
      <p:sp>
        <p:nvSpPr>
          <p:cNvPr id="3" name="Down Arrow 2"/>
          <p:cNvSpPr/>
          <p:nvPr/>
        </p:nvSpPr>
        <p:spPr bwMode="auto">
          <a:xfrm>
            <a:off x="642620" y="914400"/>
            <a:ext cx="228600" cy="3886200"/>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ahoma" pitchFamily="34" charset="0"/>
              <a:cs typeface="Times New Roman" pitchFamily="18" charset="0"/>
            </a:endParaRPr>
          </a:p>
        </p:txBody>
      </p:sp>
      <p:sp>
        <p:nvSpPr>
          <p:cNvPr id="8" name="TextBox 7"/>
          <p:cNvSpPr txBox="1"/>
          <p:nvPr/>
        </p:nvSpPr>
        <p:spPr>
          <a:xfrm rot="16200000">
            <a:off x="-648928" y="2501385"/>
            <a:ext cx="2400302" cy="369332"/>
          </a:xfrm>
          <a:prstGeom prst="rect">
            <a:avLst/>
          </a:prstGeom>
          <a:noFill/>
        </p:spPr>
        <p:txBody>
          <a:bodyPr wrap="square" rtlCol="0">
            <a:spAutoFit/>
          </a:bodyPr>
          <a:lstStyle/>
          <a:p>
            <a:r>
              <a:rPr lang="en-US" sz="1800" dirty="0" smtClean="0"/>
              <a:t>Encoding Order</a:t>
            </a:r>
            <a:endParaRPr lang="en-US" sz="1800" dirty="0"/>
          </a:p>
        </p:txBody>
      </p:sp>
      <p:sp>
        <p:nvSpPr>
          <p:cNvPr id="9" name="TextBox 8"/>
          <p:cNvSpPr txBox="1"/>
          <p:nvPr/>
        </p:nvSpPr>
        <p:spPr>
          <a:xfrm>
            <a:off x="4214696" y="571500"/>
            <a:ext cx="471604" cy="276999"/>
          </a:xfrm>
          <a:prstGeom prst="rect">
            <a:avLst/>
          </a:prstGeom>
          <a:noFill/>
        </p:spPr>
        <p:txBody>
          <a:bodyPr wrap="none" rtlCol="0">
            <a:spAutoFit/>
          </a:bodyPr>
          <a:lstStyle/>
          <a:p>
            <a:r>
              <a:rPr lang="en-US" dirty="0" smtClean="0"/>
              <a:t>POC</a:t>
            </a:r>
            <a:endParaRPr lang="en-US" dirty="0"/>
          </a:p>
        </p:txBody>
      </p:sp>
      <p:sp>
        <p:nvSpPr>
          <p:cNvPr id="7" name="TextBox 6"/>
          <p:cNvSpPr txBox="1"/>
          <p:nvPr/>
        </p:nvSpPr>
        <p:spPr>
          <a:xfrm>
            <a:off x="3673034" y="1028700"/>
            <a:ext cx="726481" cy="276999"/>
          </a:xfrm>
          <a:prstGeom prst="rect">
            <a:avLst/>
          </a:prstGeom>
          <a:noFill/>
        </p:spPr>
        <p:txBody>
          <a:bodyPr wrap="none" rtlCol="0">
            <a:spAutoFit/>
          </a:bodyPr>
          <a:lstStyle/>
          <a:p>
            <a:r>
              <a:rPr lang="en-US" dirty="0" smtClean="0"/>
              <a:t>2</a:t>
            </a:r>
            <a:r>
              <a:rPr lang="en-US" baseline="30000" dirty="0" smtClean="0"/>
              <a:t>nd</a:t>
            </a:r>
            <a:r>
              <a:rPr lang="en-US" dirty="0" smtClean="0"/>
              <a:t> GOP</a:t>
            </a:r>
            <a:endParaRPr lang="en-US" dirty="0"/>
          </a:p>
        </p:txBody>
      </p:sp>
      <p:sp>
        <p:nvSpPr>
          <p:cNvPr id="10" name="TextBox 9"/>
          <p:cNvSpPr txBox="1"/>
          <p:nvPr/>
        </p:nvSpPr>
        <p:spPr>
          <a:xfrm>
            <a:off x="7110374" y="2923401"/>
            <a:ext cx="752963" cy="276999"/>
          </a:xfrm>
          <a:prstGeom prst="rect">
            <a:avLst/>
          </a:prstGeom>
          <a:noFill/>
        </p:spPr>
        <p:txBody>
          <a:bodyPr wrap="none" rtlCol="0">
            <a:spAutoFit/>
          </a:bodyPr>
          <a:lstStyle/>
          <a:p>
            <a:r>
              <a:rPr lang="en-US" dirty="0" smtClean="0"/>
              <a:t>3rd GOP</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xmlns="" val="4059543185"/>
              </p:ext>
            </p:extLst>
          </p:nvPr>
        </p:nvGraphicFramePr>
        <p:xfrm>
          <a:off x="571500" y="800100"/>
          <a:ext cx="7772415" cy="3986568"/>
        </p:xfrm>
        <a:graphic>
          <a:graphicData uri="http://schemas.openxmlformats.org/drawingml/2006/table">
            <a:tbl>
              <a:tblPr/>
              <a:tblGrid>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tblGrid>
              <a:tr h="117252">
                <a:tc>
                  <a:txBody>
                    <a:bodyPr/>
                    <a:lstStyle/>
                    <a:p>
                      <a:pPr algn="l" fontAlgn="b"/>
                      <a:endParaRPr lang="en-US" sz="600" b="0" i="0" u="none" strike="noStrike" dirty="0">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r" fontAlgn="b"/>
                      <a:r>
                        <a:rPr lang="en-US" sz="600" b="0" i="0" u="none" strike="noStrike">
                          <a:solidFill>
                            <a:srgbClr val="000000"/>
                          </a:solidFill>
                          <a:effectLst/>
                          <a:latin typeface="Sans"/>
                        </a:rPr>
                        <a:t>0</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1</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2</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3</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4</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5</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6</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7</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8</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9</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10</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11</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12</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13</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14</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15</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16</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17</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18</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19</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20</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21</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22</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23</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24</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25</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26</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27</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28</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29</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30</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31</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32</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r>
              <a:tr h="117252">
                <a:tc>
                  <a:txBody>
                    <a:bodyPr/>
                    <a:lstStyle/>
                    <a:p>
                      <a:pPr algn="r" fontAlgn="b"/>
                      <a:r>
                        <a:rPr lang="en-US" sz="600" b="0" i="0" u="none" strike="noStrike">
                          <a:solidFill>
                            <a:srgbClr val="000000"/>
                          </a:solidFill>
                          <a:effectLst/>
                          <a:latin typeface="Sans"/>
                        </a:rPr>
                        <a:t>0</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r" fontAlgn="b"/>
                      <a:r>
                        <a:rPr lang="en-US" sz="600" b="0" i="0" u="none" strike="noStrike">
                          <a:solidFill>
                            <a:srgbClr val="000000"/>
                          </a:solidFill>
                          <a:effectLst/>
                          <a:latin typeface="Sans"/>
                        </a:rPr>
                        <a:t>0</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FFCC"/>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dirty="0">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17252">
                <a:tc>
                  <a:txBody>
                    <a:bodyPr/>
                    <a:lstStyle/>
                    <a:p>
                      <a:pPr algn="r" fontAlgn="b"/>
                      <a:r>
                        <a:rPr lang="en-US" sz="600" b="0" i="0" u="none" strike="noStrike">
                          <a:solidFill>
                            <a:srgbClr val="000000"/>
                          </a:solidFill>
                          <a:effectLst/>
                          <a:latin typeface="Sans"/>
                        </a:rPr>
                        <a:t>1</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r" fontAlgn="b"/>
                      <a:r>
                        <a:rPr lang="en-US" sz="600" b="0" i="0" u="none" strike="noStrike">
                          <a:solidFill>
                            <a:srgbClr val="000000"/>
                          </a:solidFill>
                          <a:effectLst/>
                          <a:latin typeface="Sans"/>
                        </a:rPr>
                        <a:t>1</a:t>
                      </a:r>
                    </a:p>
                  </a:txBody>
                  <a:tcPr marL="5330" marR="5330" marT="533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solidFill>
                      <a:srgbClr val="CCFFCC"/>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r>
              <a:tr h="117252">
                <a:tc>
                  <a:txBody>
                    <a:bodyPr/>
                    <a:lstStyle/>
                    <a:p>
                      <a:pPr algn="r" fontAlgn="b"/>
                      <a:r>
                        <a:rPr lang="en-US" sz="600" b="0" i="0" u="none" strike="noStrike">
                          <a:solidFill>
                            <a:srgbClr val="000000"/>
                          </a:solidFill>
                          <a:effectLst/>
                          <a:latin typeface="Sans"/>
                        </a:rPr>
                        <a:t>2</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r" fontAlgn="b"/>
                      <a:r>
                        <a:rPr lang="en-US" sz="600" b="0" i="0" u="none" strike="noStrike">
                          <a:solidFill>
                            <a:srgbClr val="000000"/>
                          </a:solidFill>
                          <a:effectLst/>
                          <a:latin typeface="Sans"/>
                        </a:rPr>
                        <a:t>16</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r>
              <a:tr h="117252">
                <a:tc>
                  <a:txBody>
                    <a:bodyPr/>
                    <a:lstStyle/>
                    <a:p>
                      <a:pPr algn="r" fontAlgn="b"/>
                      <a:r>
                        <a:rPr lang="en-US" sz="600" b="0" i="0" u="none" strike="noStrike">
                          <a:solidFill>
                            <a:srgbClr val="000000"/>
                          </a:solidFill>
                          <a:effectLst/>
                          <a:latin typeface="Sans"/>
                        </a:rPr>
                        <a:t>3</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r" fontAlgn="b"/>
                      <a:r>
                        <a:rPr lang="en-US" sz="600" b="0" i="0" u="none" strike="noStrike">
                          <a:solidFill>
                            <a:srgbClr val="000000"/>
                          </a:solidFill>
                          <a:effectLst/>
                          <a:latin typeface="Sans"/>
                        </a:rPr>
                        <a:t>9</a:t>
                      </a:r>
                    </a:p>
                  </a:txBody>
                  <a:tcPr marL="5330" marR="5330" marT="5330" marB="0" anchor="b">
                    <a:lnL>
                      <a:noFill/>
                    </a:lnL>
                    <a:lnR>
                      <a:noFill/>
                    </a:lnR>
                    <a:lnT>
                      <a:noFill/>
                    </a:lnT>
                    <a:lnB>
                      <a:noFill/>
                    </a:lnB>
                    <a:solidFill>
                      <a:srgbClr val="CCFFCC"/>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r>
              <a:tr h="117252">
                <a:tc>
                  <a:txBody>
                    <a:bodyPr/>
                    <a:lstStyle/>
                    <a:p>
                      <a:pPr algn="r" fontAlgn="b"/>
                      <a:r>
                        <a:rPr lang="en-US" sz="600" b="0" i="0" u="none" strike="noStrike">
                          <a:solidFill>
                            <a:srgbClr val="000000"/>
                          </a:solidFill>
                          <a:effectLst/>
                          <a:latin typeface="Sans"/>
                        </a:rPr>
                        <a:t>4</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r" fontAlgn="b"/>
                      <a:r>
                        <a:rPr lang="en-US" sz="600" b="0" i="0" u="none" strike="noStrike">
                          <a:solidFill>
                            <a:srgbClr val="000000"/>
                          </a:solidFill>
                          <a:effectLst/>
                          <a:latin typeface="Sans"/>
                        </a:rPr>
                        <a:t>8</a:t>
                      </a:r>
                    </a:p>
                  </a:txBody>
                  <a:tcPr marL="5330" marR="5330" marT="5330" marB="0" anchor="b">
                    <a:lnL>
                      <a:noFill/>
                    </a:lnL>
                    <a:lnR>
                      <a:noFill/>
                    </a:lnR>
                    <a:lnT>
                      <a:noFill/>
                    </a:lnT>
                    <a:lnB>
                      <a:noFill/>
                    </a:lnB>
                    <a:solidFill>
                      <a:srgbClr val="CCFFCC"/>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dirty="0">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r>
              <a:tr h="117252">
                <a:tc>
                  <a:txBody>
                    <a:bodyPr/>
                    <a:lstStyle/>
                    <a:p>
                      <a:pPr algn="r" fontAlgn="b"/>
                      <a:r>
                        <a:rPr lang="en-US" sz="600" b="0" i="0" u="none" strike="noStrike">
                          <a:solidFill>
                            <a:srgbClr val="000000"/>
                          </a:solidFill>
                          <a:effectLst/>
                          <a:latin typeface="Sans"/>
                        </a:rPr>
                        <a:t>5</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r" fontAlgn="b"/>
                      <a:r>
                        <a:rPr lang="en-US" sz="600" b="0" i="0" u="none" strike="noStrike">
                          <a:solidFill>
                            <a:srgbClr val="000000"/>
                          </a:solidFill>
                          <a:effectLst/>
                          <a:latin typeface="Sans"/>
                        </a:rPr>
                        <a:t>5</a:t>
                      </a:r>
                    </a:p>
                  </a:txBody>
                  <a:tcPr marL="5330" marR="5330" marT="5330" marB="0" anchor="b">
                    <a:lnL>
                      <a:noFill/>
                    </a:lnL>
                    <a:lnR>
                      <a:noFill/>
                    </a:lnR>
                    <a:lnT>
                      <a:noFill/>
                    </a:lnT>
                    <a:lnB>
                      <a:noFill/>
                    </a:lnB>
                    <a:solidFill>
                      <a:srgbClr val="CCFFCC"/>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r>
              <a:tr h="117252">
                <a:tc>
                  <a:txBody>
                    <a:bodyPr/>
                    <a:lstStyle/>
                    <a:p>
                      <a:pPr algn="r" fontAlgn="b"/>
                      <a:r>
                        <a:rPr lang="en-US" sz="600" b="0" i="0" u="none" strike="noStrike">
                          <a:solidFill>
                            <a:srgbClr val="000000"/>
                          </a:solidFill>
                          <a:effectLst/>
                          <a:latin typeface="Sans"/>
                        </a:rPr>
                        <a:t>6</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r" fontAlgn="b"/>
                      <a:r>
                        <a:rPr lang="en-US" sz="600" b="0" i="0" u="none" strike="noStrike">
                          <a:solidFill>
                            <a:srgbClr val="000000"/>
                          </a:solidFill>
                          <a:effectLst/>
                          <a:latin typeface="Sans"/>
                        </a:rPr>
                        <a:t>4</a:t>
                      </a:r>
                    </a:p>
                  </a:txBody>
                  <a:tcPr marL="5330" marR="5330" marT="5330" marB="0" anchor="b">
                    <a:lnL>
                      <a:noFill/>
                    </a:lnL>
                    <a:lnR>
                      <a:noFill/>
                    </a:lnR>
                    <a:lnT>
                      <a:noFill/>
                    </a:lnT>
                    <a:lnB>
                      <a:noFill/>
                    </a:lnB>
                    <a:solidFill>
                      <a:srgbClr val="CCFFCC"/>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r>
              <a:tr h="117252">
                <a:tc>
                  <a:txBody>
                    <a:bodyPr/>
                    <a:lstStyle/>
                    <a:p>
                      <a:pPr algn="r" fontAlgn="b"/>
                      <a:r>
                        <a:rPr lang="en-US" sz="600" b="0" i="0" u="none" strike="noStrike">
                          <a:solidFill>
                            <a:srgbClr val="000000"/>
                          </a:solidFill>
                          <a:effectLst/>
                          <a:latin typeface="Sans"/>
                        </a:rPr>
                        <a:t>7</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r" fontAlgn="b"/>
                      <a:r>
                        <a:rPr lang="en-US" sz="600" b="0" i="0" u="none" strike="noStrike">
                          <a:solidFill>
                            <a:srgbClr val="000000"/>
                          </a:solidFill>
                          <a:effectLst/>
                          <a:latin typeface="Sans"/>
                        </a:rPr>
                        <a:t>3</a:t>
                      </a:r>
                    </a:p>
                  </a:txBody>
                  <a:tcPr marL="5330" marR="5330" marT="5330" marB="0" anchor="b">
                    <a:lnL>
                      <a:noFill/>
                    </a:lnL>
                    <a:lnR>
                      <a:noFill/>
                    </a:lnR>
                    <a:lnT>
                      <a:noFill/>
                    </a:lnT>
                    <a:lnB>
                      <a:noFill/>
                    </a:lnB>
                    <a:solidFill>
                      <a:srgbClr val="CCFFCC"/>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r>
              <a:tr h="117252">
                <a:tc>
                  <a:txBody>
                    <a:bodyPr/>
                    <a:lstStyle/>
                    <a:p>
                      <a:pPr algn="r" fontAlgn="b"/>
                      <a:r>
                        <a:rPr lang="en-US" sz="600" b="0" i="0" u="none" strike="noStrike">
                          <a:solidFill>
                            <a:srgbClr val="000000"/>
                          </a:solidFill>
                          <a:effectLst/>
                          <a:latin typeface="Sans"/>
                        </a:rPr>
                        <a:t>8</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r" fontAlgn="b"/>
                      <a:r>
                        <a:rPr lang="en-US" sz="600" b="0" i="0" u="none" strike="noStrike">
                          <a:solidFill>
                            <a:srgbClr val="000000"/>
                          </a:solidFill>
                          <a:effectLst/>
                          <a:latin typeface="Sans"/>
                        </a:rPr>
                        <a:t>2</a:t>
                      </a:r>
                    </a:p>
                  </a:txBody>
                  <a:tcPr marL="5330" marR="5330" marT="5330" marB="0" anchor="b">
                    <a:lnL>
                      <a:noFill/>
                    </a:lnL>
                    <a:lnR>
                      <a:noFill/>
                    </a:lnR>
                    <a:lnT>
                      <a:noFill/>
                    </a:lnT>
                    <a:lnB>
                      <a:noFill/>
                    </a:lnB>
                    <a:solidFill>
                      <a:srgbClr val="CCFFCC"/>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r>
              <a:tr h="117252">
                <a:tc>
                  <a:txBody>
                    <a:bodyPr/>
                    <a:lstStyle/>
                    <a:p>
                      <a:pPr algn="r" fontAlgn="b"/>
                      <a:r>
                        <a:rPr lang="en-US" sz="600" b="0" i="0" u="none" strike="noStrike">
                          <a:solidFill>
                            <a:srgbClr val="000000"/>
                          </a:solidFill>
                          <a:effectLst/>
                          <a:latin typeface="Sans"/>
                        </a:rPr>
                        <a:t>9</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r" fontAlgn="b"/>
                      <a:r>
                        <a:rPr lang="en-US" sz="600" b="0" i="0" u="none" strike="noStrike">
                          <a:solidFill>
                            <a:srgbClr val="000000"/>
                          </a:solidFill>
                          <a:effectLst/>
                          <a:latin typeface="Sans"/>
                        </a:rPr>
                        <a:t>7</a:t>
                      </a:r>
                    </a:p>
                  </a:txBody>
                  <a:tcPr marL="5330" marR="5330" marT="5330" marB="0" anchor="b">
                    <a:lnL>
                      <a:noFill/>
                    </a:lnL>
                    <a:lnR>
                      <a:noFill/>
                    </a:lnR>
                    <a:lnT>
                      <a:noFill/>
                    </a:lnT>
                    <a:lnB>
                      <a:noFill/>
                    </a:lnB>
                    <a:solidFill>
                      <a:srgbClr val="CCFFCC"/>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r>
              <a:tr h="117252">
                <a:tc>
                  <a:txBody>
                    <a:bodyPr/>
                    <a:lstStyle/>
                    <a:p>
                      <a:pPr algn="r" fontAlgn="b"/>
                      <a:r>
                        <a:rPr lang="en-US" sz="600" b="0" i="0" u="none" strike="noStrike">
                          <a:solidFill>
                            <a:srgbClr val="000000"/>
                          </a:solidFill>
                          <a:effectLst/>
                          <a:latin typeface="Sans"/>
                        </a:rPr>
                        <a:t>10</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r" fontAlgn="b"/>
                      <a:r>
                        <a:rPr lang="en-US" sz="600" b="0" i="0" u="none" strike="noStrike">
                          <a:solidFill>
                            <a:srgbClr val="000000"/>
                          </a:solidFill>
                          <a:effectLst/>
                          <a:latin typeface="Sans"/>
                        </a:rPr>
                        <a:t>6</a:t>
                      </a:r>
                    </a:p>
                  </a:txBody>
                  <a:tcPr marL="5330" marR="5330" marT="5330" marB="0" anchor="b">
                    <a:lnL>
                      <a:noFill/>
                    </a:lnL>
                    <a:lnR>
                      <a:noFill/>
                    </a:lnR>
                    <a:lnT>
                      <a:noFill/>
                    </a:lnT>
                    <a:lnB>
                      <a:noFill/>
                    </a:lnB>
                    <a:solidFill>
                      <a:srgbClr val="CCFFCC"/>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r>
              <a:tr h="117252">
                <a:tc>
                  <a:txBody>
                    <a:bodyPr/>
                    <a:lstStyle/>
                    <a:p>
                      <a:pPr algn="r" fontAlgn="b"/>
                      <a:r>
                        <a:rPr lang="en-US" sz="600" b="0" i="0" u="none" strike="noStrike">
                          <a:solidFill>
                            <a:srgbClr val="000000"/>
                          </a:solidFill>
                          <a:effectLst/>
                          <a:latin typeface="Sans"/>
                        </a:rPr>
                        <a:t>11</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r" fontAlgn="b"/>
                      <a:r>
                        <a:rPr lang="en-US" sz="600" b="0" i="0" u="none" strike="noStrike">
                          <a:solidFill>
                            <a:srgbClr val="000000"/>
                          </a:solidFill>
                          <a:effectLst/>
                          <a:latin typeface="Sans"/>
                        </a:rPr>
                        <a:t>13</a:t>
                      </a:r>
                    </a:p>
                  </a:txBody>
                  <a:tcPr marL="5330" marR="5330" marT="5330" marB="0" anchor="b">
                    <a:lnL>
                      <a:noFill/>
                    </a:lnL>
                    <a:lnR>
                      <a:noFill/>
                    </a:lnR>
                    <a:lnT>
                      <a:noFill/>
                    </a:lnT>
                    <a:lnB>
                      <a:noFill/>
                    </a:lnB>
                    <a:solidFill>
                      <a:srgbClr val="CCFFCC"/>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r>
              <a:tr h="117252">
                <a:tc>
                  <a:txBody>
                    <a:bodyPr/>
                    <a:lstStyle/>
                    <a:p>
                      <a:pPr algn="r" fontAlgn="b"/>
                      <a:r>
                        <a:rPr lang="en-US" sz="600" b="0" i="0" u="none" strike="noStrike">
                          <a:solidFill>
                            <a:srgbClr val="000000"/>
                          </a:solidFill>
                          <a:effectLst/>
                          <a:latin typeface="Sans"/>
                        </a:rPr>
                        <a:t>12</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r" fontAlgn="b"/>
                      <a:r>
                        <a:rPr lang="en-US" sz="600" b="0" i="0" u="none" strike="noStrike">
                          <a:solidFill>
                            <a:srgbClr val="000000"/>
                          </a:solidFill>
                          <a:effectLst/>
                          <a:latin typeface="Sans"/>
                        </a:rPr>
                        <a:t>12</a:t>
                      </a:r>
                    </a:p>
                  </a:txBody>
                  <a:tcPr marL="5330" marR="5330" marT="5330" marB="0" anchor="b">
                    <a:lnL>
                      <a:noFill/>
                    </a:lnL>
                    <a:lnR>
                      <a:noFill/>
                    </a:lnR>
                    <a:lnT>
                      <a:noFill/>
                    </a:lnT>
                    <a:lnB>
                      <a:noFill/>
                    </a:lnB>
                    <a:solidFill>
                      <a:srgbClr val="CCFFCC"/>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r>
              <a:tr h="117252">
                <a:tc>
                  <a:txBody>
                    <a:bodyPr/>
                    <a:lstStyle/>
                    <a:p>
                      <a:pPr algn="r" fontAlgn="b"/>
                      <a:r>
                        <a:rPr lang="en-US" sz="600" b="0" i="0" u="none" strike="noStrike">
                          <a:solidFill>
                            <a:srgbClr val="000000"/>
                          </a:solidFill>
                          <a:effectLst/>
                          <a:latin typeface="Sans"/>
                        </a:rPr>
                        <a:t>13</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r" fontAlgn="b"/>
                      <a:r>
                        <a:rPr lang="en-US" sz="600" b="0" i="0" u="none" strike="noStrike">
                          <a:solidFill>
                            <a:srgbClr val="000000"/>
                          </a:solidFill>
                          <a:effectLst/>
                          <a:latin typeface="Sans"/>
                        </a:rPr>
                        <a:t>11</a:t>
                      </a:r>
                    </a:p>
                  </a:txBody>
                  <a:tcPr marL="5330" marR="5330" marT="5330" marB="0" anchor="b">
                    <a:lnL>
                      <a:noFill/>
                    </a:lnL>
                    <a:lnR>
                      <a:noFill/>
                    </a:lnR>
                    <a:lnT>
                      <a:noFill/>
                    </a:lnT>
                    <a:lnB>
                      <a:noFill/>
                    </a:lnB>
                    <a:solidFill>
                      <a:srgbClr val="CCFFCC"/>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r>
              <a:tr h="117252">
                <a:tc>
                  <a:txBody>
                    <a:bodyPr/>
                    <a:lstStyle/>
                    <a:p>
                      <a:pPr algn="r" fontAlgn="b"/>
                      <a:r>
                        <a:rPr lang="en-US" sz="600" b="0" i="0" u="none" strike="noStrike">
                          <a:solidFill>
                            <a:srgbClr val="000000"/>
                          </a:solidFill>
                          <a:effectLst/>
                          <a:latin typeface="Sans"/>
                        </a:rPr>
                        <a:t>14</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r" fontAlgn="b"/>
                      <a:r>
                        <a:rPr lang="en-US" sz="600" b="0" i="0" u="none" strike="noStrike">
                          <a:solidFill>
                            <a:srgbClr val="000000"/>
                          </a:solidFill>
                          <a:effectLst/>
                          <a:latin typeface="Sans"/>
                        </a:rPr>
                        <a:t>10</a:t>
                      </a:r>
                    </a:p>
                  </a:txBody>
                  <a:tcPr marL="5330" marR="5330" marT="5330" marB="0" anchor="b">
                    <a:lnL>
                      <a:noFill/>
                    </a:lnL>
                    <a:lnR>
                      <a:noFill/>
                    </a:lnR>
                    <a:lnT>
                      <a:noFill/>
                    </a:lnT>
                    <a:lnB>
                      <a:noFill/>
                    </a:lnB>
                    <a:solidFill>
                      <a:srgbClr val="CCFFCC"/>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r>
              <a:tr h="117252">
                <a:tc>
                  <a:txBody>
                    <a:bodyPr/>
                    <a:lstStyle/>
                    <a:p>
                      <a:pPr algn="r" fontAlgn="b"/>
                      <a:r>
                        <a:rPr lang="en-US" sz="600" b="0" i="0" u="none" strike="noStrike">
                          <a:solidFill>
                            <a:srgbClr val="000000"/>
                          </a:solidFill>
                          <a:effectLst/>
                          <a:latin typeface="Sans"/>
                        </a:rPr>
                        <a:t>15</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dirty="0">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r" fontAlgn="b"/>
                      <a:r>
                        <a:rPr lang="en-US" sz="600" b="0" i="0" u="none" strike="noStrike">
                          <a:solidFill>
                            <a:srgbClr val="000000"/>
                          </a:solidFill>
                          <a:effectLst/>
                          <a:latin typeface="Sans"/>
                        </a:rPr>
                        <a:t>15</a:t>
                      </a:r>
                    </a:p>
                  </a:txBody>
                  <a:tcPr marL="5330" marR="5330" marT="5330" marB="0" anchor="b">
                    <a:lnL>
                      <a:noFill/>
                    </a:lnL>
                    <a:lnR>
                      <a:noFill/>
                    </a:lnR>
                    <a:lnT>
                      <a:noFill/>
                    </a:lnT>
                    <a:lnB>
                      <a:noFill/>
                    </a:lnB>
                    <a:solidFill>
                      <a:srgbClr val="CCFFCC"/>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r>
              <a:tr h="117252">
                <a:tc>
                  <a:txBody>
                    <a:bodyPr/>
                    <a:lstStyle/>
                    <a:p>
                      <a:pPr algn="r" fontAlgn="b"/>
                      <a:r>
                        <a:rPr lang="en-US" sz="600" b="0" i="0" u="none" strike="noStrike">
                          <a:solidFill>
                            <a:srgbClr val="000000"/>
                          </a:solidFill>
                          <a:effectLst/>
                          <a:latin typeface="Sans"/>
                        </a:rPr>
                        <a:t>16</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Sans"/>
                        </a:rPr>
                        <a:t>14</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solidFill>
                      <a:srgbClr val="CCFFCC"/>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r>
              <a:tr h="117252">
                <a:tc>
                  <a:txBody>
                    <a:bodyPr/>
                    <a:lstStyle/>
                    <a:p>
                      <a:pPr algn="r" fontAlgn="b"/>
                      <a:r>
                        <a:rPr lang="en-US" sz="600" b="0" i="0" u="none" strike="noStrike">
                          <a:solidFill>
                            <a:srgbClr val="000000"/>
                          </a:solidFill>
                          <a:effectLst/>
                          <a:latin typeface="Sans"/>
                        </a:rPr>
                        <a:t>17</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r" fontAlgn="b"/>
                      <a:r>
                        <a:rPr lang="en-US" sz="600" b="0" i="0" u="none" strike="noStrike">
                          <a:solidFill>
                            <a:srgbClr val="000000"/>
                          </a:solidFill>
                          <a:effectLst/>
                          <a:latin typeface="Sans"/>
                        </a:rPr>
                        <a:t>17</a:t>
                      </a:r>
                    </a:p>
                  </a:txBody>
                  <a:tcPr marL="5330" marR="5330" marT="533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solidFill>
                      <a:srgbClr val="CCFFCC"/>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r>
              <a:tr h="117252">
                <a:tc>
                  <a:txBody>
                    <a:bodyPr/>
                    <a:lstStyle/>
                    <a:p>
                      <a:pPr algn="r" fontAlgn="b"/>
                      <a:r>
                        <a:rPr lang="en-US" sz="600" b="0" i="0" u="none" strike="noStrike">
                          <a:solidFill>
                            <a:srgbClr val="000000"/>
                          </a:solidFill>
                          <a:effectLst/>
                          <a:latin typeface="Sans"/>
                        </a:rPr>
                        <a:t>18</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r" fontAlgn="b"/>
                      <a:r>
                        <a:rPr lang="en-US" sz="600" b="0" i="0" u="none" strike="noStrike">
                          <a:solidFill>
                            <a:srgbClr val="000000"/>
                          </a:solidFill>
                          <a:effectLst/>
                          <a:latin typeface="Sans"/>
                        </a:rPr>
                        <a:t>32</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CCFFCC"/>
                    </a:solidFill>
                  </a:tcPr>
                </a:tc>
              </a:tr>
              <a:tr h="117252">
                <a:tc>
                  <a:txBody>
                    <a:bodyPr/>
                    <a:lstStyle/>
                    <a:p>
                      <a:pPr algn="r" fontAlgn="b"/>
                      <a:r>
                        <a:rPr lang="en-US" sz="600" b="0" i="0" u="none" strike="noStrike">
                          <a:solidFill>
                            <a:srgbClr val="000000"/>
                          </a:solidFill>
                          <a:effectLst/>
                          <a:latin typeface="Sans"/>
                        </a:rPr>
                        <a:t>19</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r" fontAlgn="b"/>
                      <a:r>
                        <a:rPr lang="en-US" sz="600" b="0" i="0" u="none" strike="noStrike">
                          <a:solidFill>
                            <a:srgbClr val="000000"/>
                          </a:solidFill>
                          <a:effectLst/>
                          <a:latin typeface="Sans"/>
                        </a:rPr>
                        <a:t>25</a:t>
                      </a:r>
                    </a:p>
                  </a:txBody>
                  <a:tcPr marL="5330" marR="5330" marT="5330" marB="0" anchor="b">
                    <a:lnL>
                      <a:noFill/>
                    </a:lnL>
                    <a:lnR>
                      <a:noFill/>
                    </a:lnR>
                    <a:lnT>
                      <a:noFill/>
                    </a:lnT>
                    <a:lnB>
                      <a:noFill/>
                    </a:lnB>
                    <a:solidFill>
                      <a:srgbClr val="CCFFCC"/>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r>
              <a:tr h="117252">
                <a:tc>
                  <a:txBody>
                    <a:bodyPr/>
                    <a:lstStyle/>
                    <a:p>
                      <a:pPr algn="r" fontAlgn="b"/>
                      <a:r>
                        <a:rPr lang="en-US" sz="600" b="0" i="0" u="none" strike="noStrike">
                          <a:solidFill>
                            <a:srgbClr val="000000"/>
                          </a:solidFill>
                          <a:effectLst/>
                          <a:latin typeface="Sans"/>
                        </a:rPr>
                        <a:t>20</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r" fontAlgn="b"/>
                      <a:r>
                        <a:rPr lang="en-US" sz="600" b="0" i="0" u="none" strike="noStrike">
                          <a:solidFill>
                            <a:srgbClr val="000000"/>
                          </a:solidFill>
                          <a:effectLst/>
                          <a:latin typeface="Sans"/>
                        </a:rPr>
                        <a:t>24</a:t>
                      </a:r>
                    </a:p>
                  </a:txBody>
                  <a:tcPr marL="5330" marR="5330" marT="5330" marB="0" anchor="b">
                    <a:lnL>
                      <a:noFill/>
                    </a:lnL>
                    <a:lnR>
                      <a:noFill/>
                    </a:lnR>
                    <a:lnT>
                      <a:noFill/>
                    </a:lnT>
                    <a:lnB>
                      <a:noFill/>
                    </a:lnB>
                    <a:solidFill>
                      <a:srgbClr val="CCFFCC"/>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dirty="0">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r>
              <a:tr h="117252">
                <a:tc>
                  <a:txBody>
                    <a:bodyPr/>
                    <a:lstStyle/>
                    <a:p>
                      <a:pPr algn="r" fontAlgn="b"/>
                      <a:r>
                        <a:rPr lang="en-US" sz="600" b="0" i="0" u="none" strike="noStrike">
                          <a:solidFill>
                            <a:srgbClr val="000000"/>
                          </a:solidFill>
                          <a:effectLst/>
                          <a:latin typeface="Sans"/>
                        </a:rPr>
                        <a:t>21</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r" fontAlgn="b"/>
                      <a:r>
                        <a:rPr lang="en-US" sz="600" b="0" i="0" u="none" strike="noStrike">
                          <a:solidFill>
                            <a:srgbClr val="000000"/>
                          </a:solidFill>
                          <a:effectLst/>
                          <a:latin typeface="Sans"/>
                        </a:rPr>
                        <a:t>21</a:t>
                      </a:r>
                    </a:p>
                  </a:txBody>
                  <a:tcPr marL="5330" marR="5330" marT="5330" marB="0" anchor="b">
                    <a:lnL>
                      <a:noFill/>
                    </a:lnL>
                    <a:lnR>
                      <a:noFill/>
                    </a:lnR>
                    <a:lnT>
                      <a:noFill/>
                    </a:lnT>
                    <a:lnB>
                      <a:noFill/>
                    </a:lnB>
                    <a:solidFill>
                      <a:srgbClr val="CCFFCC"/>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r>
              <a:tr h="117252">
                <a:tc>
                  <a:txBody>
                    <a:bodyPr/>
                    <a:lstStyle/>
                    <a:p>
                      <a:pPr algn="r" fontAlgn="b"/>
                      <a:r>
                        <a:rPr lang="en-US" sz="600" b="0" i="0" u="none" strike="noStrike">
                          <a:solidFill>
                            <a:srgbClr val="000000"/>
                          </a:solidFill>
                          <a:effectLst/>
                          <a:latin typeface="Sans"/>
                        </a:rPr>
                        <a:t>22</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r" fontAlgn="b"/>
                      <a:r>
                        <a:rPr lang="en-US" sz="600" b="0" i="0" u="none" strike="noStrike">
                          <a:solidFill>
                            <a:srgbClr val="000000"/>
                          </a:solidFill>
                          <a:effectLst/>
                          <a:latin typeface="Sans"/>
                        </a:rPr>
                        <a:t>20</a:t>
                      </a:r>
                    </a:p>
                  </a:txBody>
                  <a:tcPr marL="5330" marR="5330" marT="5330" marB="0" anchor="b">
                    <a:lnL>
                      <a:noFill/>
                    </a:lnL>
                    <a:lnR>
                      <a:noFill/>
                    </a:lnR>
                    <a:lnT>
                      <a:noFill/>
                    </a:lnT>
                    <a:lnB>
                      <a:noFill/>
                    </a:lnB>
                    <a:solidFill>
                      <a:srgbClr val="CCFFCC"/>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r>
              <a:tr h="117252">
                <a:tc>
                  <a:txBody>
                    <a:bodyPr/>
                    <a:lstStyle/>
                    <a:p>
                      <a:pPr algn="r" fontAlgn="b"/>
                      <a:r>
                        <a:rPr lang="en-US" sz="600" b="0" i="0" u="none" strike="noStrike">
                          <a:solidFill>
                            <a:srgbClr val="000000"/>
                          </a:solidFill>
                          <a:effectLst/>
                          <a:latin typeface="Sans"/>
                        </a:rPr>
                        <a:t>23</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dirty="0">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r" fontAlgn="b"/>
                      <a:r>
                        <a:rPr lang="en-US" sz="600" b="0" i="0" u="none" strike="noStrike">
                          <a:solidFill>
                            <a:srgbClr val="000000"/>
                          </a:solidFill>
                          <a:effectLst/>
                          <a:latin typeface="Sans"/>
                        </a:rPr>
                        <a:t>19</a:t>
                      </a:r>
                    </a:p>
                  </a:txBody>
                  <a:tcPr marL="5330" marR="5330" marT="5330" marB="0" anchor="b">
                    <a:lnL>
                      <a:noFill/>
                    </a:lnL>
                    <a:lnR>
                      <a:noFill/>
                    </a:lnR>
                    <a:lnT>
                      <a:noFill/>
                    </a:lnT>
                    <a:lnB>
                      <a:noFill/>
                    </a:lnB>
                    <a:solidFill>
                      <a:srgbClr val="CCFFCC"/>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r>
              <a:tr h="117252">
                <a:tc>
                  <a:txBody>
                    <a:bodyPr/>
                    <a:lstStyle/>
                    <a:p>
                      <a:pPr algn="r" fontAlgn="b"/>
                      <a:r>
                        <a:rPr lang="en-US" sz="600" b="0" i="0" u="none" strike="noStrike">
                          <a:solidFill>
                            <a:srgbClr val="000000"/>
                          </a:solidFill>
                          <a:effectLst/>
                          <a:latin typeface="Sans"/>
                        </a:rPr>
                        <a:t>24</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r" fontAlgn="b"/>
                      <a:r>
                        <a:rPr lang="en-US" sz="600" b="0" i="0" u="none" strike="noStrike">
                          <a:solidFill>
                            <a:srgbClr val="000000"/>
                          </a:solidFill>
                          <a:effectLst/>
                          <a:latin typeface="Sans"/>
                        </a:rPr>
                        <a:t>18</a:t>
                      </a:r>
                    </a:p>
                  </a:txBody>
                  <a:tcPr marL="5330" marR="5330" marT="5330" marB="0" anchor="b">
                    <a:lnL>
                      <a:noFill/>
                    </a:lnL>
                    <a:lnR>
                      <a:noFill/>
                    </a:lnR>
                    <a:lnT>
                      <a:noFill/>
                    </a:lnT>
                    <a:lnB>
                      <a:noFill/>
                    </a:lnB>
                    <a:solidFill>
                      <a:srgbClr val="CCFFCC"/>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r>
              <a:tr h="117252">
                <a:tc>
                  <a:txBody>
                    <a:bodyPr/>
                    <a:lstStyle/>
                    <a:p>
                      <a:pPr algn="r" fontAlgn="b"/>
                      <a:r>
                        <a:rPr lang="en-US" sz="600" b="0" i="0" u="none" strike="noStrike">
                          <a:solidFill>
                            <a:srgbClr val="000000"/>
                          </a:solidFill>
                          <a:effectLst/>
                          <a:latin typeface="Sans"/>
                        </a:rPr>
                        <a:t>25</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r" fontAlgn="b"/>
                      <a:r>
                        <a:rPr lang="en-US" sz="600" b="0" i="0" u="none" strike="noStrike">
                          <a:solidFill>
                            <a:srgbClr val="000000"/>
                          </a:solidFill>
                          <a:effectLst/>
                          <a:latin typeface="Sans"/>
                        </a:rPr>
                        <a:t>23</a:t>
                      </a:r>
                    </a:p>
                  </a:txBody>
                  <a:tcPr marL="5330" marR="5330" marT="5330" marB="0" anchor="b">
                    <a:lnL>
                      <a:noFill/>
                    </a:lnL>
                    <a:lnR>
                      <a:noFill/>
                    </a:lnR>
                    <a:lnT>
                      <a:noFill/>
                    </a:lnT>
                    <a:lnB>
                      <a:noFill/>
                    </a:lnB>
                    <a:solidFill>
                      <a:srgbClr val="CCFFCC"/>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r>
              <a:tr h="117252">
                <a:tc>
                  <a:txBody>
                    <a:bodyPr/>
                    <a:lstStyle/>
                    <a:p>
                      <a:pPr algn="r" fontAlgn="b"/>
                      <a:r>
                        <a:rPr lang="en-US" sz="600" b="0" i="0" u="none" strike="noStrike">
                          <a:solidFill>
                            <a:srgbClr val="000000"/>
                          </a:solidFill>
                          <a:effectLst/>
                          <a:latin typeface="Sans"/>
                        </a:rPr>
                        <a:t>26</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r" fontAlgn="b"/>
                      <a:r>
                        <a:rPr lang="en-US" sz="600" b="0" i="0" u="none" strike="noStrike">
                          <a:solidFill>
                            <a:srgbClr val="000000"/>
                          </a:solidFill>
                          <a:effectLst/>
                          <a:latin typeface="Sans"/>
                        </a:rPr>
                        <a:t>22</a:t>
                      </a:r>
                    </a:p>
                  </a:txBody>
                  <a:tcPr marL="5330" marR="5330" marT="5330" marB="0" anchor="b">
                    <a:lnL>
                      <a:noFill/>
                    </a:lnL>
                    <a:lnR>
                      <a:noFill/>
                    </a:lnR>
                    <a:lnT>
                      <a:noFill/>
                    </a:lnT>
                    <a:lnB>
                      <a:noFill/>
                    </a:lnB>
                    <a:solidFill>
                      <a:srgbClr val="CCFFCC"/>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r>
              <a:tr h="117252">
                <a:tc>
                  <a:txBody>
                    <a:bodyPr/>
                    <a:lstStyle/>
                    <a:p>
                      <a:pPr algn="r" fontAlgn="b"/>
                      <a:r>
                        <a:rPr lang="en-US" sz="600" b="0" i="0" u="none" strike="noStrike">
                          <a:solidFill>
                            <a:srgbClr val="000000"/>
                          </a:solidFill>
                          <a:effectLst/>
                          <a:latin typeface="Sans"/>
                        </a:rPr>
                        <a:t>27</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r" fontAlgn="b"/>
                      <a:r>
                        <a:rPr lang="en-US" sz="600" b="0" i="0" u="none" strike="noStrike">
                          <a:solidFill>
                            <a:srgbClr val="000000"/>
                          </a:solidFill>
                          <a:effectLst/>
                          <a:latin typeface="Sans"/>
                        </a:rPr>
                        <a:t>29</a:t>
                      </a:r>
                    </a:p>
                  </a:txBody>
                  <a:tcPr marL="5330" marR="5330" marT="5330" marB="0" anchor="b">
                    <a:lnL>
                      <a:noFill/>
                    </a:lnL>
                    <a:lnR>
                      <a:noFill/>
                    </a:lnR>
                    <a:lnT>
                      <a:noFill/>
                    </a:lnT>
                    <a:lnB>
                      <a:noFill/>
                    </a:lnB>
                    <a:solidFill>
                      <a:srgbClr val="CCFFCC"/>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r>
              <a:tr h="117252">
                <a:tc>
                  <a:txBody>
                    <a:bodyPr/>
                    <a:lstStyle/>
                    <a:p>
                      <a:pPr algn="r" fontAlgn="b"/>
                      <a:r>
                        <a:rPr lang="en-US" sz="600" b="0" i="0" u="none" strike="noStrike">
                          <a:solidFill>
                            <a:srgbClr val="000000"/>
                          </a:solidFill>
                          <a:effectLst/>
                          <a:latin typeface="Sans"/>
                        </a:rPr>
                        <a:t>28</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r" fontAlgn="b"/>
                      <a:r>
                        <a:rPr lang="en-US" sz="600" b="0" i="0" u="none" strike="noStrike">
                          <a:solidFill>
                            <a:srgbClr val="000000"/>
                          </a:solidFill>
                          <a:effectLst/>
                          <a:latin typeface="Sans"/>
                        </a:rPr>
                        <a:t>28</a:t>
                      </a:r>
                    </a:p>
                  </a:txBody>
                  <a:tcPr marL="5330" marR="5330" marT="5330" marB="0" anchor="b">
                    <a:lnL>
                      <a:noFill/>
                    </a:lnL>
                    <a:lnR>
                      <a:noFill/>
                    </a:lnR>
                    <a:lnT>
                      <a:noFill/>
                    </a:lnT>
                    <a:lnB>
                      <a:noFill/>
                    </a:lnB>
                    <a:solidFill>
                      <a:srgbClr val="CCFFCC"/>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r>
              <a:tr h="117252">
                <a:tc>
                  <a:txBody>
                    <a:bodyPr/>
                    <a:lstStyle/>
                    <a:p>
                      <a:pPr algn="r" fontAlgn="b"/>
                      <a:r>
                        <a:rPr lang="en-US" sz="600" b="0" i="0" u="none" strike="noStrike">
                          <a:solidFill>
                            <a:srgbClr val="000000"/>
                          </a:solidFill>
                          <a:effectLst/>
                          <a:latin typeface="Sans"/>
                        </a:rPr>
                        <a:t>29</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r" fontAlgn="b"/>
                      <a:r>
                        <a:rPr lang="en-US" sz="600" b="0" i="0" u="none" strike="noStrike">
                          <a:solidFill>
                            <a:srgbClr val="000000"/>
                          </a:solidFill>
                          <a:effectLst/>
                          <a:latin typeface="Sans"/>
                        </a:rPr>
                        <a:t>27</a:t>
                      </a:r>
                    </a:p>
                  </a:txBody>
                  <a:tcPr marL="5330" marR="5330" marT="5330" marB="0" anchor="b">
                    <a:lnL>
                      <a:noFill/>
                    </a:lnL>
                    <a:lnR>
                      <a:noFill/>
                    </a:lnR>
                    <a:lnT>
                      <a:noFill/>
                    </a:lnT>
                    <a:lnB>
                      <a:noFill/>
                    </a:lnB>
                    <a:solidFill>
                      <a:srgbClr val="CCFFCC"/>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r>
              <a:tr h="117252">
                <a:tc>
                  <a:txBody>
                    <a:bodyPr/>
                    <a:lstStyle/>
                    <a:p>
                      <a:pPr algn="r" fontAlgn="b"/>
                      <a:r>
                        <a:rPr lang="en-US" sz="600" b="0" i="0" u="none" strike="noStrike">
                          <a:solidFill>
                            <a:srgbClr val="000000"/>
                          </a:solidFill>
                          <a:effectLst/>
                          <a:latin typeface="Sans"/>
                        </a:rPr>
                        <a:t>30</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r" fontAlgn="b"/>
                      <a:r>
                        <a:rPr lang="en-US" sz="600" b="0" i="0" u="none" strike="noStrike">
                          <a:solidFill>
                            <a:srgbClr val="000000"/>
                          </a:solidFill>
                          <a:effectLst/>
                          <a:latin typeface="Sans"/>
                        </a:rPr>
                        <a:t>26</a:t>
                      </a:r>
                    </a:p>
                  </a:txBody>
                  <a:tcPr marL="5330" marR="5330" marT="5330" marB="0" anchor="b">
                    <a:lnL>
                      <a:noFill/>
                    </a:lnL>
                    <a:lnR>
                      <a:noFill/>
                    </a:lnR>
                    <a:lnT>
                      <a:noFill/>
                    </a:lnT>
                    <a:lnB>
                      <a:noFill/>
                    </a:lnB>
                    <a:solidFill>
                      <a:srgbClr val="CCFFCC"/>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r>
              <a:tr h="117252">
                <a:tc>
                  <a:txBody>
                    <a:bodyPr/>
                    <a:lstStyle/>
                    <a:p>
                      <a:pPr algn="r" fontAlgn="b"/>
                      <a:r>
                        <a:rPr lang="en-US" sz="600" b="0" i="0" u="none" strike="noStrike">
                          <a:solidFill>
                            <a:srgbClr val="000000"/>
                          </a:solidFill>
                          <a:effectLst/>
                          <a:latin typeface="Sans"/>
                        </a:rPr>
                        <a:t>31</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a:noFill/>
                    </a:lnB>
                    <a:solidFill>
                      <a:srgbClr val="FFFF99"/>
                    </a:solidFill>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a:noFill/>
                    </a:lnR>
                    <a:lnT>
                      <a:noFill/>
                    </a:lnT>
                    <a:lnB>
                      <a:noFill/>
                    </a:lnB>
                  </a:tcPr>
                </a:tc>
                <a:tc>
                  <a:txBody>
                    <a:bodyPr/>
                    <a:lstStyle/>
                    <a:p>
                      <a:pPr algn="r" fontAlgn="b"/>
                      <a:r>
                        <a:rPr lang="en-US" sz="600" b="0" i="0" u="none" strike="noStrike">
                          <a:solidFill>
                            <a:srgbClr val="000000"/>
                          </a:solidFill>
                          <a:effectLst/>
                          <a:latin typeface="Sans"/>
                        </a:rPr>
                        <a:t>31</a:t>
                      </a:r>
                    </a:p>
                  </a:txBody>
                  <a:tcPr marL="5330" marR="5330" marT="5330" marB="0" anchor="b">
                    <a:lnL>
                      <a:noFill/>
                    </a:lnL>
                    <a:lnR>
                      <a:noFill/>
                    </a:lnR>
                    <a:lnT>
                      <a:noFill/>
                    </a:lnT>
                    <a:lnB>
                      <a:noFill/>
                    </a:lnB>
                    <a:solidFill>
                      <a:srgbClr val="CCFFCC"/>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r>
              <a:tr h="117252">
                <a:tc>
                  <a:txBody>
                    <a:bodyPr/>
                    <a:lstStyle/>
                    <a:p>
                      <a:pPr algn="r" fontAlgn="b"/>
                      <a:r>
                        <a:rPr lang="en-US" sz="600" b="0" i="0" u="none" strike="noStrike">
                          <a:solidFill>
                            <a:srgbClr val="000000"/>
                          </a:solidFill>
                          <a:effectLst/>
                          <a:latin typeface="Sans"/>
                        </a:rPr>
                        <a:t>32</a:t>
                      </a:r>
                    </a:p>
                  </a:txBody>
                  <a:tcPr marL="5330" marR="5330" marT="5330" marB="0" anchor="b">
                    <a:lnL>
                      <a:noFill/>
                    </a:lnL>
                    <a:lnR>
                      <a:noFill/>
                    </a:lnR>
                    <a:lnT>
                      <a:noFill/>
                    </a:lnT>
                    <a:lnB>
                      <a:noFill/>
                    </a:lnB>
                  </a:tcPr>
                </a:tc>
                <a:tc>
                  <a:txBody>
                    <a:bodyPr/>
                    <a:lstStyle/>
                    <a:p>
                      <a:pPr algn="l" fontAlgn="b"/>
                      <a:endParaRPr lang="en-US" sz="600" b="0" i="0" u="none" strike="noStrike">
                        <a:solidFill>
                          <a:srgbClr val="000000"/>
                        </a:solidFill>
                        <a:effectLst/>
                        <a:latin typeface="Sans"/>
                      </a:endParaRPr>
                    </a:p>
                  </a:txBody>
                  <a:tcPr marL="5330" marR="5330" marT="533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r" fontAlgn="b"/>
                      <a:r>
                        <a:rPr lang="en-US" sz="600" b="0" i="0" u="none" strike="noStrike">
                          <a:solidFill>
                            <a:srgbClr val="000000"/>
                          </a:solidFill>
                          <a:effectLst/>
                          <a:latin typeface="Sans"/>
                        </a:rPr>
                        <a:t>1</a:t>
                      </a:r>
                    </a:p>
                  </a:txBody>
                  <a:tcPr marL="5330" marR="5330" marT="533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600" b="0" i="0" u="none" strike="noStrike">
                          <a:solidFill>
                            <a:srgbClr val="000000"/>
                          </a:solidFill>
                          <a:effectLst/>
                          <a:latin typeface="Sans"/>
                        </a:rPr>
                        <a:t>30</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solidFill>
                      <a:srgbClr val="CCFFCC"/>
                    </a:solidFill>
                  </a:tcPr>
                </a:tc>
                <a:tc>
                  <a:txBody>
                    <a:bodyPr/>
                    <a:lstStyle/>
                    <a:p>
                      <a:pPr algn="l" fontAlgn="b"/>
                      <a:r>
                        <a:rPr lang="en-US" sz="600" b="0" i="0" u="none" strike="noStrike">
                          <a:solidFill>
                            <a:srgbClr val="000000"/>
                          </a:solidFill>
                          <a:effectLst/>
                          <a:latin typeface="Sans"/>
                        </a:rPr>
                        <a:t> </a:t>
                      </a:r>
                    </a:p>
                  </a:txBody>
                  <a:tcPr marL="5330" marR="5330" marT="533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600" b="0" i="0" u="none" strike="noStrike" dirty="0">
                          <a:solidFill>
                            <a:srgbClr val="000000"/>
                          </a:solidFill>
                          <a:effectLst/>
                          <a:latin typeface="Sans"/>
                        </a:rPr>
                        <a:t> </a:t>
                      </a:r>
                    </a:p>
                  </a:txBody>
                  <a:tcPr marL="5330" marR="5330" marT="5330"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99"/>
                    </a:solidFill>
                  </a:tcPr>
                </a:tc>
              </a:tr>
            </a:tbl>
          </a:graphicData>
        </a:graphic>
      </p:graphicFrame>
    </p:spTree>
    <p:extLst>
      <p:ext uri="{BB962C8B-B14F-4D97-AF65-F5344CB8AC3E}">
        <p14:creationId xmlns:p14="http://schemas.microsoft.com/office/powerpoint/2010/main" xmlns="" val="29612960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own Arrow 7"/>
          <p:cNvSpPr/>
          <p:nvPr/>
        </p:nvSpPr>
        <p:spPr bwMode="auto">
          <a:xfrm>
            <a:off x="1506220" y="1257299"/>
            <a:ext cx="457200" cy="3086100"/>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cs typeface="Times New Roman" pitchFamily="18" charset="0"/>
            </a:endParaRPr>
          </a:p>
        </p:txBody>
      </p:sp>
      <p:sp>
        <p:nvSpPr>
          <p:cNvPr id="2" name="Title 1"/>
          <p:cNvSpPr>
            <a:spLocks noGrp="1"/>
          </p:cNvSpPr>
          <p:nvPr>
            <p:ph type="title"/>
          </p:nvPr>
        </p:nvSpPr>
        <p:spPr>
          <a:xfrm>
            <a:off x="0" y="-11043"/>
            <a:ext cx="9144000" cy="707886"/>
          </a:xfrm>
        </p:spPr>
        <p:txBody>
          <a:bodyPr/>
          <a:lstStyle/>
          <a:p>
            <a:r>
              <a:rPr lang="en-US" dirty="0" smtClean="0"/>
              <a:t>CTC LD GOP Structure &amp; Schedule  </a:t>
            </a:r>
            <a:endParaRPr lang="en-US" dirty="0"/>
          </a:p>
        </p:txBody>
      </p:sp>
      <p:sp>
        <p:nvSpPr>
          <p:cNvPr id="4" name="Slide Number Placeholder 3"/>
          <p:cNvSpPr>
            <a:spLocks noGrp="1"/>
          </p:cNvSpPr>
          <p:nvPr>
            <p:ph type="sldNum" sz="quarter" idx="10"/>
          </p:nvPr>
        </p:nvSpPr>
        <p:spPr/>
        <p:txBody>
          <a:bodyPr/>
          <a:lstStyle/>
          <a:p>
            <a:pPr>
              <a:defRPr/>
            </a:pPr>
            <a:fld id="{4B66FC01-96CF-473C-9A7A-3E654BB11F61}" type="slidenum">
              <a:rPr lang="zh-CN" altLang="en-US" smtClean="0"/>
              <a:pPr>
                <a:defRPr/>
              </a:pPr>
              <a:t>6</a:t>
            </a:fld>
            <a:endParaRPr lang="en-US" altLang="zh-CN"/>
          </a:p>
        </p:txBody>
      </p:sp>
      <p:sp>
        <p:nvSpPr>
          <p:cNvPr id="9" name="TextBox 8"/>
          <p:cNvSpPr txBox="1"/>
          <p:nvPr/>
        </p:nvSpPr>
        <p:spPr>
          <a:xfrm rot="16200000">
            <a:off x="142171" y="2272784"/>
            <a:ext cx="2400302" cy="369332"/>
          </a:xfrm>
          <a:prstGeom prst="rect">
            <a:avLst/>
          </a:prstGeom>
          <a:noFill/>
        </p:spPr>
        <p:txBody>
          <a:bodyPr wrap="square" rtlCol="0">
            <a:spAutoFit/>
          </a:bodyPr>
          <a:lstStyle/>
          <a:p>
            <a:r>
              <a:rPr lang="en-US" sz="1800" dirty="0" smtClean="0"/>
              <a:t>Encoding Order</a:t>
            </a:r>
            <a:endParaRPr lang="en-US" sz="1800" dirty="0"/>
          </a:p>
        </p:txBody>
      </p:sp>
      <p:sp>
        <p:nvSpPr>
          <p:cNvPr id="10" name="TextBox 9"/>
          <p:cNvSpPr txBox="1"/>
          <p:nvPr/>
        </p:nvSpPr>
        <p:spPr>
          <a:xfrm>
            <a:off x="4572000" y="685799"/>
            <a:ext cx="660758" cy="400110"/>
          </a:xfrm>
          <a:prstGeom prst="rect">
            <a:avLst/>
          </a:prstGeom>
          <a:noFill/>
        </p:spPr>
        <p:txBody>
          <a:bodyPr wrap="none" rtlCol="0">
            <a:spAutoFit/>
          </a:bodyPr>
          <a:lstStyle/>
          <a:p>
            <a:r>
              <a:rPr lang="en-US" sz="2000" dirty="0" smtClean="0"/>
              <a:t>POC</a:t>
            </a:r>
            <a:endParaRPr lang="en-US" sz="2000" dirty="0"/>
          </a:p>
        </p:txBody>
      </p:sp>
      <p:cxnSp>
        <p:nvCxnSpPr>
          <p:cNvPr id="16" name="Straight Arrow Connector 15"/>
          <p:cNvCxnSpPr/>
          <p:nvPr/>
        </p:nvCxnSpPr>
        <p:spPr bwMode="auto">
          <a:xfrm flipH="1">
            <a:off x="2057400" y="4218316"/>
            <a:ext cx="238305" cy="467983"/>
          </a:xfrm>
          <a:prstGeom prst="straightConnector1">
            <a:avLst/>
          </a:prstGeom>
          <a:solidFill>
            <a:schemeClr val="accent1"/>
          </a:solidFill>
          <a:ln w="28575" cap="flat" cmpd="sng" algn="ctr">
            <a:solidFill>
              <a:schemeClr val="tx1"/>
            </a:solidFill>
            <a:prstDash val="solid"/>
            <a:round/>
            <a:headEnd type="arrow" w="med" len="med"/>
            <a:tailEnd type="none" w="med" len="med"/>
          </a:ln>
          <a:effectLst/>
        </p:spPr>
      </p:cxnSp>
      <p:sp>
        <p:nvSpPr>
          <p:cNvPr id="17" name="TextBox 16"/>
          <p:cNvSpPr txBox="1"/>
          <p:nvPr/>
        </p:nvSpPr>
        <p:spPr>
          <a:xfrm>
            <a:off x="801179" y="4571999"/>
            <a:ext cx="2057400" cy="646331"/>
          </a:xfrm>
          <a:prstGeom prst="rect">
            <a:avLst/>
          </a:prstGeom>
          <a:noFill/>
        </p:spPr>
        <p:txBody>
          <a:bodyPr wrap="square" rtlCol="0">
            <a:spAutoFit/>
          </a:bodyPr>
          <a:lstStyle/>
          <a:p>
            <a:r>
              <a:rPr lang="en-US" sz="1800" dirty="0" smtClean="0"/>
              <a:t>First GOP has only one picture</a:t>
            </a:r>
            <a:endParaRPr lang="en-US" sz="1800" dirty="0"/>
          </a:p>
        </p:txBody>
      </p:sp>
      <p:sp>
        <p:nvSpPr>
          <p:cNvPr id="21" name="Rectangle 20"/>
          <p:cNvSpPr/>
          <p:nvPr/>
        </p:nvSpPr>
        <p:spPr bwMode="auto">
          <a:xfrm>
            <a:off x="914400" y="5218330"/>
            <a:ext cx="7667030" cy="129677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rPr>
              <a:t>In</a:t>
            </a:r>
            <a:r>
              <a:rPr kumimoji="0" lang="en-US" sz="1400" b="0" i="0" u="none" strike="noStrike" cap="none" normalizeH="0" dirty="0" smtClean="0">
                <a:ln>
                  <a:noFill/>
                </a:ln>
                <a:solidFill>
                  <a:schemeClr val="tx1"/>
                </a:solidFill>
                <a:effectLst/>
              </a:rPr>
              <a:t> </a:t>
            </a:r>
            <a:r>
              <a:rPr lang="en-US" sz="1400" dirty="0" smtClean="0"/>
              <a:t>low delay (LD</a:t>
            </a:r>
            <a:r>
              <a:rPr kumimoji="0" lang="en-US" sz="1400" b="0" i="0" u="none" strike="noStrike" cap="none" normalizeH="0" dirty="0" smtClean="0">
                <a:ln>
                  <a:noFill/>
                </a:ln>
                <a:solidFill>
                  <a:schemeClr val="tx1"/>
                </a:solidFill>
                <a:effectLst/>
              </a:rPr>
              <a:t>) CTC,</a:t>
            </a:r>
          </a:p>
          <a:p>
            <a:pPr marL="171450" marR="0" indent="-171450" defTabSz="914400" rtl="0" eaLnBrk="1" fontAlgn="base" latinLnBrk="0" hangingPunct="1">
              <a:lnSpc>
                <a:spcPct val="100000"/>
              </a:lnSpc>
              <a:spcBef>
                <a:spcPct val="0"/>
              </a:spcBef>
              <a:spcAft>
                <a:spcPct val="0"/>
              </a:spcAft>
              <a:buClrTx/>
              <a:buSzTx/>
              <a:buFont typeface="Arial" pitchFamily="34" charset="0"/>
              <a:buChar char="•"/>
              <a:tabLst/>
            </a:pPr>
            <a:r>
              <a:rPr lang="en-US" sz="1400" baseline="0" dirty="0" smtClean="0"/>
              <a:t>GOP</a:t>
            </a:r>
            <a:r>
              <a:rPr lang="en-US" sz="1400" dirty="0" smtClean="0"/>
              <a:t> size is 4</a:t>
            </a:r>
          </a:p>
          <a:p>
            <a:pPr marL="171450" marR="0" indent="-171450" defTabSz="914400" rtl="0" eaLnBrk="1" fontAlgn="base" latinLnBrk="0" hangingPunct="1">
              <a:lnSpc>
                <a:spcPct val="100000"/>
              </a:lnSpc>
              <a:spcBef>
                <a:spcPct val="0"/>
              </a:spcBef>
              <a:spcAft>
                <a:spcPct val="0"/>
              </a:spcAft>
              <a:buClrTx/>
              <a:buSzTx/>
              <a:buFont typeface="Arial" pitchFamily="34" charset="0"/>
              <a:buChar char="•"/>
              <a:tabLst/>
            </a:pPr>
            <a:r>
              <a:rPr lang="en-US" sz="1400" dirty="0" smtClean="0"/>
              <a:t>Example: </a:t>
            </a:r>
          </a:p>
          <a:p>
            <a:pPr marL="628650" lvl="1" indent="-171450">
              <a:buFont typeface="Arial" pitchFamily="34" charset="0"/>
              <a:buChar char="•"/>
            </a:pPr>
            <a:r>
              <a:rPr lang="en-US" sz="1400" dirty="0" smtClean="0"/>
              <a:t>At encoding order 2, POC 2 is encoded. It has POC 0 and POC 1 as reference picture.</a:t>
            </a:r>
          </a:p>
          <a:p>
            <a:pPr marL="628650" lvl="1" indent="-171450">
              <a:buFont typeface="Arial" pitchFamily="34" charset="0"/>
              <a:buChar char="•"/>
            </a:pPr>
            <a:r>
              <a:rPr lang="en-US" sz="1400" dirty="0" smtClean="0"/>
              <a:t>At encoding order 3, POC 3 is encoded. It has POC 0 and POC 2 as reference picture.</a:t>
            </a:r>
          </a:p>
          <a:p>
            <a:pPr marL="171450" marR="0" indent="-171450" defTabSz="914400" rtl="0" eaLnBrk="1" fontAlgn="base" latinLnBrk="0" hangingPunct="1">
              <a:lnSpc>
                <a:spcPct val="100000"/>
              </a:lnSpc>
              <a:spcBef>
                <a:spcPct val="0"/>
              </a:spcBef>
              <a:spcAft>
                <a:spcPct val="0"/>
              </a:spcAft>
              <a:buClrTx/>
              <a:buSzTx/>
              <a:buFont typeface="Arial" pitchFamily="34" charset="0"/>
              <a:buChar char="•"/>
              <a:tabLst/>
            </a:pPr>
            <a:r>
              <a:rPr lang="en-US" sz="1400" dirty="0" smtClean="0"/>
              <a:t>Pictures with odd POC are not reference pictures  of odd POC pictures.</a:t>
            </a:r>
          </a:p>
        </p:txBody>
      </p:sp>
      <p:sp>
        <p:nvSpPr>
          <p:cNvPr id="22" name="Rectangle 21"/>
          <p:cNvSpPr/>
          <p:nvPr/>
        </p:nvSpPr>
        <p:spPr bwMode="auto">
          <a:xfrm>
            <a:off x="5991851" y="1485900"/>
            <a:ext cx="342900" cy="228600"/>
          </a:xfrm>
          <a:prstGeom prst="rect">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cs typeface="Times New Roman" pitchFamily="18" charset="0"/>
            </a:endParaRPr>
          </a:p>
        </p:txBody>
      </p:sp>
      <p:sp>
        <p:nvSpPr>
          <p:cNvPr id="23" name="Rectangle 22"/>
          <p:cNvSpPr/>
          <p:nvPr/>
        </p:nvSpPr>
        <p:spPr bwMode="auto">
          <a:xfrm>
            <a:off x="5991851" y="1828800"/>
            <a:ext cx="342900" cy="2286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cs typeface="Times New Roman" pitchFamily="18" charset="0"/>
            </a:endParaRPr>
          </a:p>
        </p:txBody>
      </p:sp>
      <p:sp>
        <p:nvSpPr>
          <p:cNvPr id="24" name="TextBox 23"/>
          <p:cNvSpPr txBox="1"/>
          <p:nvPr/>
        </p:nvSpPr>
        <p:spPr>
          <a:xfrm>
            <a:off x="6334751" y="1485900"/>
            <a:ext cx="923330" cy="276999"/>
          </a:xfrm>
          <a:prstGeom prst="rect">
            <a:avLst/>
          </a:prstGeom>
          <a:noFill/>
        </p:spPr>
        <p:txBody>
          <a:bodyPr wrap="none" rtlCol="0">
            <a:spAutoFit/>
          </a:bodyPr>
          <a:lstStyle/>
          <a:p>
            <a:r>
              <a:rPr lang="en-US" dirty="0" smtClean="0"/>
              <a:t>Ref Picture</a:t>
            </a:r>
            <a:endParaRPr lang="en-US" dirty="0"/>
          </a:p>
        </p:txBody>
      </p:sp>
      <p:sp>
        <p:nvSpPr>
          <p:cNvPr id="25" name="TextBox 24"/>
          <p:cNvSpPr txBox="1"/>
          <p:nvPr/>
        </p:nvSpPr>
        <p:spPr>
          <a:xfrm>
            <a:off x="6334751" y="1780401"/>
            <a:ext cx="1209049" cy="276999"/>
          </a:xfrm>
          <a:prstGeom prst="rect">
            <a:avLst/>
          </a:prstGeom>
          <a:noFill/>
        </p:spPr>
        <p:txBody>
          <a:bodyPr wrap="none" rtlCol="0">
            <a:spAutoFit/>
          </a:bodyPr>
          <a:lstStyle/>
          <a:p>
            <a:r>
              <a:rPr lang="en-US" dirty="0" smtClean="0"/>
              <a:t>Current Picture</a:t>
            </a:r>
            <a:endParaRPr lang="en-US" dirty="0"/>
          </a:p>
        </p:txBody>
      </p:sp>
      <p:graphicFrame>
        <p:nvGraphicFramePr>
          <p:cNvPr id="20" name="Table 19"/>
          <p:cNvGraphicFramePr>
            <a:graphicFrameLocks noGrp="1"/>
          </p:cNvGraphicFramePr>
          <p:nvPr/>
        </p:nvGraphicFramePr>
        <p:xfrm>
          <a:off x="1485900" y="1097280"/>
          <a:ext cx="6032500" cy="3017520"/>
        </p:xfrm>
        <a:graphic>
          <a:graphicData uri="http://schemas.openxmlformats.org/drawingml/2006/table">
            <a:tbl>
              <a:tblPr/>
              <a:tblGrid>
                <a:gridCol w="317500"/>
                <a:gridCol w="317500"/>
                <a:gridCol w="317500"/>
                <a:gridCol w="317500"/>
                <a:gridCol w="317500"/>
                <a:gridCol w="317500"/>
                <a:gridCol w="317500"/>
                <a:gridCol w="317500"/>
                <a:gridCol w="317500"/>
                <a:gridCol w="317500"/>
                <a:gridCol w="317500"/>
                <a:gridCol w="317500"/>
                <a:gridCol w="317500"/>
                <a:gridCol w="317500"/>
                <a:gridCol w="317500"/>
                <a:gridCol w="317500"/>
                <a:gridCol w="317500"/>
                <a:gridCol w="317500"/>
                <a:gridCol w="317500"/>
              </a:tblGrid>
              <a:tr h="167640">
                <a:tc>
                  <a:txBody>
                    <a:bodyPr/>
                    <a:lstStyle/>
                    <a:p>
                      <a:pPr algn="l" fontAlgn="b"/>
                      <a:endParaRPr lang="en-US" sz="1000" b="0" i="0" u="none" strike="noStrike" dirty="0">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r" fontAlgn="b"/>
                      <a:r>
                        <a:rPr lang="en-US" sz="800" b="0" i="0" u="none" strike="noStrike">
                          <a:solidFill>
                            <a:srgbClr val="000000"/>
                          </a:solidFill>
                          <a:latin typeface="Sans"/>
                        </a:rPr>
                        <a:t>0</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800" b="0" i="0" u="none" strike="noStrike">
                          <a:solidFill>
                            <a:srgbClr val="000000"/>
                          </a:solidFill>
                          <a:latin typeface="Sans"/>
                        </a:rPr>
                        <a:t>1</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800" b="0" i="0" u="none" strike="noStrike">
                          <a:solidFill>
                            <a:srgbClr val="000000"/>
                          </a:solidFill>
                          <a:latin typeface="Sans"/>
                        </a:rPr>
                        <a:t>2</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800" b="0" i="0" u="none" strike="noStrike">
                          <a:solidFill>
                            <a:srgbClr val="000000"/>
                          </a:solidFill>
                          <a:latin typeface="Sans"/>
                        </a:rPr>
                        <a:t>3</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800" b="0" i="0" u="none" strike="noStrike">
                          <a:solidFill>
                            <a:srgbClr val="000000"/>
                          </a:solidFill>
                          <a:latin typeface="Sans"/>
                        </a:rPr>
                        <a:t>4</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800" b="0" i="0" u="none" strike="noStrike">
                          <a:solidFill>
                            <a:srgbClr val="000000"/>
                          </a:solidFill>
                          <a:latin typeface="Sans"/>
                        </a:rPr>
                        <a:t>5</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800" b="0" i="0" u="none" strike="noStrike">
                          <a:solidFill>
                            <a:srgbClr val="000000"/>
                          </a:solidFill>
                          <a:latin typeface="Sans"/>
                        </a:rPr>
                        <a:t>6</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800" b="0" i="0" u="none" strike="noStrike">
                          <a:solidFill>
                            <a:srgbClr val="000000"/>
                          </a:solidFill>
                          <a:latin typeface="Sans"/>
                        </a:rPr>
                        <a:t>7</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800" b="0" i="0" u="none" strike="noStrike">
                          <a:solidFill>
                            <a:srgbClr val="000000"/>
                          </a:solidFill>
                          <a:latin typeface="Sans"/>
                        </a:rPr>
                        <a:t>8</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800" b="0" i="0" u="none" strike="noStrike">
                          <a:solidFill>
                            <a:srgbClr val="000000"/>
                          </a:solidFill>
                          <a:latin typeface="Sans"/>
                        </a:rPr>
                        <a:t>9</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800" b="0" i="0" u="none" strike="noStrike">
                          <a:solidFill>
                            <a:srgbClr val="000000"/>
                          </a:solidFill>
                          <a:latin typeface="Sans"/>
                        </a:rPr>
                        <a:t>10</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800" b="0" i="0" u="none" strike="noStrike">
                          <a:solidFill>
                            <a:srgbClr val="000000"/>
                          </a:solidFill>
                          <a:latin typeface="Sans"/>
                        </a:rPr>
                        <a:t>11</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800" b="0" i="0" u="none" strike="noStrike">
                          <a:solidFill>
                            <a:srgbClr val="000000"/>
                          </a:solidFill>
                          <a:latin typeface="Sans"/>
                        </a:rPr>
                        <a:t>12</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800" b="0" i="0" u="none" strike="noStrike">
                          <a:solidFill>
                            <a:srgbClr val="000000"/>
                          </a:solidFill>
                          <a:latin typeface="Sans"/>
                        </a:rPr>
                        <a:t>13</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800" b="0" i="0" u="none" strike="noStrike">
                          <a:solidFill>
                            <a:srgbClr val="000000"/>
                          </a:solidFill>
                          <a:latin typeface="Sans"/>
                        </a:rPr>
                        <a:t>14</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800" b="0" i="0" u="none" strike="noStrike">
                          <a:solidFill>
                            <a:srgbClr val="000000"/>
                          </a:solidFill>
                          <a:latin typeface="Sans"/>
                        </a:rPr>
                        <a:t>15</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800" b="0" i="0" u="none" strike="noStrike">
                          <a:solidFill>
                            <a:srgbClr val="000000"/>
                          </a:solidFill>
                          <a:latin typeface="Sans"/>
                        </a:rPr>
                        <a:t>16</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r>
              <a:tr h="167640">
                <a:tc>
                  <a:txBody>
                    <a:bodyPr/>
                    <a:lstStyle/>
                    <a:p>
                      <a:pPr algn="r" fontAlgn="b"/>
                      <a:r>
                        <a:rPr lang="en-US" sz="1000" b="0" i="0" u="none" strike="noStrike">
                          <a:solidFill>
                            <a:srgbClr val="000000"/>
                          </a:solidFill>
                          <a:latin typeface="Sans"/>
                        </a:rPr>
                        <a:t>0</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solidFill>
                            <a:srgbClr val="000000"/>
                          </a:solidFill>
                          <a:latin typeface="Sans"/>
                        </a:rPr>
                        <a:t>0</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FFCC"/>
                    </a:solidFill>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67640">
                <a:tc>
                  <a:txBody>
                    <a:bodyPr/>
                    <a:lstStyle/>
                    <a:p>
                      <a:pPr algn="r" fontAlgn="b"/>
                      <a:r>
                        <a:rPr lang="en-US" sz="1000" b="0" i="0" u="none" strike="noStrike">
                          <a:solidFill>
                            <a:srgbClr val="000000"/>
                          </a:solidFill>
                          <a:latin typeface="Sans"/>
                        </a:rPr>
                        <a:t>1</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r" fontAlgn="b"/>
                      <a:r>
                        <a:rPr lang="en-US" sz="1000" b="0" i="0" u="none" strike="noStrike">
                          <a:solidFill>
                            <a:srgbClr val="000000"/>
                          </a:solidFill>
                          <a:latin typeface="Sans"/>
                        </a:rPr>
                        <a:t>1</a:t>
                      </a:r>
                    </a:p>
                  </a:txBody>
                  <a:tcPr marL="7620" marR="7620" marT="762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solidFill>
                      <a:srgbClr val="CCFFCC"/>
                    </a:solidFill>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r>
              <a:tr h="167640">
                <a:tc>
                  <a:txBody>
                    <a:bodyPr/>
                    <a:lstStyle/>
                    <a:p>
                      <a:pPr algn="r" fontAlgn="b"/>
                      <a:r>
                        <a:rPr lang="en-US" sz="1000" b="0" i="0" u="none" strike="noStrike">
                          <a:solidFill>
                            <a:srgbClr val="000000"/>
                          </a:solidFill>
                          <a:latin typeface="Sans"/>
                        </a:rPr>
                        <a:t>2</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r" fontAlgn="b"/>
                      <a:r>
                        <a:rPr lang="en-US" sz="1000" b="0" i="0" u="none" strike="noStrike">
                          <a:solidFill>
                            <a:srgbClr val="000000"/>
                          </a:solidFill>
                          <a:latin typeface="Sans"/>
                        </a:rPr>
                        <a:t>2</a:t>
                      </a:r>
                    </a:p>
                  </a:txBody>
                  <a:tcPr marL="7620" marR="7620" marT="7620" marB="0" anchor="b">
                    <a:lnL>
                      <a:noFill/>
                    </a:lnL>
                    <a:lnR>
                      <a:noFill/>
                    </a:lnR>
                    <a:lnT>
                      <a:noFill/>
                    </a:lnT>
                    <a:lnB>
                      <a:noFill/>
                    </a:lnB>
                    <a:solidFill>
                      <a:srgbClr val="CCFFCC"/>
                    </a:solidFill>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r>
              <a:tr h="167640">
                <a:tc>
                  <a:txBody>
                    <a:bodyPr/>
                    <a:lstStyle/>
                    <a:p>
                      <a:pPr algn="r" fontAlgn="b"/>
                      <a:r>
                        <a:rPr lang="en-US" sz="1000" b="0" i="0" u="none" strike="noStrike">
                          <a:solidFill>
                            <a:srgbClr val="000000"/>
                          </a:solidFill>
                          <a:latin typeface="Sans"/>
                        </a:rPr>
                        <a:t>3</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endParaRPr lang="en-US" sz="1000" b="0" i="0" u="none" strike="noStrike">
                        <a:solidFill>
                          <a:srgbClr val="000000"/>
                        </a:solidFill>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a:noFill/>
                    </a:lnB>
                    <a:solidFill>
                      <a:srgbClr val="FFFF99"/>
                    </a:solidFill>
                  </a:tcPr>
                </a:tc>
                <a:tc>
                  <a:txBody>
                    <a:bodyPr/>
                    <a:lstStyle/>
                    <a:p>
                      <a:pPr algn="r" fontAlgn="b"/>
                      <a:r>
                        <a:rPr lang="en-US" sz="1000" b="0" i="0" u="none" strike="noStrike">
                          <a:solidFill>
                            <a:srgbClr val="000000"/>
                          </a:solidFill>
                          <a:latin typeface="Sans"/>
                        </a:rPr>
                        <a:t>3</a:t>
                      </a:r>
                    </a:p>
                  </a:txBody>
                  <a:tcPr marL="7620" marR="7620" marT="7620" marB="0" anchor="b">
                    <a:lnL>
                      <a:noFill/>
                    </a:lnL>
                    <a:lnR>
                      <a:noFill/>
                    </a:lnR>
                    <a:lnT>
                      <a:noFill/>
                    </a:lnT>
                    <a:lnB>
                      <a:noFill/>
                    </a:lnB>
                    <a:solidFill>
                      <a:srgbClr val="CCFFCC"/>
                    </a:solidFill>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r>
              <a:tr h="167640">
                <a:tc>
                  <a:txBody>
                    <a:bodyPr/>
                    <a:lstStyle/>
                    <a:p>
                      <a:pPr algn="r" fontAlgn="b"/>
                      <a:r>
                        <a:rPr lang="en-US" sz="1000" b="0" i="0" u="none" strike="noStrike">
                          <a:solidFill>
                            <a:srgbClr val="000000"/>
                          </a:solidFill>
                          <a:latin typeface="Sans"/>
                        </a:rPr>
                        <a:t>4</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1000" b="0" i="0" u="none" strike="noStrike">
                          <a:solidFill>
                            <a:srgbClr val="000000"/>
                          </a:solidFill>
                          <a:latin typeface="Sans"/>
                        </a:rPr>
                        <a:t>4</a:t>
                      </a:r>
                    </a:p>
                  </a:txBody>
                  <a:tcPr marL="7620" marR="7620" marT="7620"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CCFFCC"/>
                    </a:solidFill>
                  </a:tcPr>
                </a:tc>
                <a:tc>
                  <a:txBody>
                    <a:bodyPr/>
                    <a:lstStyle/>
                    <a:p>
                      <a:pPr algn="l" fontAlgn="b"/>
                      <a:endParaRPr lang="en-US" sz="1000" b="0" i="0" u="none" strike="noStrike">
                        <a:solidFill>
                          <a:srgbClr val="000000"/>
                        </a:solidFill>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r>
              <a:tr h="167640">
                <a:tc>
                  <a:txBody>
                    <a:bodyPr/>
                    <a:lstStyle/>
                    <a:p>
                      <a:pPr algn="r" fontAlgn="b"/>
                      <a:r>
                        <a:rPr lang="en-US" sz="1000" b="0" i="0" u="none" strike="noStrike">
                          <a:solidFill>
                            <a:srgbClr val="000000"/>
                          </a:solidFill>
                          <a:latin typeface="Sans"/>
                        </a:rPr>
                        <a:t>5</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l" fontAlgn="b"/>
                      <a:endParaRPr lang="en-US" sz="1000" b="0" i="0" u="none" strike="noStrike">
                        <a:solidFill>
                          <a:srgbClr val="000000"/>
                        </a:solidFill>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r" fontAlgn="b"/>
                      <a:r>
                        <a:rPr lang="en-US" sz="1000" b="0" i="0" u="none" strike="noStrike">
                          <a:solidFill>
                            <a:srgbClr val="000000"/>
                          </a:solidFill>
                          <a:latin typeface="Sans"/>
                        </a:rPr>
                        <a:t>5</a:t>
                      </a:r>
                    </a:p>
                  </a:txBody>
                  <a:tcPr marL="7620" marR="7620" marT="762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solidFill>
                      <a:srgbClr val="CCFFCC"/>
                    </a:solidFill>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r>
              <a:tr h="167640">
                <a:tc>
                  <a:txBody>
                    <a:bodyPr/>
                    <a:lstStyle/>
                    <a:p>
                      <a:pPr algn="r" fontAlgn="b"/>
                      <a:r>
                        <a:rPr lang="en-US" sz="1000" b="0" i="0" u="none" strike="noStrike">
                          <a:solidFill>
                            <a:srgbClr val="000000"/>
                          </a:solidFill>
                          <a:latin typeface="Sans"/>
                        </a:rPr>
                        <a:t>6</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endParaRPr lang="en-US" sz="1000" b="0" i="0" u="none" strike="noStrike">
                        <a:solidFill>
                          <a:srgbClr val="000000"/>
                        </a:solidFill>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r" fontAlgn="b"/>
                      <a:r>
                        <a:rPr lang="en-US" sz="1000" b="0" i="0" u="none" strike="noStrike">
                          <a:solidFill>
                            <a:srgbClr val="000000"/>
                          </a:solidFill>
                          <a:latin typeface="Sans"/>
                        </a:rPr>
                        <a:t>6</a:t>
                      </a:r>
                    </a:p>
                  </a:txBody>
                  <a:tcPr marL="7620" marR="7620" marT="7620" marB="0" anchor="b">
                    <a:lnL>
                      <a:noFill/>
                    </a:lnL>
                    <a:lnR>
                      <a:noFill/>
                    </a:lnR>
                    <a:lnT>
                      <a:noFill/>
                    </a:lnT>
                    <a:lnB>
                      <a:noFill/>
                    </a:lnB>
                    <a:solidFill>
                      <a:srgbClr val="CCFFCC"/>
                    </a:solidFill>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r>
              <a:tr h="167640">
                <a:tc>
                  <a:txBody>
                    <a:bodyPr/>
                    <a:lstStyle/>
                    <a:p>
                      <a:pPr algn="r" fontAlgn="b"/>
                      <a:r>
                        <a:rPr lang="en-US" sz="1000" b="0" i="0" u="none" strike="noStrike">
                          <a:solidFill>
                            <a:srgbClr val="000000"/>
                          </a:solidFill>
                          <a:latin typeface="Sans"/>
                        </a:rPr>
                        <a:t>7</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endParaRPr lang="en-US" sz="1000" b="0" i="0" u="none" strike="noStrike">
                        <a:solidFill>
                          <a:srgbClr val="000000"/>
                        </a:solidFill>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a:noFill/>
                    </a:lnB>
                    <a:solidFill>
                      <a:srgbClr val="FFFF99"/>
                    </a:solidFill>
                  </a:tcPr>
                </a:tc>
                <a:tc>
                  <a:txBody>
                    <a:bodyPr/>
                    <a:lstStyle/>
                    <a:p>
                      <a:pPr algn="r" fontAlgn="b"/>
                      <a:r>
                        <a:rPr lang="en-US" sz="1000" b="0" i="0" u="none" strike="noStrike">
                          <a:solidFill>
                            <a:srgbClr val="000000"/>
                          </a:solidFill>
                          <a:latin typeface="Sans"/>
                        </a:rPr>
                        <a:t>7</a:t>
                      </a:r>
                    </a:p>
                  </a:txBody>
                  <a:tcPr marL="7620" marR="7620" marT="7620" marB="0" anchor="b">
                    <a:lnL>
                      <a:noFill/>
                    </a:lnL>
                    <a:lnR>
                      <a:noFill/>
                    </a:lnR>
                    <a:lnT>
                      <a:noFill/>
                    </a:lnT>
                    <a:lnB>
                      <a:noFill/>
                    </a:lnB>
                    <a:solidFill>
                      <a:srgbClr val="CCFFCC"/>
                    </a:solidFill>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dirty="0">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r>
              <a:tr h="167640">
                <a:tc>
                  <a:txBody>
                    <a:bodyPr/>
                    <a:lstStyle/>
                    <a:p>
                      <a:pPr algn="r" fontAlgn="b"/>
                      <a:r>
                        <a:rPr lang="en-US" sz="1000" b="0" i="0" u="none" strike="noStrike">
                          <a:solidFill>
                            <a:srgbClr val="000000"/>
                          </a:solidFill>
                          <a:latin typeface="Sans"/>
                        </a:rPr>
                        <a:t>8</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endParaRPr lang="en-US" sz="1000" b="0" i="0" u="none" strike="noStrike">
                        <a:solidFill>
                          <a:srgbClr val="000000"/>
                        </a:solidFill>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1000" b="0" i="0" u="none" strike="noStrike">
                          <a:solidFill>
                            <a:srgbClr val="000000"/>
                          </a:solidFill>
                          <a:latin typeface="Sans"/>
                        </a:rPr>
                        <a:t>8</a:t>
                      </a:r>
                    </a:p>
                  </a:txBody>
                  <a:tcPr marL="7620" marR="7620" marT="7620"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CCFFCC"/>
                    </a:solidFill>
                  </a:tcPr>
                </a:tc>
                <a:tc>
                  <a:txBody>
                    <a:bodyPr/>
                    <a:lstStyle/>
                    <a:p>
                      <a:pPr algn="l" fontAlgn="b"/>
                      <a:endParaRPr lang="en-US" sz="1000" b="0" i="0" u="none" strike="noStrike">
                        <a:solidFill>
                          <a:srgbClr val="000000"/>
                        </a:solidFill>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r>
              <a:tr h="167640">
                <a:tc>
                  <a:txBody>
                    <a:bodyPr/>
                    <a:lstStyle/>
                    <a:p>
                      <a:pPr algn="r" fontAlgn="b"/>
                      <a:r>
                        <a:rPr lang="en-US" sz="1000" b="0" i="0" u="none" strike="noStrike">
                          <a:solidFill>
                            <a:srgbClr val="000000"/>
                          </a:solidFill>
                          <a:latin typeface="Sans"/>
                        </a:rPr>
                        <a:t>9</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endParaRPr lang="en-US" sz="1000" b="0" i="0" u="none" strike="noStrike">
                        <a:solidFill>
                          <a:srgbClr val="000000"/>
                        </a:solidFill>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a:noFill/>
                    </a:lnB>
                    <a:solidFill>
                      <a:srgbClr val="FFFF99"/>
                    </a:solidFill>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dirty="0">
                        <a:solidFill>
                          <a:srgbClr val="000000"/>
                        </a:solidFill>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r" fontAlgn="b"/>
                      <a:r>
                        <a:rPr lang="en-US" sz="1000" b="0" i="0" u="none" strike="noStrike">
                          <a:solidFill>
                            <a:srgbClr val="000000"/>
                          </a:solidFill>
                          <a:latin typeface="Sans"/>
                        </a:rPr>
                        <a:t>9</a:t>
                      </a:r>
                    </a:p>
                  </a:txBody>
                  <a:tcPr marL="7620" marR="7620" marT="762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solidFill>
                      <a:srgbClr val="CCFFCC"/>
                    </a:solidFill>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r>
              <a:tr h="167640">
                <a:tc>
                  <a:txBody>
                    <a:bodyPr/>
                    <a:lstStyle/>
                    <a:p>
                      <a:pPr algn="r" fontAlgn="b"/>
                      <a:r>
                        <a:rPr lang="en-US" sz="1000" b="0" i="0" u="none" strike="noStrike">
                          <a:solidFill>
                            <a:srgbClr val="000000"/>
                          </a:solidFill>
                          <a:latin typeface="Sans"/>
                        </a:rPr>
                        <a:t>10</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endParaRPr lang="en-US" sz="1000" b="0" i="0" u="none" strike="noStrike" dirty="0">
                        <a:solidFill>
                          <a:srgbClr val="000000"/>
                        </a:solidFill>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a:noFill/>
                    </a:lnB>
                    <a:solidFill>
                      <a:srgbClr val="FFFF99"/>
                    </a:solidFill>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r" fontAlgn="b"/>
                      <a:r>
                        <a:rPr lang="en-US" sz="1000" b="0" i="0" u="none" strike="noStrike">
                          <a:solidFill>
                            <a:srgbClr val="000000"/>
                          </a:solidFill>
                          <a:latin typeface="Sans"/>
                        </a:rPr>
                        <a:t>10</a:t>
                      </a:r>
                    </a:p>
                  </a:txBody>
                  <a:tcPr marL="7620" marR="7620" marT="7620" marB="0" anchor="b">
                    <a:lnL>
                      <a:noFill/>
                    </a:lnL>
                    <a:lnR>
                      <a:noFill/>
                    </a:lnR>
                    <a:lnT>
                      <a:noFill/>
                    </a:lnT>
                    <a:lnB>
                      <a:noFill/>
                    </a:lnB>
                    <a:solidFill>
                      <a:srgbClr val="CCFFCC"/>
                    </a:solidFill>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r>
              <a:tr h="167640">
                <a:tc>
                  <a:txBody>
                    <a:bodyPr/>
                    <a:lstStyle/>
                    <a:p>
                      <a:pPr algn="r" fontAlgn="b"/>
                      <a:r>
                        <a:rPr lang="en-US" sz="1000" b="0" i="0" u="none" strike="noStrike">
                          <a:solidFill>
                            <a:srgbClr val="000000"/>
                          </a:solidFill>
                          <a:latin typeface="Sans"/>
                        </a:rPr>
                        <a:t>11</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endParaRPr lang="en-US" sz="1000" b="0" i="0" u="none" strike="noStrike">
                        <a:solidFill>
                          <a:srgbClr val="000000"/>
                        </a:solidFill>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a:noFill/>
                    </a:lnB>
                    <a:solidFill>
                      <a:srgbClr val="FFFF99"/>
                    </a:solidFill>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a:noFill/>
                    </a:lnB>
                    <a:solidFill>
                      <a:srgbClr val="FFFF99"/>
                    </a:solidFill>
                  </a:tcPr>
                </a:tc>
                <a:tc>
                  <a:txBody>
                    <a:bodyPr/>
                    <a:lstStyle/>
                    <a:p>
                      <a:pPr algn="r" fontAlgn="b"/>
                      <a:r>
                        <a:rPr lang="en-US" sz="1000" b="0" i="0" u="none" strike="noStrike">
                          <a:solidFill>
                            <a:srgbClr val="000000"/>
                          </a:solidFill>
                          <a:latin typeface="Sans"/>
                        </a:rPr>
                        <a:t>11</a:t>
                      </a:r>
                    </a:p>
                  </a:txBody>
                  <a:tcPr marL="7620" marR="7620" marT="7620" marB="0" anchor="b">
                    <a:lnL>
                      <a:noFill/>
                    </a:lnL>
                    <a:lnR>
                      <a:noFill/>
                    </a:lnR>
                    <a:lnT>
                      <a:noFill/>
                    </a:lnT>
                    <a:lnB>
                      <a:noFill/>
                    </a:lnB>
                    <a:solidFill>
                      <a:srgbClr val="CCFFCC"/>
                    </a:solidFill>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r>
              <a:tr h="167640">
                <a:tc>
                  <a:txBody>
                    <a:bodyPr/>
                    <a:lstStyle/>
                    <a:p>
                      <a:pPr algn="r" fontAlgn="b"/>
                      <a:r>
                        <a:rPr lang="en-US" sz="1000" b="0" i="0" u="none" strike="noStrike">
                          <a:solidFill>
                            <a:srgbClr val="000000"/>
                          </a:solidFill>
                          <a:latin typeface="Sans"/>
                        </a:rPr>
                        <a:t>12</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endParaRPr lang="en-US" sz="1000" b="0" i="0" u="none" strike="noStrike">
                        <a:solidFill>
                          <a:srgbClr val="000000"/>
                        </a:solidFill>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a:noFill/>
                    </a:lnB>
                    <a:solidFill>
                      <a:srgbClr val="FFFF99"/>
                    </a:solidFill>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1000" b="0" i="0" u="none" strike="noStrike">
                          <a:solidFill>
                            <a:srgbClr val="000000"/>
                          </a:solidFill>
                          <a:latin typeface="Sans"/>
                        </a:rPr>
                        <a:t>12</a:t>
                      </a:r>
                    </a:p>
                  </a:txBody>
                  <a:tcPr marL="7620" marR="7620" marT="7620"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CCFFCC"/>
                    </a:solidFill>
                  </a:tcPr>
                </a:tc>
                <a:tc>
                  <a:txBody>
                    <a:bodyPr/>
                    <a:lstStyle/>
                    <a:p>
                      <a:pPr algn="l" fontAlgn="b"/>
                      <a:endParaRPr lang="en-US" sz="1000" b="0" i="0" u="none" strike="noStrike">
                        <a:solidFill>
                          <a:srgbClr val="000000"/>
                        </a:solidFill>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r>
              <a:tr h="167640">
                <a:tc>
                  <a:txBody>
                    <a:bodyPr/>
                    <a:lstStyle/>
                    <a:p>
                      <a:pPr algn="r" fontAlgn="b"/>
                      <a:r>
                        <a:rPr lang="en-US" sz="1000" b="0" i="0" u="none" strike="noStrike">
                          <a:solidFill>
                            <a:srgbClr val="000000"/>
                          </a:solidFill>
                          <a:latin typeface="Sans"/>
                        </a:rPr>
                        <a:t>13</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endParaRPr lang="en-US" sz="1000" b="0" i="0" u="none" strike="noStrike">
                        <a:solidFill>
                          <a:srgbClr val="000000"/>
                        </a:solidFill>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a:noFill/>
                    </a:lnB>
                    <a:solidFill>
                      <a:srgbClr val="FFFF99"/>
                    </a:solidFill>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a:noFill/>
                    </a:lnB>
                    <a:solidFill>
                      <a:srgbClr val="FFFF99"/>
                    </a:solidFill>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r" fontAlgn="b"/>
                      <a:r>
                        <a:rPr lang="en-US" sz="1000" b="0" i="0" u="none" strike="noStrike">
                          <a:solidFill>
                            <a:srgbClr val="000000"/>
                          </a:solidFill>
                          <a:latin typeface="Sans"/>
                        </a:rPr>
                        <a:t>13</a:t>
                      </a:r>
                    </a:p>
                  </a:txBody>
                  <a:tcPr marL="7620" marR="7620" marT="762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solidFill>
                      <a:srgbClr val="CCFFCC"/>
                    </a:solidFill>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r>
              <a:tr h="167640">
                <a:tc>
                  <a:txBody>
                    <a:bodyPr/>
                    <a:lstStyle/>
                    <a:p>
                      <a:pPr algn="r" fontAlgn="b"/>
                      <a:r>
                        <a:rPr lang="en-US" sz="1000" b="0" i="0" u="none" strike="noStrike">
                          <a:solidFill>
                            <a:srgbClr val="000000"/>
                          </a:solidFill>
                          <a:latin typeface="Sans"/>
                        </a:rPr>
                        <a:t>14</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a:noFill/>
                    </a:lnB>
                    <a:solidFill>
                      <a:srgbClr val="FFFF99"/>
                    </a:solidFill>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a:noFill/>
                    </a:lnB>
                    <a:solidFill>
                      <a:srgbClr val="FFFF99"/>
                    </a:solidFill>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r" fontAlgn="b"/>
                      <a:r>
                        <a:rPr lang="en-US" sz="1000" b="0" i="0" u="none" strike="noStrike">
                          <a:solidFill>
                            <a:srgbClr val="000000"/>
                          </a:solidFill>
                          <a:latin typeface="Sans"/>
                        </a:rPr>
                        <a:t>14</a:t>
                      </a:r>
                    </a:p>
                  </a:txBody>
                  <a:tcPr marL="7620" marR="7620" marT="7620" marB="0" anchor="b">
                    <a:lnL>
                      <a:noFill/>
                    </a:lnL>
                    <a:lnR>
                      <a:noFill/>
                    </a:lnR>
                    <a:lnT>
                      <a:noFill/>
                    </a:lnT>
                    <a:lnB>
                      <a:noFill/>
                    </a:lnB>
                    <a:solidFill>
                      <a:srgbClr val="CCFFCC"/>
                    </a:solidFill>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r>
              <a:tr h="167640">
                <a:tc>
                  <a:txBody>
                    <a:bodyPr/>
                    <a:lstStyle/>
                    <a:p>
                      <a:pPr algn="r" fontAlgn="b"/>
                      <a:r>
                        <a:rPr lang="en-US" sz="1000" b="0" i="0" u="none" strike="noStrike">
                          <a:solidFill>
                            <a:srgbClr val="000000"/>
                          </a:solidFill>
                          <a:latin typeface="Sans"/>
                        </a:rPr>
                        <a:t>15</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a:noFill/>
                    </a:lnB>
                    <a:solidFill>
                      <a:srgbClr val="FFFF99"/>
                    </a:solidFill>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a:noFill/>
                    </a:lnB>
                    <a:solidFill>
                      <a:srgbClr val="FFFF99"/>
                    </a:solidFill>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a:noFill/>
                    </a:lnB>
                    <a:solidFill>
                      <a:srgbClr val="FFFF99"/>
                    </a:solidFill>
                  </a:tcPr>
                </a:tc>
                <a:tc>
                  <a:txBody>
                    <a:bodyPr/>
                    <a:lstStyle/>
                    <a:p>
                      <a:pPr algn="r" fontAlgn="b"/>
                      <a:r>
                        <a:rPr lang="en-US" sz="1000" b="0" i="0" u="none" strike="noStrike">
                          <a:solidFill>
                            <a:srgbClr val="000000"/>
                          </a:solidFill>
                          <a:latin typeface="Sans"/>
                        </a:rPr>
                        <a:t>15</a:t>
                      </a:r>
                    </a:p>
                  </a:txBody>
                  <a:tcPr marL="7620" marR="7620" marT="7620" marB="0" anchor="b">
                    <a:lnL>
                      <a:noFill/>
                    </a:lnL>
                    <a:lnR>
                      <a:noFill/>
                    </a:lnR>
                    <a:lnT>
                      <a:noFill/>
                    </a:lnT>
                    <a:lnB>
                      <a:noFill/>
                    </a:lnB>
                    <a:solidFill>
                      <a:srgbClr val="CCFFCC"/>
                    </a:solidFill>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r>
              <a:tr h="167640">
                <a:tc>
                  <a:txBody>
                    <a:bodyPr/>
                    <a:lstStyle/>
                    <a:p>
                      <a:pPr algn="r" fontAlgn="b"/>
                      <a:r>
                        <a:rPr lang="en-US" sz="1000" b="0" i="0" u="none" strike="noStrike">
                          <a:solidFill>
                            <a:srgbClr val="000000"/>
                          </a:solidFill>
                          <a:latin typeface="Sans"/>
                        </a:rPr>
                        <a:t>16</a:t>
                      </a:r>
                    </a:p>
                  </a:txBody>
                  <a:tcPr marL="7620" marR="7620" marT="7620" marB="0" anchor="b">
                    <a:lnL>
                      <a:noFill/>
                    </a:lnL>
                    <a:lnR>
                      <a:noFill/>
                    </a:lnR>
                    <a:lnT>
                      <a:noFill/>
                    </a:lnT>
                    <a:lnB>
                      <a:noFill/>
                    </a:lnB>
                  </a:tcPr>
                </a:tc>
                <a:tc>
                  <a:txBody>
                    <a:bodyPr/>
                    <a:lstStyle/>
                    <a:p>
                      <a:pPr algn="l" fontAlgn="b"/>
                      <a:endParaRPr lang="en-US" sz="1000" b="0" i="0" u="none" strike="noStrike">
                        <a:solidFill>
                          <a:srgbClr val="000000"/>
                        </a:solidFill>
                        <a:latin typeface="Sans"/>
                      </a:endParaRPr>
                    </a:p>
                  </a:txBody>
                  <a:tcPr marL="7620" marR="7620" marT="762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1000" b="0" i="0" u="none" strike="noStrike" dirty="0">
                          <a:solidFill>
                            <a:srgbClr val="000000"/>
                          </a:solidFill>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1000" b="0" i="0" u="none" strike="noStrike">
                          <a:solidFill>
                            <a:srgbClr val="000000"/>
                          </a:solidFill>
                          <a:latin typeface="Sans"/>
                        </a:rPr>
                        <a:t> </a:t>
                      </a:r>
                    </a:p>
                  </a:txBody>
                  <a:tcPr marL="7620" marR="7620" marT="762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1000" b="0" i="0" u="none" strike="noStrike">
                          <a:solidFill>
                            <a:srgbClr val="000000"/>
                          </a:solidFill>
                          <a:latin typeface="Sans"/>
                        </a:rPr>
                        <a:t> </a:t>
                      </a:r>
                    </a:p>
                  </a:txBody>
                  <a:tcPr marL="7620" marR="7620" marT="762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1000" b="0" i="0" u="none" strike="noStrike" dirty="0">
                          <a:solidFill>
                            <a:srgbClr val="000000"/>
                          </a:solidFill>
                          <a:latin typeface="Sans"/>
                        </a:rPr>
                        <a:t>16</a:t>
                      </a:r>
                    </a:p>
                  </a:txBody>
                  <a:tcPr marL="7620" marR="7620" marT="7620"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CCFFCC"/>
                    </a:solidFill>
                  </a:tcPr>
                </a:tc>
              </a:tr>
            </a:tbl>
          </a:graphicData>
        </a:graphic>
      </p:graphicFrame>
      <p:sp>
        <p:nvSpPr>
          <p:cNvPr id="27" name="TextBox 26"/>
          <p:cNvSpPr txBox="1"/>
          <p:nvPr/>
        </p:nvSpPr>
        <p:spPr>
          <a:xfrm>
            <a:off x="2974237" y="1371600"/>
            <a:ext cx="726481" cy="276999"/>
          </a:xfrm>
          <a:prstGeom prst="rect">
            <a:avLst/>
          </a:prstGeom>
          <a:noFill/>
        </p:spPr>
        <p:txBody>
          <a:bodyPr wrap="none" rtlCol="0">
            <a:spAutoFit/>
          </a:bodyPr>
          <a:lstStyle/>
          <a:p>
            <a:r>
              <a:rPr lang="en-US" dirty="0" smtClean="0"/>
              <a:t>2</a:t>
            </a:r>
            <a:r>
              <a:rPr lang="en-US" baseline="30000" dirty="0" smtClean="0"/>
              <a:t>nd</a:t>
            </a:r>
            <a:r>
              <a:rPr lang="en-US" dirty="0" smtClean="0"/>
              <a:t> GOP</a:t>
            </a:r>
            <a:endParaRPr lang="en-US" dirty="0"/>
          </a:p>
        </p:txBody>
      </p:sp>
      <p:sp>
        <p:nvSpPr>
          <p:cNvPr id="28" name="TextBox 27"/>
          <p:cNvSpPr txBox="1"/>
          <p:nvPr/>
        </p:nvSpPr>
        <p:spPr>
          <a:xfrm>
            <a:off x="4276237" y="2057400"/>
            <a:ext cx="752963" cy="276999"/>
          </a:xfrm>
          <a:prstGeom prst="rect">
            <a:avLst/>
          </a:prstGeom>
          <a:noFill/>
        </p:spPr>
        <p:txBody>
          <a:bodyPr wrap="none" rtlCol="0">
            <a:spAutoFit/>
          </a:bodyPr>
          <a:lstStyle/>
          <a:p>
            <a:r>
              <a:rPr lang="en-US" dirty="0" smtClean="0"/>
              <a:t>3rd GOP</a:t>
            </a:r>
            <a:endParaRPr lang="en-US" dirty="0"/>
          </a:p>
        </p:txBody>
      </p:sp>
      <p:sp>
        <p:nvSpPr>
          <p:cNvPr id="29" name="TextBox 28"/>
          <p:cNvSpPr txBox="1"/>
          <p:nvPr/>
        </p:nvSpPr>
        <p:spPr>
          <a:xfrm>
            <a:off x="5600700" y="2743200"/>
            <a:ext cx="750526" cy="276999"/>
          </a:xfrm>
          <a:prstGeom prst="rect">
            <a:avLst/>
          </a:prstGeom>
          <a:noFill/>
        </p:spPr>
        <p:txBody>
          <a:bodyPr wrap="none" rtlCol="0">
            <a:spAutoFit/>
          </a:bodyPr>
          <a:lstStyle/>
          <a:p>
            <a:r>
              <a:rPr lang="en-US" dirty="0" smtClean="0"/>
              <a:t>4th GOP</a:t>
            </a:r>
            <a:endParaRPr lang="en-US" dirty="0"/>
          </a:p>
        </p:txBody>
      </p:sp>
      <p:sp>
        <p:nvSpPr>
          <p:cNvPr id="30" name="TextBox 29"/>
          <p:cNvSpPr txBox="1"/>
          <p:nvPr/>
        </p:nvSpPr>
        <p:spPr>
          <a:xfrm>
            <a:off x="6858000" y="3429000"/>
            <a:ext cx="750526" cy="276999"/>
          </a:xfrm>
          <a:prstGeom prst="rect">
            <a:avLst/>
          </a:prstGeom>
          <a:noFill/>
        </p:spPr>
        <p:txBody>
          <a:bodyPr wrap="none" rtlCol="0">
            <a:spAutoFit/>
          </a:bodyPr>
          <a:lstStyle/>
          <a:p>
            <a:r>
              <a:rPr lang="en-US" dirty="0" smtClean="0"/>
              <a:t>5th GOP</a:t>
            </a:r>
            <a:endParaRPr lang="en-US" dirty="0"/>
          </a:p>
        </p:txBody>
      </p:sp>
      <p:sp>
        <p:nvSpPr>
          <p:cNvPr id="31" name="Right Brace 30"/>
          <p:cNvSpPr/>
          <p:nvPr/>
        </p:nvSpPr>
        <p:spPr bwMode="auto">
          <a:xfrm rot="5400000">
            <a:off x="6747301" y="3661201"/>
            <a:ext cx="342900" cy="1250098"/>
          </a:xfrm>
          <a:prstGeom prst="rightBrace">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cs typeface="Times New Roman" pitchFamily="18" charset="0"/>
            </a:endParaRPr>
          </a:p>
        </p:txBody>
      </p:sp>
      <p:sp>
        <p:nvSpPr>
          <p:cNvPr id="32" name="TextBox 31"/>
          <p:cNvSpPr txBox="1"/>
          <p:nvPr/>
        </p:nvSpPr>
        <p:spPr>
          <a:xfrm>
            <a:off x="4800600" y="4457700"/>
            <a:ext cx="4464901" cy="646331"/>
          </a:xfrm>
          <a:prstGeom prst="rect">
            <a:avLst/>
          </a:prstGeom>
          <a:noFill/>
        </p:spPr>
        <p:txBody>
          <a:bodyPr wrap="square" rtlCol="0">
            <a:spAutoFit/>
          </a:bodyPr>
          <a:lstStyle/>
          <a:p>
            <a:r>
              <a:rPr lang="en-US" sz="1800" dirty="0" smtClean="0"/>
              <a:t>5th GOP is general. It is used to define the low delay configuration files.</a:t>
            </a:r>
            <a:endParaRPr lang="en-US" sz="1800" dirty="0"/>
          </a:p>
        </p:txBody>
      </p:sp>
    </p:spTree>
    <p:extLst>
      <p:ext uri="{BB962C8B-B14F-4D97-AF65-F5344CB8AC3E}">
        <p14:creationId xmlns:p14="http://schemas.microsoft.com/office/powerpoint/2010/main" xmlns="" val="23434574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043"/>
            <a:ext cx="9144000" cy="707886"/>
          </a:xfrm>
        </p:spPr>
        <p:txBody>
          <a:bodyPr/>
          <a:lstStyle/>
          <a:p>
            <a:r>
              <a:rPr lang="en-US" dirty="0" smtClean="0"/>
              <a:t>Proposed Low Delay GOP Structure</a:t>
            </a:r>
            <a:endParaRPr lang="en-US" dirty="0"/>
          </a:p>
        </p:txBody>
      </p:sp>
      <p:sp>
        <p:nvSpPr>
          <p:cNvPr id="3" name="Slide Number Placeholder 2"/>
          <p:cNvSpPr>
            <a:spLocks noGrp="1"/>
          </p:cNvSpPr>
          <p:nvPr>
            <p:ph type="sldNum" sz="quarter" idx="10"/>
          </p:nvPr>
        </p:nvSpPr>
        <p:spPr/>
        <p:txBody>
          <a:bodyPr/>
          <a:lstStyle/>
          <a:p>
            <a:pPr>
              <a:defRPr/>
            </a:pPr>
            <a:fld id="{CE2CAF9C-4B54-4BE0-975D-0E089F2824AE}" type="slidenum">
              <a:rPr lang="zh-CN" altLang="en-US" smtClean="0"/>
              <a:pPr>
                <a:defRPr/>
              </a:pPr>
              <a:t>7</a:t>
            </a:fld>
            <a:endParaRPr lang="en-US" altLang="zh-CN"/>
          </a:p>
        </p:txBody>
      </p:sp>
      <p:sp>
        <p:nvSpPr>
          <p:cNvPr id="5" name="Down Arrow 4"/>
          <p:cNvSpPr/>
          <p:nvPr/>
        </p:nvSpPr>
        <p:spPr bwMode="auto">
          <a:xfrm>
            <a:off x="706831" y="1257300"/>
            <a:ext cx="321869" cy="3886200"/>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ahoma" pitchFamily="34" charset="0"/>
              <a:cs typeface="Times New Roman" pitchFamily="18" charset="0"/>
            </a:endParaRPr>
          </a:p>
        </p:txBody>
      </p:sp>
      <p:sp>
        <p:nvSpPr>
          <p:cNvPr id="6" name="TextBox 5"/>
          <p:cNvSpPr txBox="1"/>
          <p:nvPr/>
        </p:nvSpPr>
        <p:spPr>
          <a:xfrm rot="16200000">
            <a:off x="-584717" y="2844285"/>
            <a:ext cx="2400302" cy="369332"/>
          </a:xfrm>
          <a:prstGeom prst="rect">
            <a:avLst/>
          </a:prstGeom>
          <a:noFill/>
        </p:spPr>
        <p:txBody>
          <a:bodyPr wrap="square" rtlCol="0">
            <a:spAutoFit/>
          </a:bodyPr>
          <a:lstStyle/>
          <a:p>
            <a:r>
              <a:rPr lang="en-US" sz="1800" dirty="0" smtClean="0"/>
              <a:t>Encoding Order</a:t>
            </a:r>
            <a:endParaRPr lang="en-US" sz="1800" dirty="0"/>
          </a:p>
        </p:txBody>
      </p:sp>
      <p:sp>
        <p:nvSpPr>
          <p:cNvPr id="7" name="TextBox 6"/>
          <p:cNvSpPr txBox="1"/>
          <p:nvPr/>
        </p:nvSpPr>
        <p:spPr>
          <a:xfrm>
            <a:off x="4214696" y="914400"/>
            <a:ext cx="471604" cy="276999"/>
          </a:xfrm>
          <a:prstGeom prst="rect">
            <a:avLst/>
          </a:prstGeom>
          <a:noFill/>
        </p:spPr>
        <p:txBody>
          <a:bodyPr wrap="none" rtlCol="0">
            <a:spAutoFit/>
          </a:bodyPr>
          <a:lstStyle/>
          <a:p>
            <a:r>
              <a:rPr lang="en-US" dirty="0" smtClean="0"/>
              <a:t>POC</a:t>
            </a:r>
            <a:endParaRPr lang="en-US" dirty="0"/>
          </a:p>
        </p:txBody>
      </p:sp>
      <p:sp>
        <p:nvSpPr>
          <p:cNvPr id="8" name="TextBox 7"/>
          <p:cNvSpPr txBox="1"/>
          <p:nvPr/>
        </p:nvSpPr>
        <p:spPr>
          <a:xfrm>
            <a:off x="2400300" y="1371600"/>
            <a:ext cx="726481" cy="276999"/>
          </a:xfrm>
          <a:prstGeom prst="rect">
            <a:avLst/>
          </a:prstGeom>
          <a:noFill/>
        </p:spPr>
        <p:txBody>
          <a:bodyPr wrap="none" rtlCol="0">
            <a:spAutoFit/>
          </a:bodyPr>
          <a:lstStyle/>
          <a:p>
            <a:r>
              <a:rPr lang="en-US" dirty="0" smtClean="0"/>
              <a:t>2</a:t>
            </a:r>
            <a:r>
              <a:rPr lang="en-US" baseline="30000" dirty="0" smtClean="0"/>
              <a:t>nd</a:t>
            </a:r>
            <a:r>
              <a:rPr lang="en-US" dirty="0" smtClean="0"/>
              <a:t> GOP</a:t>
            </a:r>
            <a:endParaRPr lang="en-US" dirty="0"/>
          </a:p>
        </p:txBody>
      </p:sp>
      <p:sp>
        <p:nvSpPr>
          <p:cNvPr id="9" name="TextBox 8"/>
          <p:cNvSpPr txBox="1"/>
          <p:nvPr/>
        </p:nvSpPr>
        <p:spPr>
          <a:xfrm>
            <a:off x="4114800" y="2286000"/>
            <a:ext cx="752963" cy="276999"/>
          </a:xfrm>
          <a:prstGeom prst="rect">
            <a:avLst/>
          </a:prstGeom>
          <a:noFill/>
        </p:spPr>
        <p:txBody>
          <a:bodyPr wrap="none" rtlCol="0">
            <a:spAutoFit/>
          </a:bodyPr>
          <a:lstStyle/>
          <a:p>
            <a:r>
              <a:rPr lang="en-US" dirty="0" smtClean="0"/>
              <a:t>3rd GOP</a:t>
            </a:r>
            <a:endParaRPr lang="en-US" dirty="0"/>
          </a:p>
        </p:txBody>
      </p:sp>
      <p:sp>
        <p:nvSpPr>
          <p:cNvPr id="10" name="TextBox 9"/>
          <p:cNvSpPr txBox="1"/>
          <p:nvPr/>
        </p:nvSpPr>
        <p:spPr>
          <a:xfrm>
            <a:off x="5876437" y="3266301"/>
            <a:ext cx="750526" cy="276999"/>
          </a:xfrm>
          <a:prstGeom prst="rect">
            <a:avLst/>
          </a:prstGeom>
          <a:noFill/>
        </p:spPr>
        <p:txBody>
          <a:bodyPr wrap="none" rtlCol="0">
            <a:spAutoFit/>
          </a:bodyPr>
          <a:lstStyle/>
          <a:p>
            <a:r>
              <a:rPr lang="en-US" dirty="0" smtClean="0"/>
              <a:t>4th GOP</a:t>
            </a:r>
            <a:endParaRPr lang="en-US" dirty="0"/>
          </a:p>
        </p:txBody>
      </p:sp>
      <p:sp>
        <p:nvSpPr>
          <p:cNvPr id="11" name="TextBox 10"/>
          <p:cNvSpPr txBox="1"/>
          <p:nvPr/>
        </p:nvSpPr>
        <p:spPr>
          <a:xfrm>
            <a:off x="7705237" y="4180701"/>
            <a:ext cx="750526" cy="276999"/>
          </a:xfrm>
          <a:prstGeom prst="rect">
            <a:avLst/>
          </a:prstGeom>
          <a:noFill/>
        </p:spPr>
        <p:txBody>
          <a:bodyPr wrap="none" rtlCol="0">
            <a:spAutoFit/>
          </a:bodyPr>
          <a:lstStyle/>
          <a:p>
            <a:r>
              <a:rPr lang="en-US" dirty="0" smtClean="0"/>
              <a:t>5th GOP</a:t>
            </a:r>
            <a:endParaRPr lang="en-US" dirty="0"/>
          </a:p>
        </p:txBody>
      </p:sp>
      <p:sp>
        <p:nvSpPr>
          <p:cNvPr id="12" name="Right Brace 11"/>
          <p:cNvSpPr/>
          <p:nvPr/>
        </p:nvSpPr>
        <p:spPr bwMode="auto">
          <a:xfrm rot="5400000">
            <a:off x="7429500" y="4457700"/>
            <a:ext cx="342900" cy="1714500"/>
          </a:xfrm>
          <a:prstGeom prst="rightBrace">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ahoma" pitchFamily="34" charset="0"/>
              <a:cs typeface="Times New Roman" pitchFamily="18" charset="0"/>
            </a:endParaRPr>
          </a:p>
        </p:txBody>
      </p:sp>
      <p:sp>
        <p:nvSpPr>
          <p:cNvPr id="13" name="TextBox 12"/>
          <p:cNvSpPr txBox="1"/>
          <p:nvPr/>
        </p:nvSpPr>
        <p:spPr>
          <a:xfrm>
            <a:off x="4450498" y="5525869"/>
            <a:ext cx="4464901" cy="646331"/>
          </a:xfrm>
          <a:prstGeom prst="rect">
            <a:avLst/>
          </a:prstGeom>
          <a:noFill/>
        </p:spPr>
        <p:txBody>
          <a:bodyPr wrap="square" rtlCol="0">
            <a:spAutoFit/>
          </a:bodyPr>
          <a:lstStyle/>
          <a:p>
            <a:r>
              <a:rPr lang="en-US" sz="1800" dirty="0" smtClean="0"/>
              <a:t>5th GOP is general. It is used to define the low delay configuration files.</a:t>
            </a:r>
            <a:endParaRPr lang="en-US" sz="1800" dirty="0"/>
          </a:p>
        </p:txBody>
      </p:sp>
      <p:graphicFrame>
        <p:nvGraphicFramePr>
          <p:cNvPr id="4" name="Table 3"/>
          <p:cNvGraphicFramePr>
            <a:graphicFrameLocks noGrp="1"/>
          </p:cNvGraphicFramePr>
          <p:nvPr>
            <p:extLst>
              <p:ext uri="{D42A27DB-BD31-4B8C-83A1-F6EECF244321}">
                <p14:modId xmlns:p14="http://schemas.microsoft.com/office/powerpoint/2010/main" xmlns="" val="2646247500"/>
              </p:ext>
            </p:extLst>
          </p:nvPr>
        </p:nvGraphicFramePr>
        <p:xfrm>
          <a:off x="685793" y="1132384"/>
          <a:ext cx="7772415" cy="4011116"/>
        </p:xfrm>
        <a:graphic>
          <a:graphicData uri="http://schemas.openxmlformats.org/drawingml/2006/table">
            <a:tbl>
              <a:tblPr/>
              <a:tblGrid>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gridCol w="222069"/>
              </a:tblGrid>
              <a:tr h="117974">
                <a:tc>
                  <a:txBody>
                    <a:bodyPr/>
                    <a:lstStyle/>
                    <a:p>
                      <a:pPr algn="l" fontAlgn="b"/>
                      <a:endParaRPr lang="en-US" sz="700" b="0" i="0" u="none" strike="noStrike" dirty="0">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r" fontAlgn="b"/>
                      <a:r>
                        <a:rPr lang="en-US" sz="600" b="0" i="0" u="none" strike="noStrike">
                          <a:solidFill>
                            <a:srgbClr val="000000"/>
                          </a:solidFill>
                          <a:effectLst/>
                          <a:latin typeface="Sans"/>
                        </a:rPr>
                        <a:t>0</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1</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2</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3</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4</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5</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6</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7</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8</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9</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10</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11</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dirty="0">
                          <a:solidFill>
                            <a:srgbClr val="000000"/>
                          </a:solidFill>
                          <a:effectLst/>
                          <a:latin typeface="Sans"/>
                        </a:rPr>
                        <a:t>12</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13</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14</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15</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16</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17</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dirty="0">
                          <a:solidFill>
                            <a:srgbClr val="000000"/>
                          </a:solidFill>
                          <a:effectLst/>
                          <a:latin typeface="Sans"/>
                        </a:rPr>
                        <a:t>18</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19</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20</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21</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22</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23</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24</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25</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26</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dirty="0">
                          <a:solidFill>
                            <a:srgbClr val="000000"/>
                          </a:solidFill>
                          <a:effectLst/>
                          <a:latin typeface="Sans"/>
                        </a:rPr>
                        <a:t>27</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28</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29</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30</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31</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r" fontAlgn="b"/>
                      <a:r>
                        <a:rPr lang="en-US" sz="600" b="0" i="0" u="none" strike="noStrike">
                          <a:solidFill>
                            <a:srgbClr val="000000"/>
                          </a:solidFill>
                          <a:effectLst/>
                          <a:latin typeface="Sans"/>
                        </a:rPr>
                        <a:t>32</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r>
              <a:tr h="117974">
                <a:tc>
                  <a:txBody>
                    <a:bodyPr/>
                    <a:lstStyle/>
                    <a:p>
                      <a:pPr algn="r" fontAlgn="b"/>
                      <a:r>
                        <a:rPr lang="en-US" sz="700" b="0" i="0" u="none" strike="noStrike">
                          <a:solidFill>
                            <a:srgbClr val="000000"/>
                          </a:solidFill>
                          <a:effectLst/>
                          <a:latin typeface="Sans"/>
                        </a:rPr>
                        <a:t>0</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r" fontAlgn="b"/>
                      <a:r>
                        <a:rPr lang="en-US" sz="700" b="0" i="0" u="none" strike="noStrike">
                          <a:solidFill>
                            <a:srgbClr val="000000"/>
                          </a:solidFill>
                          <a:effectLst/>
                          <a:latin typeface="Sans"/>
                        </a:rPr>
                        <a:t>0</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FFCC"/>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17974">
                <a:tc>
                  <a:txBody>
                    <a:bodyPr/>
                    <a:lstStyle/>
                    <a:p>
                      <a:pPr algn="r" fontAlgn="b"/>
                      <a:r>
                        <a:rPr lang="en-US" sz="700" b="0" i="0" u="none" strike="noStrike">
                          <a:solidFill>
                            <a:srgbClr val="000000"/>
                          </a:solidFill>
                          <a:effectLst/>
                          <a:latin typeface="Sans"/>
                        </a:rPr>
                        <a:t>1</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r" fontAlgn="b"/>
                      <a:r>
                        <a:rPr lang="en-US" sz="700" b="0" i="0" u="none" strike="noStrike">
                          <a:solidFill>
                            <a:srgbClr val="000000"/>
                          </a:solidFill>
                          <a:effectLst/>
                          <a:latin typeface="Sans"/>
                        </a:rPr>
                        <a:t>1</a:t>
                      </a:r>
                    </a:p>
                  </a:txBody>
                  <a:tcPr marL="6940" marR="6940" marT="694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solidFill>
                      <a:srgbClr val="CCFFCC"/>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r>
              <a:tr h="117974">
                <a:tc>
                  <a:txBody>
                    <a:bodyPr/>
                    <a:lstStyle/>
                    <a:p>
                      <a:pPr algn="r" fontAlgn="b"/>
                      <a:r>
                        <a:rPr lang="en-US" sz="700" b="0" i="0" u="none" strike="noStrike">
                          <a:solidFill>
                            <a:srgbClr val="000000"/>
                          </a:solidFill>
                          <a:effectLst/>
                          <a:latin typeface="Sans"/>
                        </a:rPr>
                        <a:t>2</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r" fontAlgn="b"/>
                      <a:r>
                        <a:rPr lang="en-US" sz="700" b="0" i="0" u="none" strike="noStrike">
                          <a:solidFill>
                            <a:srgbClr val="000000"/>
                          </a:solidFill>
                          <a:effectLst/>
                          <a:latin typeface="Sans"/>
                        </a:rPr>
                        <a:t>2</a:t>
                      </a:r>
                    </a:p>
                  </a:txBody>
                  <a:tcPr marL="6940" marR="6940" marT="6940" marB="0" anchor="b">
                    <a:lnL>
                      <a:noFill/>
                    </a:lnL>
                    <a:lnR>
                      <a:noFill/>
                    </a:lnR>
                    <a:lnT>
                      <a:noFill/>
                    </a:lnT>
                    <a:lnB>
                      <a:noFill/>
                    </a:lnB>
                    <a:solidFill>
                      <a:srgbClr val="CCFFCC"/>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3</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r" fontAlgn="b"/>
                      <a:r>
                        <a:rPr lang="en-US" sz="700" b="0" i="0" u="none" strike="noStrike">
                          <a:solidFill>
                            <a:srgbClr val="000000"/>
                          </a:solidFill>
                          <a:effectLst/>
                          <a:latin typeface="Sans"/>
                        </a:rPr>
                        <a:t>3</a:t>
                      </a:r>
                    </a:p>
                  </a:txBody>
                  <a:tcPr marL="6940" marR="6940" marT="6940" marB="0" anchor="b">
                    <a:lnL>
                      <a:noFill/>
                    </a:lnL>
                    <a:lnR>
                      <a:noFill/>
                    </a:lnR>
                    <a:lnT>
                      <a:noFill/>
                    </a:lnT>
                    <a:lnB>
                      <a:noFill/>
                    </a:lnB>
                    <a:solidFill>
                      <a:srgbClr val="CCFFCC"/>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4</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r" fontAlgn="b"/>
                      <a:r>
                        <a:rPr lang="en-US" sz="700" b="0" i="0" u="none" strike="noStrike">
                          <a:solidFill>
                            <a:srgbClr val="000000"/>
                          </a:solidFill>
                          <a:effectLst/>
                          <a:latin typeface="Sans"/>
                        </a:rPr>
                        <a:t>4</a:t>
                      </a:r>
                    </a:p>
                  </a:txBody>
                  <a:tcPr marL="6940" marR="6940" marT="6940" marB="0" anchor="b">
                    <a:lnL>
                      <a:noFill/>
                    </a:lnL>
                    <a:lnR>
                      <a:noFill/>
                    </a:lnR>
                    <a:lnT>
                      <a:noFill/>
                    </a:lnT>
                    <a:lnB>
                      <a:noFill/>
                    </a:lnB>
                    <a:solidFill>
                      <a:srgbClr val="CCFFCC"/>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5</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r" fontAlgn="b"/>
                      <a:r>
                        <a:rPr lang="en-US" sz="700" b="0" i="0" u="none" strike="noStrike">
                          <a:solidFill>
                            <a:srgbClr val="000000"/>
                          </a:solidFill>
                          <a:effectLst/>
                          <a:latin typeface="Sans"/>
                        </a:rPr>
                        <a:t>5</a:t>
                      </a:r>
                    </a:p>
                  </a:txBody>
                  <a:tcPr marL="6940" marR="6940" marT="6940" marB="0" anchor="b">
                    <a:lnL>
                      <a:noFill/>
                    </a:lnL>
                    <a:lnR>
                      <a:noFill/>
                    </a:lnR>
                    <a:lnT>
                      <a:noFill/>
                    </a:lnT>
                    <a:lnB>
                      <a:noFill/>
                    </a:lnB>
                    <a:solidFill>
                      <a:srgbClr val="CCFFCC"/>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6</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r" fontAlgn="b"/>
                      <a:r>
                        <a:rPr lang="en-US" sz="700" b="0" i="0" u="none" strike="noStrike">
                          <a:solidFill>
                            <a:srgbClr val="000000"/>
                          </a:solidFill>
                          <a:effectLst/>
                          <a:latin typeface="Sans"/>
                        </a:rPr>
                        <a:t>6</a:t>
                      </a:r>
                    </a:p>
                  </a:txBody>
                  <a:tcPr marL="6940" marR="6940" marT="6940" marB="0" anchor="b">
                    <a:lnL>
                      <a:noFill/>
                    </a:lnL>
                    <a:lnR>
                      <a:noFill/>
                    </a:lnR>
                    <a:lnT>
                      <a:noFill/>
                    </a:lnT>
                    <a:lnB>
                      <a:noFill/>
                    </a:lnB>
                    <a:solidFill>
                      <a:srgbClr val="CCFFCC"/>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dirty="0">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7</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r" fontAlgn="b"/>
                      <a:r>
                        <a:rPr lang="en-US" sz="700" b="0" i="0" u="none" strike="noStrike">
                          <a:solidFill>
                            <a:srgbClr val="000000"/>
                          </a:solidFill>
                          <a:effectLst/>
                          <a:latin typeface="Sans"/>
                        </a:rPr>
                        <a:t>7</a:t>
                      </a:r>
                    </a:p>
                  </a:txBody>
                  <a:tcPr marL="6940" marR="6940" marT="6940" marB="0" anchor="b">
                    <a:lnL>
                      <a:noFill/>
                    </a:lnL>
                    <a:lnR>
                      <a:noFill/>
                    </a:lnR>
                    <a:lnT>
                      <a:noFill/>
                    </a:lnT>
                    <a:lnB>
                      <a:noFill/>
                    </a:lnB>
                    <a:solidFill>
                      <a:srgbClr val="CCFFCC"/>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8</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700" b="0" i="0" u="none" strike="noStrike">
                          <a:solidFill>
                            <a:srgbClr val="000000"/>
                          </a:solidFill>
                          <a:effectLst/>
                          <a:latin typeface="Sans"/>
                        </a:rPr>
                        <a:t>8</a:t>
                      </a:r>
                    </a:p>
                  </a:txBody>
                  <a:tcPr marL="6940" marR="6940" marT="6940"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CCFFCC"/>
                    </a:solidFill>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9</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r" fontAlgn="b"/>
                      <a:r>
                        <a:rPr lang="en-US" sz="700" b="0" i="0" u="none" strike="noStrike">
                          <a:solidFill>
                            <a:srgbClr val="000000"/>
                          </a:solidFill>
                          <a:effectLst/>
                          <a:latin typeface="Sans"/>
                        </a:rPr>
                        <a:t>9</a:t>
                      </a:r>
                    </a:p>
                  </a:txBody>
                  <a:tcPr marL="6940" marR="6940" marT="694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solidFill>
                      <a:srgbClr val="CCFFCC"/>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10</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r" fontAlgn="b"/>
                      <a:r>
                        <a:rPr lang="en-US" sz="700" b="0" i="0" u="none" strike="noStrike">
                          <a:solidFill>
                            <a:srgbClr val="000000"/>
                          </a:solidFill>
                          <a:effectLst/>
                          <a:latin typeface="Sans"/>
                        </a:rPr>
                        <a:t>10</a:t>
                      </a:r>
                    </a:p>
                  </a:txBody>
                  <a:tcPr marL="6940" marR="6940" marT="6940" marB="0" anchor="b">
                    <a:lnL>
                      <a:noFill/>
                    </a:lnL>
                    <a:lnR>
                      <a:noFill/>
                    </a:lnR>
                    <a:lnT>
                      <a:noFill/>
                    </a:lnT>
                    <a:lnB>
                      <a:noFill/>
                    </a:lnB>
                    <a:solidFill>
                      <a:srgbClr val="CCFFCC"/>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11</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r" fontAlgn="b"/>
                      <a:r>
                        <a:rPr lang="en-US" sz="700" b="0" i="0" u="none" strike="noStrike">
                          <a:solidFill>
                            <a:srgbClr val="000000"/>
                          </a:solidFill>
                          <a:effectLst/>
                          <a:latin typeface="Sans"/>
                        </a:rPr>
                        <a:t>11</a:t>
                      </a:r>
                    </a:p>
                  </a:txBody>
                  <a:tcPr marL="6940" marR="6940" marT="6940" marB="0" anchor="b">
                    <a:lnL>
                      <a:noFill/>
                    </a:lnL>
                    <a:lnR>
                      <a:noFill/>
                    </a:lnR>
                    <a:lnT>
                      <a:noFill/>
                    </a:lnT>
                    <a:lnB>
                      <a:noFill/>
                    </a:lnB>
                    <a:solidFill>
                      <a:srgbClr val="CCFFCC"/>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12</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r" fontAlgn="b"/>
                      <a:r>
                        <a:rPr lang="en-US" sz="700" b="0" i="0" u="none" strike="noStrike">
                          <a:solidFill>
                            <a:srgbClr val="000000"/>
                          </a:solidFill>
                          <a:effectLst/>
                          <a:latin typeface="Sans"/>
                        </a:rPr>
                        <a:t>12</a:t>
                      </a:r>
                    </a:p>
                  </a:txBody>
                  <a:tcPr marL="6940" marR="6940" marT="6940" marB="0" anchor="b">
                    <a:lnL>
                      <a:noFill/>
                    </a:lnL>
                    <a:lnR>
                      <a:noFill/>
                    </a:lnR>
                    <a:lnT>
                      <a:noFill/>
                    </a:lnT>
                    <a:lnB>
                      <a:noFill/>
                    </a:lnB>
                    <a:solidFill>
                      <a:srgbClr val="CCFFCC"/>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13</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r" fontAlgn="b"/>
                      <a:r>
                        <a:rPr lang="en-US" sz="700" b="0" i="0" u="none" strike="noStrike">
                          <a:solidFill>
                            <a:srgbClr val="000000"/>
                          </a:solidFill>
                          <a:effectLst/>
                          <a:latin typeface="Sans"/>
                        </a:rPr>
                        <a:t>13</a:t>
                      </a:r>
                    </a:p>
                  </a:txBody>
                  <a:tcPr marL="6940" marR="6940" marT="6940" marB="0" anchor="b">
                    <a:lnL>
                      <a:noFill/>
                    </a:lnL>
                    <a:lnR>
                      <a:noFill/>
                    </a:lnR>
                    <a:lnT>
                      <a:noFill/>
                    </a:lnT>
                    <a:lnB>
                      <a:noFill/>
                    </a:lnB>
                    <a:solidFill>
                      <a:srgbClr val="CCFFCC"/>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14</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r" fontAlgn="b"/>
                      <a:r>
                        <a:rPr lang="en-US" sz="700" b="0" i="0" u="none" strike="noStrike">
                          <a:solidFill>
                            <a:srgbClr val="000000"/>
                          </a:solidFill>
                          <a:effectLst/>
                          <a:latin typeface="Sans"/>
                        </a:rPr>
                        <a:t>14</a:t>
                      </a:r>
                    </a:p>
                  </a:txBody>
                  <a:tcPr marL="6940" marR="6940" marT="6940" marB="0" anchor="b">
                    <a:lnL>
                      <a:noFill/>
                    </a:lnL>
                    <a:lnR>
                      <a:noFill/>
                    </a:lnR>
                    <a:lnT>
                      <a:noFill/>
                    </a:lnT>
                    <a:lnB>
                      <a:noFill/>
                    </a:lnB>
                    <a:solidFill>
                      <a:srgbClr val="CCFFCC"/>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15</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r" fontAlgn="b"/>
                      <a:r>
                        <a:rPr lang="en-US" sz="700" b="0" i="0" u="none" strike="noStrike">
                          <a:solidFill>
                            <a:srgbClr val="000000"/>
                          </a:solidFill>
                          <a:effectLst/>
                          <a:latin typeface="Sans"/>
                        </a:rPr>
                        <a:t>15</a:t>
                      </a:r>
                    </a:p>
                  </a:txBody>
                  <a:tcPr marL="6940" marR="6940" marT="6940" marB="0" anchor="b">
                    <a:lnL>
                      <a:noFill/>
                    </a:lnL>
                    <a:lnR>
                      <a:noFill/>
                    </a:lnR>
                    <a:lnT>
                      <a:noFill/>
                    </a:lnT>
                    <a:lnB>
                      <a:noFill/>
                    </a:lnB>
                    <a:solidFill>
                      <a:srgbClr val="CCFFCC"/>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16</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700" b="0" i="0" u="none" strike="noStrike">
                          <a:solidFill>
                            <a:srgbClr val="000000"/>
                          </a:solidFill>
                          <a:effectLst/>
                          <a:latin typeface="Sans"/>
                        </a:rPr>
                        <a:t>16</a:t>
                      </a:r>
                    </a:p>
                  </a:txBody>
                  <a:tcPr marL="6940" marR="6940" marT="6940"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CCFFCC"/>
                    </a:solidFill>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17</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r" fontAlgn="b"/>
                      <a:r>
                        <a:rPr lang="en-US" sz="700" b="0" i="0" u="none" strike="noStrike">
                          <a:solidFill>
                            <a:srgbClr val="000000"/>
                          </a:solidFill>
                          <a:effectLst/>
                          <a:latin typeface="Sans"/>
                        </a:rPr>
                        <a:t>17</a:t>
                      </a:r>
                    </a:p>
                  </a:txBody>
                  <a:tcPr marL="6940" marR="6940" marT="694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solidFill>
                      <a:srgbClr val="CCFFCC"/>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18</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r" fontAlgn="b"/>
                      <a:r>
                        <a:rPr lang="en-US" sz="700" b="0" i="0" u="none" strike="noStrike">
                          <a:solidFill>
                            <a:srgbClr val="000000"/>
                          </a:solidFill>
                          <a:effectLst/>
                          <a:latin typeface="Sans"/>
                        </a:rPr>
                        <a:t>18</a:t>
                      </a:r>
                    </a:p>
                  </a:txBody>
                  <a:tcPr marL="6940" marR="6940" marT="6940" marB="0" anchor="b">
                    <a:lnL>
                      <a:noFill/>
                    </a:lnL>
                    <a:lnR>
                      <a:noFill/>
                    </a:lnR>
                    <a:lnT>
                      <a:noFill/>
                    </a:lnT>
                    <a:lnB>
                      <a:noFill/>
                    </a:lnB>
                    <a:solidFill>
                      <a:srgbClr val="CCFFCC"/>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19</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r" fontAlgn="b"/>
                      <a:r>
                        <a:rPr lang="en-US" sz="700" b="0" i="0" u="none" strike="noStrike">
                          <a:solidFill>
                            <a:srgbClr val="000000"/>
                          </a:solidFill>
                          <a:effectLst/>
                          <a:latin typeface="Sans"/>
                        </a:rPr>
                        <a:t>19</a:t>
                      </a:r>
                    </a:p>
                  </a:txBody>
                  <a:tcPr marL="6940" marR="6940" marT="6940" marB="0" anchor="b">
                    <a:lnL>
                      <a:noFill/>
                    </a:lnL>
                    <a:lnR>
                      <a:noFill/>
                    </a:lnR>
                    <a:lnT>
                      <a:noFill/>
                    </a:lnT>
                    <a:lnB>
                      <a:noFill/>
                    </a:lnB>
                    <a:solidFill>
                      <a:srgbClr val="CCFFCC"/>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20</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r" fontAlgn="b"/>
                      <a:r>
                        <a:rPr lang="en-US" sz="700" b="0" i="0" u="none" strike="noStrike">
                          <a:solidFill>
                            <a:srgbClr val="000000"/>
                          </a:solidFill>
                          <a:effectLst/>
                          <a:latin typeface="Sans"/>
                        </a:rPr>
                        <a:t>20</a:t>
                      </a:r>
                    </a:p>
                  </a:txBody>
                  <a:tcPr marL="6940" marR="6940" marT="6940" marB="0" anchor="b">
                    <a:lnL>
                      <a:noFill/>
                    </a:lnL>
                    <a:lnR>
                      <a:noFill/>
                    </a:lnR>
                    <a:lnT>
                      <a:noFill/>
                    </a:lnT>
                    <a:lnB>
                      <a:noFill/>
                    </a:lnB>
                    <a:solidFill>
                      <a:srgbClr val="CCFFCC"/>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21</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r" fontAlgn="b"/>
                      <a:r>
                        <a:rPr lang="en-US" sz="700" b="0" i="0" u="none" strike="noStrike">
                          <a:solidFill>
                            <a:srgbClr val="000000"/>
                          </a:solidFill>
                          <a:effectLst/>
                          <a:latin typeface="Sans"/>
                        </a:rPr>
                        <a:t>21</a:t>
                      </a:r>
                    </a:p>
                  </a:txBody>
                  <a:tcPr marL="6940" marR="6940" marT="6940" marB="0" anchor="b">
                    <a:lnL>
                      <a:noFill/>
                    </a:lnL>
                    <a:lnR>
                      <a:noFill/>
                    </a:lnR>
                    <a:lnT>
                      <a:noFill/>
                    </a:lnT>
                    <a:lnB>
                      <a:noFill/>
                    </a:lnB>
                    <a:solidFill>
                      <a:srgbClr val="CCFFCC"/>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22</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r" fontAlgn="b"/>
                      <a:r>
                        <a:rPr lang="en-US" sz="700" b="0" i="0" u="none" strike="noStrike">
                          <a:solidFill>
                            <a:srgbClr val="000000"/>
                          </a:solidFill>
                          <a:effectLst/>
                          <a:latin typeface="Sans"/>
                        </a:rPr>
                        <a:t>22</a:t>
                      </a:r>
                    </a:p>
                  </a:txBody>
                  <a:tcPr marL="6940" marR="6940" marT="6940" marB="0" anchor="b">
                    <a:lnL>
                      <a:noFill/>
                    </a:lnL>
                    <a:lnR>
                      <a:noFill/>
                    </a:lnR>
                    <a:lnT>
                      <a:noFill/>
                    </a:lnT>
                    <a:lnB>
                      <a:noFill/>
                    </a:lnB>
                    <a:solidFill>
                      <a:srgbClr val="CCFFCC"/>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23</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r" fontAlgn="b"/>
                      <a:r>
                        <a:rPr lang="en-US" sz="700" b="0" i="0" u="none" strike="noStrike">
                          <a:solidFill>
                            <a:srgbClr val="000000"/>
                          </a:solidFill>
                          <a:effectLst/>
                          <a:latin typeface="Sans"/>
                        </a:rPr>
                        <a:t>23</a:t>
                      </a:r>
                    </a:p>
                  </a:txBody>
                  <a:tcPr marL="6940" marR="6940" marT="6940" marB="0" anchor="b">
                    <a:lnL>
                      <a:noFill/>
                    </a:lnL>
                    <a:lnR>
                      <a:noFill/>
                    </a:lnR>
                    <a:lnT>
                      <a:noFill/>
                    </a:lnT>
                    <a:lnB>
                      <a:noFill/>
                    </a:lnB>
                    <a:solidFill>
                      <a:srgbClr val="CCFFCC"/>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24</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700" b="0" i="0" u="none" strike="noStrike">
                          <a:solidFill>
                            <a:srgbClr val="000000"/>
                          </a:solidFill>
                          <a:effectLst/>
                          <a:latin typeface="Sans"/>
                        </a:rPr>
                        <a:t>24</a:t>
                      </a:r>
                    </a:p>
                  </a:txBody>
                  <a:tcPr marL="6940" marR="6940" marT="6940"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CCFFCC"/>
                    </a:solidFill>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r>
              <a:tr h="117974">
                <a:tc>
                  <a:txBody>
                    <a:bodyPr/>
                    <a:lstStyle/>
                    <a:p>
                      <a:pPr algn="r" fontAlgn="b"/>
                      <a:r>
                        <a:rPr lang="en-US" sz="700" b="0" i="0" u="none" strike="noStrike">
                          <a:solidFill>
                            <a:srgbClr val="000000"/>
                          </a:solidFill>
                          <a:effectLst/>
                          <a:latin typeface="Sans"/>
                        </a:rPr>
                        <a:t>25</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99"/>
                    </a:solidFill>
                  </a:tcPr>
                </a:tc>
                <a:tc>
                  <a:txBody>
                    <a:bodyPr/>
                    <a:lstStyle/>
                    <a:p>
                      <a:pPr algn="r" fontAlgn="b"/>
                      <a:r>
                        <a:rPr lang="en-US" sz="700" b="0" i="0" u="none" strike="noStrike">
                          <a:solidFill>
                            <a:srgbClr val="000000"/>
                          </a:solidFill>
                          <a:effectLst/>
                          <a:latin typeface="Sans"/>
                        </a:rPr>
                        <a:t>25</a:t>
                      </a:r>
                    </a:p>
                  </a:txBody>
                  <a:tcPr marL="6940" marR="6940" marT="6940"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solidFill>
                      <a:srgbClr val="CCFFCC"/>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r>
              <a:tr h="117974">
                <a:tc>
                  <a:txBody>
                    <a:bodyPr/>
                    <a:lstStyle/>
                    <a:p>
                      <a:pPr algn="r" fontAlgn="b"/>
                      <a:r>
                        <a:rPr lang="en-US" sz="700" b="0" i="0" u="none" strike="noStrike">
                          <a:solidFill>
                            <a:srgbClr val="000000"/>
                          </a:solidFill>
                          <a:effectLst/>
                          <a:latin typeface="Sans"/>
                        </a:rPr>
                        <a:t>26</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r" fontAlgn="b"/>
                      <a:r>
                        <a:rPr lang="en-US" sz="700" b="0" i="0" u="none" strike="noStrike">
                          <a:solidFill>
                            <a:srgbClr val="000000"/>
                          </a:solidFill>
                          <a:effectLst/>
                          <a:latin typeface="Sans"/>
                        </a:rPr>
                        <a:t>26</a:t>
                      </a:r>
                    </a:p>
                  </a:txBody>
                  <a:tcPr marL="6940" marR="6940" marT="6940" marB="0" anchor="b">
                    <a:lnL>
                      <a:noFill/>
                    </a:lnL>
                    <a:lnR>
                      <a:noFill/>
                    </a:lnR>
                    <a:lnT>
                      <a:noFill/>
                    </a:lnT>
                    <a:lnB>
                      <a:noFill/>
                    </a:lnB>
                    <a:solidFill>
                      <a:srgbClr val="CCFFCC"/>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27</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r" fontAlgn="b"/>
                      <a:r>
                        <a:rPr lang="en-US" sz="700" b="0" i="0" u="none" strike="noStrike">
                          <a:solidFill>
                            <a:srgbClr val="000000"/>
                          </a:solidFill>
                          <a:effectLst/>
                          <a:latin typeface="Sans"/>
                        </a:rPr>
                        <a:t>27</a:t>
                      </a:r>
                    </a:p>
                  </a:txBody>
                  <a:tcPr marL="6940" marR="6940" marT="6940" marB="0" anchor="b">
                    <a:lnL>
                      <a:noFill/>
                    </a:lnL>
                    <a:lnR>
                      <a:noFill/>
                    </a:lnR>
                    <a:lnT>
                      <a:noFill/>
                    </a:lnT>
                    <a:lnB>
                      <a:noFill/>
                    </a:lnB>
                    <a:solidFill>
                      <a:srgbClr val="CCFFCC"/>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28</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r" fontAlgn="b"/>
                      <a:r>
                        <a:rPr lang="en-US" sz="700" b="0" i="0" u="none" strike="noStrike">
                          <a:solidFill>
                            <a:srgbClr val="000000"/>
                          </a:solidFill>
                          <a:effectLst/>
                          <a:latin typeface="Sans"/>
                        </a:rPr>
                        <a:t>28</a:t>
                      </a:r>
                    </a:p>
                  </a:txBody>
                  <a:tcPr marL="6940" marR="6940" marT="6940" marB="0" anchor="b">
                    <a:lnL>
                      <a:noFill/>
                    </a:lnL>
                    <a:lnR>
                      <a:noFill/>
                    </a:lnR>
                    <a:lnT>
                      <a:noFill/>
                    </a:lnT>
                    <a:lnB>
                      <a:noFill/>
                    </a:lnB>
                    <a:solidFill>
                      <a:srgbClr val="CCFFCC"/>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29</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r" fontAlgn="b"/>
                      <a:r>
                        <a:rPr lang="en-US" sz="700" b="0" i="0" u="none" strike="noStrike">
                          <a:solidFill>
                            <a:srgbClr val="000000"/>
                          </a:solidFill>
                          <a:effectLst/>
                          <a:latin typeface="Sans"/>
                        </a:rPr>
                        <a:t>29</a:t>
                      </a:r>
                    </a:p>
                  </a:txBody>
                  <a:tcPr marL="6940" marR="6940" marT="6940" marB="0" anchor="b">
                    <a:lnL>
                      <a:noFill/>
                    </a:lnL>
                    <a:lnR>
                      <a:noFill/>
                    </a:lnR>
                    <a:lnT>
                      <a:noFill/>
                    </a:lnT>
                    <a:lnB>
                      <a:noFill/>
                    </a:lnB>
                    <a:solidFill>
                      <a:srgbClr val="CCFFCC"/>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30</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r" fontAlgn="b"/>
                      <a:r>
                        <a:rPr lang="en-US" sz="700" b="0" i="0" u="none" strike="noStrike">
                          <a:solidFill>
                            <a:srgbClr val="000000"/>
                          </a:solidFill>
                          <a:effectLst/>
                          <a:latin typeface="Sans"/>
                        </a:rPr>
                        <a:t>30</a:t>
                      </a:r>
                    </a:p>
                  </a:txBody>
                  <a:tcPr marL="6940" marR="6940" marT="6940" marB="0" anchor="b">
                    <a:lnL>
                      <a:noFill/>
                    </a:lnL>
                    <a:lnR>
                      <a:noFill/>
                    </a:lnR>
                    <a:lnT>
                      <a:noFill/>
                    </a:lnT>
                    <a:lnB>
                      <a:noFill/>
                    </a:lnB>
                    <a:solidFill>
                      <a:srgbClr val="CCFFCC"/>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31</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a:noFill/>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a:noFill/>
                    </a:lnB>
                    <a:solidFill>
                      <a:srgbClr val="FFFF99"/>
                    </a:solidFill>
                  </a:tcPr>
                </a:tc>
                <a:tc>
                  <a:txBody>
                    <a:bodyPr/>
                    <a:lstStyle/>
                    <a:p>
                      <a:pPr algn="r" fontAlgn="b"/>
                      <a:r>
                        <a:rPr lang="en-US" sz="700" b="0" i="0" u="none" strike="noStrike">
                          <a:solidFill>
                            <a:srgbClr val="000000"/>
                          </a:solidFill>
                          <a:effectLst/>
                          <a:latin typeface="Sans"/>
                        </a:rPr>
                        <a:t>31</a:t>
                      </a:r>
                    </a:p>
                  </a:txBody>
                  <a:tcPr marL="6940" marR="6940" marT="6940" marB="0" anchor="b">
                    <a:lnL>
                      <a:noFill/>
                    </a:lnL>
                    <a:lnR>
                      <a:noFill/>
                    </a:lnR>
                    <a:lnT>
                      <a:noFill/>
                    </a:lnT>
                    <a:lnB>
                      <a:noFill/>
                    </a:lnB>
                    <a:solidFill>
                      <a:srgbClr val="CCFFCC"/>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r>
              <a:tr h="117974">
                <a:tc>
                  <a:txBody>
                    <a:bodyPr/>
                    <a:lstStyle/>
                    <a:p>
                      <a:pPr algn="r" fontAlgn="b"/>
                      <a:r>
                        <a:rPr lang="en-US" sz="700" b="0" i="0" u="none" strike="noStrike">
                          <a:solidFill>
                            <a:srgbClr val="000000"/>
                          </a:solidFill>
                          <a:effectLst/>
                          <a:latin typeface="Sans"/>
                        </a:rPr>
                        <a:t>32</a:t>
                      </a:r>
                    </a:p>
                  </a:txBody>
                  <a:tcPr marL="6940" marR="6940" marT="6940" marB="0" anchor="b">
                    <a:lnL>
                      <a:noFill/>
                    </a:lnL>
                    <a:lnR>
                      <a:noFill/>
                    </a:lnR>
                    <a:lnT>
                      <a:noFill/>
                    </a:lnT>
                    <a:lnB>
                      <a:noFill/>
                    </a:lnB>
                  </a:tcPr>
                </a:tc>
                <a:tc>
                  <a:txBody>
                    <a:bodyPr/>
                    <a:lstStyle/>
                    <a:p>
                      <a:pPr algn="l" fontAlgn="b"/>
                      <a:endParaRPr lang="en-US" sz="700" b="0" i="0" u="none" strike="noStrike">
                        <a:solidFill>
                          <a:srgbClr val="000000"/>
                        </a:solidFill>
                        <a:effectLst/>
                        <a:latin typeface="Sans"/>
                      </a:endParaRPr>
                    </a:p>
                  </a:txBody>
                  <a:tcPr marL="6940" marR="6940" marT="6940"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l" fontAlgn="b"/>
                      <a:r>
                        <a:rPr lang="en-US" sz="700" b="0" i="0" u="none" strike="noStrike">
                          <a:solidFill>
                            <a:srgbClr val="000000"/>
                          </a:solidFill>
                          <a:effectLst/>
                          <a:latin typeface="Sans"/>
                        </a:rPr>
                        <a:t> </a:t>
                      </a:r>
                    </a:p>
                  </a:txBody>
                  <a:tcPr marL="6940" marR="6940" marT="6940" marB="0" anchor="b">
                    <a:lnL>
                      <a:noFill/>
                    </a:lnL>
                    <a:lnR>
                      <a:noFill/>
                    </a:lnR>
                    <a:lnT>
                      <a:noFill/>
                    </a:lnT>
                    <a:lnB w="19050" cap="flat" cmpd="sng" algn="ctr">
                      <a:solidFill>
                        <a:srgbClr val="000000"/>
                      </a:solidFill>
                      <a:prstDash val="solid"/>
                      <a:round/>
                      <a:headEnd type="none" w="med" len="med"/>
                      <a:tailEnd type="none" w="med" len="med"/>
                    </a:lnB>
                    <a:solidFill>
                      <a:srgbClr val="FFFF99"/>
                    </a:solidFill>
                  </a:tcPr>
                </a:tc>
                <a:tc>
                  <a:txBody>
                    <a:bodyPr/>
                    <a:lstStyle/>
                    <a:p>
                      <a:pPr algn="r" fontAlgn="b"/>
                      <a:r>
                        <a:rPr lang="en-US" sz="700" b="0" i="0" u="none" strike="noStrike" dirty="0">
                          <a:solidFill>
                            <a:srgbClr val="000000"/>
                          </a:solidFill>
                          <a:effectLst/>
                          <a:latin typeface="Sans"/>
                        </a:rPr>
                        <a:t>32</a:t>
                      </a:r>
                    </a:p>
                  </a:txBody>
                  <a:tcPr marL="6940" marR="6940" marT="6940"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solidFill>
                      <a:srgbClr val="CCFFCC"/>
                    </a:solidFill>
                  </a:tcPr>
                </a:tc>
              </a:tr>
            </a:tbl>
          </a:graphicData>
        </a:graphic>
      </p:graphicFrame>
    </p:spTree>
    <p:extLst>
      <p:ext uri="{BB962C8B-B14F-4D97-AF65-F5344CB8AC3E}">
        <p14:creationId xmlns:p14="http://schemas.microsoft.com/office/powerpoint/2010/main" xmlns="" val="9326400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Tested RA GOP Structures</a:t>
            </a:r>
            <a:endParaRPr lang="en-US" dirty="0"/>
          </a:p>
        </p:txBody>
      </p:sp>
      <p:sp>
        <p:nvSpPr>
          <p:cNvPr id="4" name="Content Placeholder 3"/>
          <p:cNvSpPr>
            <a:spLocks noGrp="1"/>
          </p:cNvSpPr>
          <p:nvPr>
            <p:ph idx="1"/>
          </p:nvPr>
        </p:nvSpPr>
        <p:spPr/>
        <p:txBody>
          <a:bodyPr/>
          <a:lstStyle/>
          <a:p>
            <a:r>
              <a:rPr lang="en-US" sz="2000" dirty="0" smtClean="0"/>
              <a:t>Test sequences</a:t>
            </a:r>
          </a:p>
          <a:p>
            <a:pPr lvl="1"/>
            <a:r>
              <a:rPr lang="en-US" sz="1800" dirty="0" smtClean="0"/>
              <a:t>Nine MPEG2 480i  30fps test sequences</a:t>
            </a:r>
          </a:p>
          <a:p>
            <a:pPr lvl="1"/>
            <a:r>
              <a:rPr lang="en-US" sz="1800" dirty="0" smtClean="0"/>
              <a:t>Each sequence is 150 frames except car, which is 140 frames.</a:t>
            </a:r>
          </a:p>
          <a:p>
            <a:r>
              <a:rPr lang="en-US" sz="2000" dirty="0" smtClean="0"/>
              <a:t>Anchor (Frame-GOP-CTC)</a:t>
            </a:r>
          </a:p>
          <a:p>
            <a:pPr lvl="1"/>
            <a:r>
              <a:rPr lang="en-US" sz="1800" dirty="0" smtClean="0"/>
              <a:t>CTC RA configuration with frame structured pictures.</a:t>
            </a:r>
          </a:p>
          <a:p>
            <a:pPr lvl="1"/>
            <a:r>
              <a:rPr lang="en-US" sz="1800" dirty="0" smtClean="0"/>
              <a:t>GOP size is 8.</a:t>
            </a:r>
          </a:p>
          <a:p>
            <a:r>
              <a:rPr lang="en-US" sz="2000" dirty="0" smtClean="0"/>
              <a:t>Field-GOP-CTC</a:t>
            </a:r>
          </a:p>
          <a:p>
            <a:pPr lvl="1"/>
            <a:r>
              <a:rPr lang="en-US" sz="1800" dirty="0" smtClean="0"/>
              <a:t>CTC RA configuration with field structured pictures.</a:t>
            </a:r>
          </a:p>
          <a:p>
            <a:pPr lvl="1"/>
            <a:r>
              <a:rPr lang="en-US" sz="1800" dirty="0" smtClean="0"/>
              <a:t>GOP size is 8.</a:t>
            </a:r>
          </a:p>
          <a:p>
            <a:r>
              <a:rPr lang="en-US" sz="2000" dirty="0" smtClean="0"/>
              <a:t>Field-GOP-New</a:t>
            </a:r>
          </a:p>
          <a:p>
            <a:pPr lvl="1"/>
            <a:r>
              <a:rPr lang="en-US" sz="1800" dirty="0" smtClean="0"/>
              <a:t>Proposed RA configuration with field structured pictures.</a:t>
            </a:r>
          </a:p>
          <a:p>
            <a:pPr lvl="1"/>
            <a:r>
              <a:rPr lang="en-US" sz="1800" dirty="0" smtClean="0"/>
              <a:t>GOP size is 16.</a:t>
            </a:r>
          </a:p>
          <a:p>
            <a:r>
              <a:rPr lang="en-US" sz="2200" dirty="0" smtClean="0"/>
              <a:t>RA results are cross-checked by</a:t>
            </a:r>
          </a:p>
          <a:p>
            <a:pPr lvl="1"/>
            <a:r>
              <a:rPr lang="en-US" sz="1800" dirty="0" smtClean="0"/>
              <a:t>Motorola, JCTVC-K0317</a:t>
            </a:r>
          </a:p>
          <a:p>
            <a:pPr lvl="1"/>
            <a:r>
              <a:rPr lang="en-US" sz="1800" dirty="0" smtClean="0"/>
              <a:t>Thank you very much.</a:t>
            </a:r>
          </a:p>
          <a:p>
            <a:pPr lvl="1">
              <a:buNone/>
            </a:pPr>
            <a:endParaRPr lang="en-US" sz="1800" dirty="0" smtClean="0"/>
          </a:p>
          <a:p>
            <a:endParaRPr lang="en-US" sz="2200" dirty="0" smtClean="0"/>
          </a:p>
        </p:txBody>
      </p:sp>
      <p:sp>
        <p:nvSpPr>
          <p:cNvPr id="2" name="Slide Number Placeholder 1"/>
          <p:cNvSpPr>
            <a:spLocks noGrp="1"/>
          </p:cNvSpPr>
          <p:nvPr>
            <p:ph type="sldNum" sz="quarter" idx="10"/>
          </p:nvPr>
        </p:nvSpPr>
        <p:spPr/>
        <p:txBody>
          <a:bodyPr/>
          <a:lstStyle/>
          <a:p>
            <a:pPr>
              <a:defRPr/>
            </a:pPr>
            <a:fld id="{313BFDAE-AC34-4C63-8AF4-16D0242652BA}" type="slidenum">
              <a:rPr lang="zh-CN" altLang="en-US" smtClean="0"/>
              <a:pPr>
                <a:defRPr/>
              </a:pPr>
              <a:t>8</a:t>
            </a:fld>
            <a:endParaRPr lang="en-US" altLang="zh-CN"/>
          </a:p>
        </p:txBody>
      </p:sp>
    </p:spTree>
    <p:extLst>
      <p:ext uri="{BB962C8B-B14F-4D97-AF65-F5344CB8AC3E}">
        <p14:creationId xmlns:p14="http://schemas.microsoft.com/office/powerpoint/2010/main" xmlns="" val="15964103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Results of RA GOP Structures</a:t>
            </a:r>
            <a:endParaRPr lang="en-US" dirty="0"/>
          </a:p>
        </p:txBody>
      </p:sp>
      <p:sp>
        <p:nvSpPr>
          <p:cNvPr id="6" name="Content Placeholder 5"/>
          <p:cNvSpPr>
            <a:spLocks noGrp="1"/>
          </p:cNvSpPr>
          <p:nvPr>
            <p:ph idx="1"/>
          </p:nvPr>
        </p:nvSpPr>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2" name="Slide Number Placeholder 1"/>
          <p:cNvSpPr>
            <a:spLocks noGrp="1"/>
          </p:cNvSpPr>
          <p:nvPr>
            <p:ph type="sldNum" sz="quarter" idx="10"/>
          </p:nvPr>
        </p:nvSpPr>
        <p:spPr/>
        <p:txBody>
          <a:bodyPr/>
          <a:lstStyle/>
          <a:p>
            <a:pPr>
              <a:defRPr/>
            </a:pPr>
            <a:fld id="{313BFDAE-AC34-4C63-8AF4-16D0242652BA}" type="slidenum">
              <a:rPr lang="zh-CN" altLang="en-US" smtClean="0"/>
              <a:pPr>
                <a:defRPr/>
              </a:pPr>
              <a:t>9</a:t>
            </a:fld>
            <a:endParaRPr lang="en-US" altLang="zh-CN"/>
          </a:p>
        </p:txBody>
      </p:sp>
      <p:graphicFrame>
        <p:nvGraphicFramePr>
          <p:cNvPr id="5" name="Table 4"/>
          <p:cNvGraphicFramePr>
            <a:graphicFrameLocks noGrp="1"/>
          </p:cNvGraphicFramePr>
          <p:nvPr>
            <p:extLst>
              <p:ext uri="{D42A27DB-BD31-4B8C-83A1-F6EECF244321}">
                <p14:modId xmlns:p14="http://schemas.microsoft.com/office/powerpoint/2010/main" xmlns="" val="1958543525"/>
              </p:ext>
            </p:extLst>
          </p:nvPr>
        </p:nvGraphicFramePr>
        <p:xfrm>
          <a:off x="685802" y="1647149"/>
          <a:ext cx="7772396" cy="2353351"/>
        </p:xfrm>
        <a:graphic>
          <a:graphicData uri="http://schemas.openxmlformats.org/drawingml/2006/table">
            <a:tbl>
              <a:tblPr/>
              <a:tblGrid>
                <a:gridCol w="589376"/>
                <a:gridCol w="589376"/>
                <a:gridCol w="589376"/>
                <a:gridCol w="589376"/>
                <a:gridCol w="589376"/>
                <a:gridCol w="589376"/>
                <a:gridCol w="589376"/>
                <a:gridCol w="110508"/>
                <a:gridCol w="589376"/>
                <a:gridCol w="589376"/>
                <a:gridCol w="589376"/>
                <a:gridCol w="589376"/>
                <a:gridCol w="589376"/>
                <a:gridCol w="589376"/>
              </a:tblGrid>
              <a:tr h="165762">
                <a:tc>
                  <a:txBody>
                    <a:bodyPr/>
                    <a:lstStyle/>
                    <a:p>
                      <a:pPr algn="l" fontAlgn="b"/>
                      <a:endParaRPr lang="en-US" sz="1000" b="0" i="0" u="none" strike="noStrike">
                        <a:effectLst/>
                        <a:latin typeface="Arial"/>
                      </a:endParaRPr>
                    </a:p>
                  </a:txBody>
                  <a:tcPr marL="9209" marR="9209" marT="9209" marB="0" anchor="b">
                    <a:lnL>
                      <a:noFill/>
                    </a:lnL>
                    <a:lnR w="12700" cap="flat" cmpd="sng" algn="ctr">
                      <a:solidFill>
                        <a:srgbClr val="000000"/>
                      </a:solidFill>
                      <a:prstDash val="solid"/>
                      <a:round/>
                      <a:headEnd type="none" w="med" len="med"/>
                      <a:tailEnd type="none" w="med" len="med"/>
                    </a:lnR>
                    <a:lnT>
                      <a:noFill/>
                    </a:lnT>
                    <a:lnB>
                      <a:noFill/>
                    </a:lnB>
                  </a:tcPr>
                </a:tc>
                <a:tc gridSpan="6">
                  <a:txBody>
                    <a:bodyPr/>
                    <a:lstStyle/>
                    <a:p>
                      <a:pPr algn="ctr" fontAlgn="b"/>
                      <a:r>
                        <a:rPr lang="en-US" sz="1000" b="0" i="0" u="none" strike="noStrike">
                          <a:effectLst/>
                          <a:latin typeface="Arial"/>
                        </a:rPr>
                        <a:t>RA-Main</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gridSpan="6">
                  <a:txBody>
                    <a:bodyPr/>
                    <a:lstStyle/>
                    <a:p>
                      <a:pPr algn="ctr" fontAlgn="b"/>
                      <a:r>
                        <a:rPr lang="en-US" sz="1000" b="0" i="0" u="none" strike="noStrike">
                          <a:effectLst/>
                          <a:latin typeface="Arial"/>
                        </a:rPr>
                        <a:t>RA-HE10</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6553">
                <a:tc>
                  <a:txBody>
                    <a:bodyPr/>
                    <a:lstStyle/>
                    <a:p>
                      <a:pPr algn="l" fontAlgn="b"/>
                      <a:endParaRPr lang="en-US" sz="1000" b="0" i="0" u="none" strike="noStrike">
                        <a:effectLst/>
                        <a:latin typeface="Arial"/>
                      </a:endParaRPr>
                    </a:p>
                  </a:txBody>
                  <a:tcPr marL="9209" marR="9209" marT="9209"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0" i="0" u="none" strike="noStrike">
                          <a:effectLst/>
                          <a:latin typeface="Arial"/>
                        </a:rPr>
                        <a:t>Field-GOP-CTC</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effectLst/>
                          <a:latin typeface="Arial"/>
                        </a:rPr>
                        <a:t>Field-GOP-New</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0" i="0" u="none" strike="noStrike">
                          <a:effectLst/>
                          <a:latin typeface="Arial"/>
                        </a:rPr>
                        <a:t>Field-GOP-CTC</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effectLst/>
                          <a:latin typeface="Arial"/>
                        </a:rPr>
                        <a:t>Field-GOP-New</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5762">
                <a:tc>
                  <a:txBody>
                    <a:bodyPr/>
                    <a:lstStyle/>
                    <a:p>
                      <a:pPr algn="l" fontAlgn="b"/>
                      <a:endParaRPr lang="en-US" sz="1000" b="0" i="0" u="none" strike="noStrike">
                        <a:effectLst/>
                        <a:latin typeface="Arial"/>
                      </a:endParaRPr>
                    </a:p>
                  </a:txBody>
                  <a:tcPr marL="9209" marR="9209" marT="9209"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0" i="0" u="none" strike="noStrike">
                          <a:effectLst/>
                          <a:latin typeface="Arial"/>
                        </a:rPr>
                        <a:t>BD-rate (piecewise cubic)</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effectLst/>
                          <a:latin typeface="Arial"/>
                        </a:rPr>
                        <a:t>BD-rate (piecewise cubic)</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00" b="0" i="0" u="none" strike="noStrike">
                          <a:effectLst/>
                          <a:latin typeface="Arial"/>
                        </a:rPr>
                        <a:t>BD-rate (piecewise cubic)</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effectLst/>
                          <a:latin typeface="Arial"/>
                        </a:rPr>
                        <a:t>BD-rate (piecewise cubic)</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65762">
                <a:tc>
                  <a:txBody>
                    <a:bodyPr/>
                    <a:lstStyle/>
                    <a:p>
                      <a:pPr algn="l" fontAlgn="b"/>
                      <a:endParaRPr lang="en-US" sz="1000" b="0" i="0" u="none" strike="noStrike">
                        <a:effectLst/>
                        <a:latin typeface="Arial"/>
                      </a:endParaRPr>
                    </a:p>
                  </a:txBody>
                  <a:tcPr marL="9209" marR="9209" marT="9209"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Y</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U</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V</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Y</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U</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V</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000" b="0" i="0" u="none" strike="noStrike">
                          <a:effectLst/>
                          <a:latin typeface="Arial"/>
                        </a:rPr>
                        <a:t>Y</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U</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V</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Y</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U</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effectLst/>
                          <a:latin typeface="Arial"/>
                        </a:rPr>
                        <a:t>V</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5762">
                <a:tc>
                  <a:txBody>
                    <a:bodyPr/>
                    <a:lstStyle/>
                    <a:p>
                      <a:pPr algn="l" fontAlgn="b"/>
                      <a:r>
                        <a:rPr lang="en-US" sz="1000" b="0" i="0" u="none" strike="noStrike">
                          <a:effectLst/>
                          <a:latin typeface="Arial"/>
                        </a:rPr>
                        <a:t>ballet</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-44.9%</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-21.5%</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-29.6%</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-44.6%</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-30.8%</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-34.2%</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-45.1%</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-22.2%</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-29.3%</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-45.0%</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-32.1%</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-34.6%</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165762">
                <a:tc>
                  <a:txBody>
                    <a:bodyPr/>
                    <a:lstStyle/>
                    <a:p>
                      <a:pPr algn="l" fontAlgn="b"/>
                      <a:r>
                        <a:rPr lang="en-US" sz="1000" b="0" i="0" u="none" strike="noStrike">
                          <a:effectLst/>
                          <a:latin typeface="Arial"/>
                        </a:rPr>
                        <a:t>bicycle</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-24.8%</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-30.0%</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-19.2%</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-23.6%</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-27.2%</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-20.8%</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-24.9%</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-29.6%</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-18.4%</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-23.6%</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-27.3%</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-20.7%</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165762">
                <a:tc>
                  <a:txBody>
                    <a:bodyPr/>
                    <a:lstStyle/>
                    <a:p>
                      <a:pPr algn="l" fontAlgn="b"/>
                      <a:r>
                        <a:rPr lang="en-US" sz="1000" b="0" i="0" u="none" strike="noStrike">
                          <a:effectLst/>
                          <a:latin typeface="Arial"/>
                        </a:rPr>
                        <a:t>bus</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-24.1%</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-23.5%</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-11.2%</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-29.5%</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-35.4%</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-26.5%</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-24.3%</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-23.7%</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-9.7%</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-29.6%</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-36.0%</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-26.7%</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165762">
                <a:tc>
                  <a:txBody>
                    <a:bodyPr/>
                    <a:lstStyle/>
                    <a:p>
                      <a:pPr algn="l" fontAlgn="b"/>
                      <a:r>
                        <a:rPr lang="en-US" sz="1000" b="0" i="0" u="none" strike="noStrike">
                          <a:effectLst/>
                          <a:latin typeface="Arial"/>
                        </a:rPr>
                        <a:t>car</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-31.9%</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-14.0%</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-16.3%</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-33.2%</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-20.9%</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-19.3%</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-31.9%</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-11.9%</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-13.2%</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-33.3%</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-19.6%</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-18.6%</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165762">
                <a:tc>
                  <a:txBody>
                    <a:bodyPr/>
                    <a:lstStyle/>
                    <a:p>
                      <a:pPr algn="l" fontAlgn="b"/>
                      <a:r>
                        <a:rPr lang="en-US" sz="1000" b="0" i="0" u="none" strike="noStrike">
                          <a:effectLst/>
                          <a:latin typeface="Arial"/>
                        </a:rPr>
                        <a:t>cheer</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-13.4%</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0.1%</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-6.1%</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-11.2%</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-6.6%</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-8.9%</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-13.5%</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0.4%</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-6.1%</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-11.2%</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-6.6%</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-9.0%</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165762">
                <a:tc>
                  <a:txBody>
                    <a:bodyPr/>
                    <a:lstStyle/>
                    <a:p>
                      <a:pPr algn="l" fontAlgn="b"/>
                      <a:r>
                        <a:rPr lang="en-US" sz="1000" b="0" i="0" u="none" strike="noStrike">
                          <a:effectLst/>
                          <a:latin typeface="Arial"/>
                        </a:rPr>
                        <a:t>flower</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13.4%</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70.3%</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53.2%</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-11.0%</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7.2%</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3.0%</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13.2%</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68.0%</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51.7%</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-11.1%</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6.9%</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2.4%</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5762">
                <a:tc>
                  <a:txBody>
                    <a:bodyPr/>
                    <a:lstStyle/>
                    <a:p>
                      <a:pPr algn="l" fontAlgn="b"/>
                      <a:r>
                        <a:rPr lang="en-US" sz="1000" b="0" i="0" u="none" strike="noStrike">
                          <a:effectLst/>
                          <a:latin typeface="Arial"/>
                        </a:rPr>
                        <a:t>football</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-47.5%</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-57.7%</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-56.7%</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-46.7%</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-56.8%</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-53.4%</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-47.7%</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-57.5%</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-56.5%</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-46.8%</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-56.4%</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-53.8%</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r>
              <a:tr h="165762">
                <a:tc>
                  <a:txBody>
                    <a:bodyPr/>
                    <a:lstStyle/>
                    <a:p>
                      <a:pPr algn="l" fontAlgn="b"/>
                      <a:r>
                        <a:rPr lang="en-US" sz="1000" b="0" i="0" u="none" strike="noStrike">
                          <a:effectLst/>
                          <a:latin typeface="Arial"/>
                        </a:rPr>
                        <a:t>mobile</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117.1%</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237.2%</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217.4%</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9.1%</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29.4%</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28.6%</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117.0%</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233.4%</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216.0%</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8.9%</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29.2%</a:t>
                      </a:r>
                    </a:p>
                  </a:txBody>
                  <a:tcPr marL="9209" marR="9209" marT="920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27.9%</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165762">
                <a:tc>
                  <a:txBody>
                    <a:bodyPr/>
                    <a:lstStyle/>
                    <a:p>
                      <a:pPr algn="l" fontAlgn="b"/>
                      <a:r>
                        <a:rPr lang="en-US" sz="1000" b="0" i="0" u="none" strike="noStrike">
                          <a:effectLst/>
                          <a:latin typeface="Arial"/>
                        </a:rPr>
                        <a:t>tennis</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75.9%</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144.7%</a:t>
                      </a:r>
                    </a:p>
                  </a:txBody>
                  <a:tcPr marL="9209" marR="9209" marT="9209" marB="0" anchor="b">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106.7%</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1.9%</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20.4%</a:t>
                      </a:r>
                    </a:p>
                  </a:txBody>
                  <a:tcPr marL="9209" marR="9209" marT="9209" marB="0" anchor="b">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13.5%</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75.8%</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143.8%</a:t>
                      </a:r>
                    </a:p>
                  </a:txBody>
                  <a:tcPr marL="9209" marR="9209" marT="9209" marB="0" anchor="b">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106.9%</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1.9%</a:t>
                      </a:r>
                    </a:p>
                  </a:txBody>
                  <a:tcPr marL="9209" marR="9209" marT="920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20.1%</a:t>
                      </a:r>
                    </a:p>
                  </a:txBody>
                  <a:tcPr marL="9209" marR="9209" marT="9209" marB="0" anchor="b">
                    <a:lnL>
                      <a:noFill/>
                    </a:lnL>
                    <a:lnR>
                      <a:noFill/>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c>
                  <a:txBody>
                    <a:bodyPr/>
                    <a:lstStyle/>
                    <a:p>
                      <a:pPr algn="ctr" fontAlgn="b"/>
                      <a:r>
                        <a:rPr lang="en-US" sz="900" b="0" i="0" u="none" strike="noStrike">
                          <a:solidFill>
                            <a:srgbClr val="000000"/>
                          </a:solidFill>
                          <a:effectLst/>
                          <a:latin typeface="Arial"/>
                        </a:rPr>
                        <a:t>13.0%</a:t>
                      </a:r>
                    </a:p>
                  </a:txBody>
                  <a:tcPr marL="9209" marR="9209" marT="920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C7CE"/>
                    </a:solidFill>
                  </a:tcPr>
                </a:tc>
              </a:tr>
              <a:tr h="202598">
                <a:tc>
                  <a:txBody>
                    <a:bodyPr/>
                    <a:lstStyle/>
                    <a:p>
                      <a:pPr algn="l" fontAlgn="b"/>
                      <a:r>
                        <a:rPr lang="en-US" sz="1000" b="0" i="0" u="none" strike="noStrike">
                          <a:effectLst/>
                          <a:latin typeface="Arial"/>
                        </a:rPr>
                        <a:t>average</a:t>
                      </a: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effectLst/>
                          <a:latin typeface="Arial"/>
                        </a:rPr>
                        <a:t>2.2%</a:t>
                      </a:r>
                    </a:p>
                  </a:txBody>
                  <a:tcPr marL="9209" marR="9209" marT="9209" marB="0" anchor="b">
                    <a:lnL w="1270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9C0006"/>
                          </a:solidFill>
                          <a:effectLst/>
                          <a:latin typeface="Calibri"/>
                        </a:rPr>
                        <a:t>34.0%</a:t>
                      </a:r>
                    </a:p>
                  </a:txBody>
                  <a:tcPr marL="9209" marR="9209" marT="9209" marB="0" anchor="b">
                    <a:lnL>
                      <a:noFill/>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9C0006"/>
                          </a:solidFill>
                          <a:effectLst/>
                          <a:latin typeface="Calibri"/>
                        </a:rPr>
                        <a:t>26.5%</a:t>
                      </a:r>
                    </a:p>
                  </a:txBody>
                  <a:tcPr marL="9209" marR="9209" marT="9209" marB="0" anchor="b">
                    <a:lnL>
                      <a:noFill/>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6100"/>
                          </a:solidFill>
                          <a:effectLst/>
                          <a:latin typeface="Calibri"/>
                        </a:rPr>
                        <a:t>-21.0%</a:t>
                      </a:r>
                    </a:p>
                  </a:txBody>
                  <a:tcPr marL="9209" marR="9209" marT="9209" marB="0" anchor="b">
                    <a:lnL w="1270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1100" b="0" i="0" u="none" strike="noStrike">
                          <a:solidFill>
                            <a:srgbClr val="006100"/>
                          </a:solidFill>
                          <a:effectLst/>
                          <a:latin typeface="Calibri"/>
                        </a:rPr>
                        <a:t>-13.4%</a:t>
                      </a:r>
                    </a:p>
                  </a:txBody>
                  <a:tcPr marL="9209" marR="9209" marT="9209" marB="0" anchor="b">
                    <a:lnL>
                      <a:noFill/>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1100" b="0" i="0" u="none" strike="noStrike">
                          <a:solidFill>
                            <a:srgbClr val="006100"/>
                          </a:solidFill>
                          <a:effectLst/>
                          <a:latin typeface="Calibri"/>
                        </a:rPr>
                        <a:t>-13.1%</a:t>
                      </a:r>
                    </a:p>
                  </a:txBody>
                  <a:tcPr marL="9209" marR="9209" marT="9209" marB="0" anchor="b">
                    <a:lnL>
                      <a:noFill/>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l" fontAlgn="b"/>
                      <a:endParaRPr lang="en-US" sz="1000" b="0" i="0" u="none" strike="noStrike">
                        <a:effectLst/>
                        <a:latin typeface="Arial"/>
                      </a:endParaRPr>
                    </a:p>
                  </a:txBody>
                  <a:tcPr marL="9209" marR="9209" marT="920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effectLst/>
                          <a:latin typeface="Arial"/>
                        </a:rPr>
                        <a:t>2.1%</a:t>
                      </a:r>
                    </a:p>
                  </a:txBody>
                  <a:tcPr marL="9209" marR="9209" marT="9209" marB="0" anchor="b">
                    <a:lnL w="1270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9C0006"/>
                          </a:solidFill>
                          <a:effectLst/>
                          <a:latin typeface="Calibri"/>
                        </a:rPr>
                        <a:t>33.4%</a:t>
                      </a:r>
                    </a:p>
                  </a:txBody>
                  <a:tcPr marL="9209" marR="9209" marT="9209" marB="0" anchor="b">
                    <a:lnL>
                      <a:noFill/>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9C0006"/>
                          </a:solidFill>
                          <a:effectLst/>
                          <a:latin typeface="Calibri"/>
                        </a:rPr>
                        <a:t>26.8%</a:t>
                      </a:r>
                    </a:p>
                  </a:txBody>
                  <a:tcPr marL="9209" marR="9209" marT="9209" marB="0" anchor="b">
                    <a:lnL>
                      <a:noFill/>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100" b="0" i="0" u="none" strike="noStrike">
                          <a:solidFill>
                            <a:srgbClr val="006100"/>
                          </a:solidFill>
                          <a:effectLst/>
                          <a:latin typeface="Calibri"/>
                        </a:rPr>
                        <a:t>-21.1%</a:t>
                      </a:r>
                    </a:p>
                  </a:txBody>
                  <a:tcPr marL="9209" marR="9209" marT="9209" marB="0" anchor="b">
                    <a:lnL w="1270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1100" b="0" i="0" u="none" strike="noStrike">
                          <a:solidFill>
                            <a:srgbClr val="006100"/>
                          </a:solidFill>
                          <a:effectLst/>
                          <a:latin typeface="Calibri"/>
                        </a:rPr>
                        <a:t>-13.5%</a:t>
                      </a:r>
                    </a:p>
                  </a:txBody>
                  <a:tcPr marL="9209" marR="9209" marT="9209" marB="0" anchor="b">
                    <a:lnL>
                      <a:noFill/>
                    </a:lnL>
                    <a:lnR>
                      <a:noFill/>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ctr" fontAlgn="b"/>
                      <a:r>
                        <a:rPr lang="en-US" sz="1100" b="0" i="0" u="none" strike="noStrike" dirty="0">
                          <a:solidFill>
                            <a:srgbClr val="006100"/>
                          </a:solidFill>
                          <a:effectLst/>
                          <a:latin typeface="Calibri"/>
                        </a:rPr>
                        <a:t>-13.3%</a:t>
                      </a:r>
                    </a:p>
                  </a:txBody>
                  <a:tcPr marL="9209" marR="9209" marT="9209" marB="0" anchor="b">
                    <a:lnL>
                      <a:noFill/>
                    </a:lnL>
                    <a:lnR w="1270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r>
            </a:tbl>
          </a:graphicData>
        </a:graphic>
      </p:graphicFrame>
      <p:sp>
        <p:nvSpPr>
          <p:cNvPr id="7" name="Rectangle 6"/>
          <p:cNvSpPr/>
          <p:nvPr/>
        </p:nvSpPr>
        <p:spPr bwMode="auto">
          <a:xfrm>
            <a:off x="914400" y="4914900"/>
            <a:ext cx="7543800" cy="1600201"/>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rPr>
              <a:t>The proposed</a:t>
            </a:r>
            <a:r>
              <a:rPr kumimoji="0" lang="en-US" sz="1600" b="0" i="0" u="none" strike="noStrike" cap="none" normalizeH="0" dirty="0" smtClean="0">
                <a:ln>
                  <a:noFill/>
                </a:ln>
                <a:solidFill>
                  <a:schemeClr val="tx1"/>
                </a:solidFill>
                <a:effectLst/>
              </a:rPr>
              <a:t> GOP structure reduced the BDR gap between frame sequence and field sequence.</a:t>
            </a:r>
          </a:p>
          <a:p>
            <a:pPr marL="0" marR="0" indent="0" defTabSz="914400" rtl="0" eaLnBrk="1" fontAlgn="base" latinLnBrk="0" hangingPunct="1">
              <a:lnSpc>
                <a:spcPct val="100000"/>
              </a:lnSpc>
              <a:spcBef>
                <a:spcPct val="0"/>
              </a:spcBef>
              <a:spcAft>
                <a:spcPct val="0"/>
              </a:spcAft>
              <a:buClrTx/>
              <a:buSzTx/>
              <a:buFontTx/>
              <a:buNone/>
              <a:tabLst/>
            </a:pPr>
            <a:endParaRPr lang="en-US" sz="1600" dirty="0" smtClean="0"/>
          </a:p>
          <a:p>
            <a:pPr marL="0" marR="0" indent="0" defTabSz="914400" rtl="0" eaLnBrk="1" fontAlgn="base" latinLnBrk="0" hangingPunct="1">
              <a:lnSpc>
                <a:spcPct val="100000"/>
              </a:lnSpc>
              <a:spcBef>
                <a:spcPct val="0"/>
              </a:spcBef>
              <a:spcAft>
                <a:spcPct val="0"/>
              </a:spcAft>
              <a:buClrTx/>
              <a:buSzTx/>
              <a:buFontTx/>
              <a:buNone/>
              <a:tabLst/>
            </a:pPr>
            <a:r>
              <a:rPr lang="en-US" sz="1600" dirty="0" smtClean="0"/>
              <a:t>There are still about 30% BDR gap for </a:t>
            </a:r>
            <a:r>
              <a:rPr lang="en-US" sz="1600" dirty="0" err="1" smtClean="0"/>
              <a:t>chroma</a:t>
            </a:r>
            <a:r>
              <a:rPr lang="en-US" sz="1600" dirty="0" smtClean="0"/>
              <a:t> for mobile and calendar.</a:t>
            </a:r>
          </a:p>
        </p:txBody>
      </p:sp>
    </p:spTree>
    <p:extLst>
      <p:ext uri="{BB962C8B-B14F-4D97-AF65-F5344CB8AC3E}">
        <p14:creationId xmlns:p14="http://schemas.microsoft.com/office/powerpoint/2010/main" xmlns="" val="64854481"/>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ahoma"/>
        <a:ea typeface=""/>
        <a:cs typeface="Times New Roman"/>
      </a:majorFont>
      <a:minorFont>
        <a:latin typeface="Tahoma"/>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ahoma" pitchFamily="34" charset="0"/>
            <a:cs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ahoma"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200960</TotalTime>
  <Words>2239</Words>
  <Application>Microsoft Office PowerPoint</Application>
  <PresentationFormat>On-screen Show (4:3)</PresentationFormat>
  <Paragraphs>1854</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Default Design</vt:lpstr>
      <vt:lpstr>Slide 1</vt:lpstr>
      <vt:lpstr>Coding of Field Structure Pictures by HEVC</vt:lpstr>
      <vt:lpstr>HM8 GOP Structure for Field Picture Coding</vt:lpstr>
      <vt:lpstr>CTC RA GOP Structure &amp; Schedule  </vt:lpstr>
      <vt:lpstr>Proposed RA Field GOP Structure</vt:lpstr>
      <vt:lpstr>CTC LD GOP Structure &amp; Schedule  </vt:lpstr>
      <vt:lpstr>Proposed Low Delay GOP Structure</vt:lpstr>
      <vt:lpstr>Tested RA GOP Structures</vt:lpstr>
      <vt:lpstr>Results of RA GOP Structures</vt:lpstr>
      <vt:lpstr>Tested LD GOP Structures</vt:lpstr>
      <vt:lpstr>Results of LD GOP Structures</vt:lpstr>
      <vt:lpstr>Conclusions</vt:lpstr>
    </vt:vector>
  </TitlesOfParts>
  <Company>Sony Electronics,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 Gharavi</dc:creator>
  <cp:lastModifiedBy>auyeung</cp:lastModifiedBy>
  <cp:revision>7794</cp:revision>
  <dcterms:created xsi:type="dcterms:W3CDTF">2006-02-22T01:05:12Z</dcterms:created>
  <dcterms:modified xsi:type="dcterms:W3CDTF">2012-10-11T00:01:27Z</dcterms:modified>
</cp:coreProperties>
</file>