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37"/>
  </p:notesMasterIdLst>
  <p:handoutMasterIdLst>
    <p:handoutMasterId r:id="rId38"/>
  </p:handoutMasterIdLst>
  <p:sldIdLst>
    <p:sldId id="362" r:id="rId5"/>
    <p:sldId id="314" r:id="rId6"/>
    <p:sldId id="315" r:id="rId7"/>
    <p:sldId id="363" r:id="rId8"/>
    <p:sldId id="364" r:id="rId9"/>
    <p:sldId id="348" r:id="rId10"/>
    <p:sldId id="321" r:id="rId11"/>
    <p:sldId id="383" r:id="rId12"/>
    <p:sldId id="384" r:id="rId13"/>
    <p:sldId id="359" r:id="rId14"/>
    <p:sldId id="369" r:id="rId15"/>
    <p:sldId id="375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23" r:id="rId26"/>
    <p:sldId id="372" r:id="rId27"/>
    <p:sldId id="373" r:id="rId28"/>
    <p:sldId id="374" r:id="rId29"/>
    <p:sldId id="379" r:id="rId30"/>
    <p:sldId id="404" r:id="rId31"/>
    <p:sldId id="407" r:id="rId32"/>
    <p:sldId id="399" r:id="rId33"/>
    <p:sldId id="400" r:id="rId34"/>
    <p:sldId id="401" r:id="rId35"/>
    <p:sldId id="287" r:id="rId36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作成者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AA"/>
    <a:srgbClr val="FF658A"/>
    <a:srgbClr val="FBD1DB"/>
    <a:srgbClr val="FFCCCC"/>
    <a:srgbClr val="0000FF"/>
    <a:srgbClr val="FF0066"/>
    <a:srgbClr val="00CCFF"/>
    <a:srgbClr val="FF96A6"/>
    <a:srgbClr val="FF99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13" autoAdjust="0"/>
    <p:restoredTop sz="78138" autoAdjust="0"/>
  </p:normalViewPr>
  <p:slideViewPr>
    <p:cSldViewPr snapToGrid="0">
      <p:cViewPr varScale="1">
        <p:scale>
          <a:sx n="66" d="100"/>
          <a:sy n="66" d="100"/>
        </p:scale>
        <p:origin x="-1968" y="-108"/>
      </p:cViewPr>
      <p:guideLst>
        <p:guide orient="horz" pos="232"/>
        <p:guide orient="horz" pos="4046"/>
        <p:guide orient="horz" pos="2164"/>
        <p:guide orient="horz" pos="119"/>
        <p:guide pos="274"/>
        <p:guide pos="2879"/>
        <p:guide pos="5600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2012/10/5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07681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606609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58403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550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550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550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550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550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1C3-EF38-4913-BC90-2B3B97C02C3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063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60235A-EEE4-4233-821A-3370407A8DE7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418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Arial Black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Arial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Arial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b="1" i="1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</a:defRPr>
            </a:lvl1pPr>
            <a:lvl2pPr>
              <a:lnSpc>
                <a:spcPts val="3400"/>
              </a:lnSpc>
              <a:spcBef>
                <a:spcPts val="0"/>
              </a:spcBef>
              <a:buFont typeface="Calibri" pitchFamily="34" charset="0"/>
              <a:buChar char="–"/>
              <a:defRPr baseline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>
                <a:latin typeface="Calibri" pitchFamily="34" charset="0"/>
                <a:ea typeface="HGPｺﾞｼｯｸE" pitchFamily="50" charset="-128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alibri" pitchFamily="34" charset="0"/>
              <a:buChar char="–"/>
              <a:tabLst/>
              <a:defRPr>
                <a:latin typeface="Calibri" pitchFamily="34" charset="0"/>
                <a:ea typeface="HGPｺﾞｼｯｸE" pitchFamily="50" charset="-128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tabLst/>
              <a:defRPr sz="1600">
                <a:latin typeface="Calibri" pitchFamily="34" charset="0"/>
                <a:ea typeface="HGPｺﾞｼｯｸE" pitchFamily="50" charset="-128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marL="2057400" marR="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ja-JP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r>
              <a:rPr lang="en-US" altLang="ja-JP" smtClean="0"/>
              <a:t>JCTVC Geneva Meeting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Arial" pitchFamily="34" charset="0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5ED908CD-631D-4EC1-B73C-2CE79AAB982A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FFFFFF"/>
                </a:solidFill>
                <a:latin typeface="Arial"/>
              </a:defRPr>
            </a:lvl1pPr>
            <a:lvl2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FFFFFF"/>
                </a:solidFill>
                <a:latin typeface="Arial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r>
              <a:rPr lang="en-US" altLang="ja-JP" smtClean="0"/>
              <a:t>JCTVC Geneva Meeting</a:t>
            </a:r>
            <a:endParaRPr lang="en-US" altLang="ja-JP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Arial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5796C8D3-2BD9-4717-B46A-4CC035DDEB86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kumimoji="1" lang="en-US" altLang="ja-JP" sz="1000" b="0" i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8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728707" y="3772574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aseline="0">
                <a:solidFill>
                  <a:srgbClr val="FFFFFF"/>
                </a:solidFill>
                <a:latin typeface="Arial Black"/>
                <a:ea typeface="+mj-ea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en-US" altLang="ja-JP" sz="2800" b="1" dirty="0" smtClean="0">
                <a:latin typeface="Arial" pitchFamily="34" charset="0"/>
                <a:cs typeface="Arial" pitchFamily="34" charset="0"/>
              </a:rPr>
              <a:t>S. Lu, O. Nakagami, T. </a:t>
            </a:r>
            <a:r>
              <a:rPr lang="en-US" altLang="ja-JP" sz="2800" b="1" dirty="0">
                <a:latin typeface="Arial" pitchFamily="34" charset="0"/>
                <a:cs typeface="Arial" pitchFamily="34" charset="0"/>
              </a:rPr>
              <a:t>Suzuki</a:t>
            </a:r>
          </a:p>
          <a:p>
            <a:r>
              <a:rPr lang="en-US" altLang="ja-JP" sz="2800" dirty="0" smtClean="0">
                <a:latin typeface="Arial Black" pitchFamily="34" charset="0"/>
                <a:cs typeface="Calibri" pitchFamily="34" charset="0"/>
              </a:rPr>
              <a:t>SONY Corporation</a:t>
            </a:r>
            <a:endParaRPr lang="ja-JP" altLang="en-US" sz="2800" dirty="0">
              <a:latin typeface="Arial Black" pitchFamily="34" charset="0"/>
              <a:cs typeface="Calibri" pitchFamily="34" charset="0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720000" y="1320800"/>
            <a:ext cx="7704000" cy="1521829"/>
          </a:xfrm>
        </p:spPr>
        <p:txBody>
          <a:bodyPr/>
          <a:lstStyle/>
          <a:p>
            <a:r>
              <a:rPr lang="en-CA" altLang="ja-JP" b="1" dirty="0"/>
              <a:t>JCTVC-K0150 </a:t>
            </a:r>
            <a:br>
              <a:rPr lang="en-CA" altLang="ja-JP" b="1" dirty="0"/>
            </a:br>
            <a:r>
              <a:rPr lang="en-US" altLang="ja-JP" b="1" dirty="0"/>
              <a:t>NonCE1: Simple improvement of </a:t>
            </a:r>
            <a:r>
              <a:rPr lang="en-US" altLang="ja-JP" b="1" dirty="0" err="1"/>
              <a:t>Deblocking</a:t>
            </a:r>
            <a:r>
              <a:rPr lang="en-US" altLang="ja-JP" b="1" dirty="0"/>
              <a:t> filter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6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58618" y="1154545"/>
            <a:ext cx="16146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918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58618" y="1154545"/>
            <a:ext cx="16210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94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58618" y="1154545"/>
            <a:ext cx="18312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Combination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8618" y="1154545"/>
            <a:ext cx="17701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RA-Main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75413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RA-Main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8312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Combination</a:t>
            </a: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RA-Main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8618" y="1154545"/>
            <a:ext cx="19442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zh-CN" dirty="0" err="1" smtClean="0">
                <a:latin typeface="Calibri" pitchFamily="34" charset="0"/>
                <a:cs typeface="Calibri" pitchFamily="34" charset="0"/>
              </a:rPr>
              <a:t>westwindeasy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MaxTU16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55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9442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</a:p>
          <a:p>
            <a:r>
              <a:rPr kumimoji="1" lang="en-US" altLang="zh-CN" dirty="0" err="1" smtClean="0">
                <a:latin typeface="Calibri" pitchFamily="34" charset="0"/>
                <a:cs typeface="Calibri" pitchFamily="34" charset="0"/>
              </a:rPr>
              <a:t>westwindeasy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MaxTU16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55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9442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Combination</a:t>
            </a:r>
          </a:p>
          <a:p>
            <a:r>
              <a:rPr kumimoji="1" lang="en-US" altLang="zh-CN" dirty="0" err="1" smtClean="0">
                <a:latin typeface="Calibri" pitchFamily="34" charset="0"/>
                <a:cs typeface="Calibri" pitchFamily="34" charset="0"/>
              </a:rPr>
              <a:t>westwindeasy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MaxTU16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55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8618" y="1154545"/>
            <a:ext cx="16146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B.Cactus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QP32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91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1618997"/>
            <a:ext cx="4877481" cy="362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4370" y="980728"/>
            <a:ext cx="8892480" cy="700290"/>
          </a:xfrm>
        </p:spPr>
        <p:txBody>
          <a:bodyPr>
            <a:noAutofit/>
          </a:bodyPr>
          <a:lstStyle/>
          <a:p>
            <a:pPr>
              <a:lnSpc>
                <a:spcPts val="2700"/>
              </a:lnSpc>
              <a:buClr>
                <a:schemeClr val="tx1"/>
              </a:buClr>
              <a:buSzPct val="120000"/>
            </a:pPr>
            <a:r>
              <a:rPr lang="en-US" altLang="ja-JP" sz="2400" dirty="0" smtClean="0">
                <a:solidFill>
                  <a:schemeClr val="tx1"/>
                </a:solidFill>
              </a:rPr>
              <a:t>JCTVC_K0150 : proposes </a:t>
            </a:r>
            <a:r>
              <a:rPr lang="en-US" altLang="ja-JP" sz="2400" dirty="0">
                <a:solidFill>
                  <a:schemeClr val="tx1"/>
                </a:solidFill>
              </a:rPr>
              <a:t>an adaption </a:t>
            </a:r>
            <a:r>
              <a:rPr lang="en-US" altLang="ja-JP" sz="2400" dirty="0" smtClean="0">
                <a:solidFill>
                  <a:schemeClr val="tx1"/>
                </a:solidFill>
              </a:rPr>
              <a:t>on the usage of </a:t>
            </a:r>
            <a:r>
              <a:rPr lang="en-US" altLang="ja-JP" sz="2400" dirty="0" err="1" smtClean="0">
                <a:solidFill>
                  <a:schemeClr val="tx1"/>
                </a:solidFill>
              </a:rPr>
              <a:t>deblocking</a:t>
            </a:r>
            <a:r>
              <a:rPr lang="en-US" altLang="ja-JP" sz="2400" dirty="0" smtClean="0">
                <a:solidFill>
                  <a:schemeClr val="tx1"/>
                </a:solidFill>
              </a:rPr>
              <a:t> filter parameters to reduce blocky noises without offset settings.</a:t>
            </a:r>
            <a:endParaRPr lang="en-US" altLang="ja-JP" sz="2400" dirty="0" smtClean="0"/>
          </a:p>
          <a:p>
            <a:pPr marL="0" indent="0">
              <a:lnSpc>
                <a:spcPts val="2700"/>
              </a:lnSpc>
              <a:buSzPct val="120000"/>
              <a:buNone/>
            </a:pP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Abstract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12C8A96-430A-47E3-B3B8-C14DABAFBF01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>
          <a:xfrm>
            <a:off x="179512" y="4481172"/>
            <a:ext cx="8892480" cy="201185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 algn="l" rtl="0" eaLnBrk="0" fontAlgn="base" hangingPunct="0">
              <a:lnSpc>
                <a:spcPts val="34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Char char="•"/>
              <a:defRPr kumimoji="1" sz="2800" baseline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1pPr>
            <a:lvl2pPr marL="742950" indent="-285750" algn="l" rtl="0" eaLnBrk="0" fontAlgn="base" hangingPunct="0">
              <a:lnSpc>
                <a:spcPts val="3400"/>
              </a:lnSpc>
              <a:spcBef>
                <a:spcPts val="0"/>
              </a:spcBef>
              <a:spcAft>
                <a:spcPct val="0"/>
              </a:spcAft>
              <a:buFont typeface="Calibri" pitchFamily="34" charset="0"/>
              <a:buChar char="–"/>
              <a:defRPr kumimoji="1" sz="2400" baseline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 kumimoji="1" sz="2400">
                <a:solidFill>
                  <a:schemeClr val="tx1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alibri" pitchFamily="34" charset="0"/>
              <a:buChar char="–"/>
              <a:tabLst/>
              <a:defRPr kumimoji="1" sz="2000">
                <a:solidFill>
                  <a:schemeClr val="tx1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4pPr>
            <a:lvl5pPr marL="20574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tabLst/>
              <a:defRPr kumimoji="1" sz="1600">
                <a:solidFill>
                  <a:schemeClr val="tx1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ts val="2700"/>
              </a:lnSpc>
              <a:buSzPct val="120000"/>
            </a:pPr>
            <a:r>
              <a:rPr lang="en-US" altLang="ja-JP" sz="2400" dirty="0" smtClean="0">
                <a:solidFill>
                  <a:schemeClr val="tx1"/>
                </a:solidFill>
              </a:rPr>
              <a:t>Proposed methods can reduce blocking artifacts with simple and minimal changes.</a:t>
            </a:r>
          </a:p>
          <a:p>
            <a:pPr>
              <a:lnSpc>
                <a:spcPts val="2700"/>
              </a:lnSpc>
              <a:buSzPct val="120000"/>
            </a:pPr>
            <a:r>
              <a:rPr lang="en-CA" altLang="ja-JP" sz="2400" dirty="0" smtClean="0">
                <a:solidFill>
                  <a:schemeClr val="tx1"/>
                </a:solidFill>
              </a:rPr>
              <a:t>Coding efficiency: (AI, RA, LB, LP)</a:t>
            </a:r>
          </a:p>
          <a:p>
            <a:pPr marL="0" indent="0">
              <a:lnSpc>
                <a:spcPts val="2700"/>
              </a:lnSpc>
              <a:buClr>
                <a:srgbClr val="FF9999"/>
              </a:buClr>
              <a:buFont typeface="Arial" pitchFamily="34" charset="0"/>
              <a:buNone/>
            </a:pPr>
            <a:r>
              <a:rPr lang="en-CA" altLang="ja-JP" sz="2400" dirty="0" smtClean="0">
                <a:solidFill>
                  <a:schemeClr val="tx1"/>
                </a:solidFill>
              </a:rPr>
              <a:t>          Main: 0.1%, 0.0%, 0.</a:t>
            </a:r>
            <a:r>
              <a:rPr lang="en-US" altLang="ja-JP" sz="2400" dirty="0" smtClean="0">
                <a:solidFill>
                  <a:schemeClr val="tx1"/>
                </a:solidFill>
              </a:rPr>
              <a:t>0</a:t>
            </a:r>
            <a:r>
              <a:rPr lang="en-CA" altLang="ja-JP" sz="2400" dirty="0" smtClean="0">
                <a:solidFill>
                  <a:schemeClr val="tx1"/>
                </a:solidFill>
              </a:rPr>
              <a:t>%, 0.</a:t>
            </a:r>
            <a:r>
              <a:rPr lang="en-US" altLang="ja-JP" sz="2400" dirty="0" smtClean="0">
                <a:solidFill>
                  <a:schemeClr val="tx1"/>
                </a:solidFill>
              </a:rPr>
              <a:t>0%</a:t>
            </a:r>
          </a:p>
          <a:p>
            <a:pPr marL="0" indent="0">
              <a:lnSpc>
                <a:spcPts val="2700"/>
              </a:lnSpc>
              <a:buClr>
                <a:srgbClr val="FF9999"/>
              </a:buClr>
              <a:buFont typeface="Arial" pitchFamily="34" charset="0"/>
              <a:buNone/>
            </a:pPr>
            <a:r>
              <a:rPr lang="en-CA" altLang="ja-JP" sz="2400" dirty="0" smtClean="0">
                <a:solidFill>
                  <a:schemeClr val="tx1"/>
                </a:solidFill>
              </a:rPr>
              <a:t>          HE10: </a:t>
            </a:r>
            <a:r>
              <a:rPr lang="en-US" altLang="ja-JP" sz="2400" dirty="0" smtClean="0">
                <a:solidFill>
                  <a:schemeClr val="tx1"/>
                </a:solidFill>
              </a:rPr>
              <a:t>0.2%, 0.1%, 0.1</a:t>
            </a:r>
            <a:r>
              <a:rPr lang="en-CA" altLang="ja-JP" sz="2400" dirty="0" smtClean="0">
                <a:solidFill>
                  <a:schemeClr val="tx1"/>
                </a:solidFill>
              </a:rPr>
              <a:t>%, 0.</a:t>
            </a:r>
            <a:r>
              <a:rPr lang="en-US" altLang="ja-JP" sz="2400" dirty="0" smtClean="0">
                <a:solidFill>
                  <a:schemeClr val="tx1"/>
                </a:solidFill>
              </a:rPr>
              <a:t>0</a:t>
            </a:r>
            <a:r>
              <a:rPr lang="en-CA" altLang="ja-JP" sz="2400" dirty="0" smtClean="0">
                <a:solidFill>
                  <a:schemeClr val="tx1"/>
                </a:solidFill>
              </a:rPr>
              <a:t>%</a:t>
            </a:r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38730" y="1711631"/>
            <a:ext cx="8540901" cy="26776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lvl="2"/>
            <a:r>
              <a:rPr kumimoji="1" lang="en-GB" altLang="ja-JP" sz="2000" b="1" dirty="0" smtClean="0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DIS:</a:t>
            </a:r>
          </a:p>
          <a:p>
            <a:pPr marL="0" lvl="2"/>
            <a:r>
              <a:rPr kumimoji="1" lang="en-GB" altLang="ja-JP" sz="2000" b="1" dirty="0" smtClean="0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8.7.2.4.3 </a:t>
            </a:r>
            <a:r>
              <a:rPr kumimoji="1" lang="en-GB" altLang="ja-JP" sz="2000" b="1" dirty="0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Decision process for </a:t>
            </a:r>
            <a:r>
              <a:rPr kumimoji="1" lang="en-GB" altLang="ja-JP" sz="2000" b="1" dirty="0" err="1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luma</a:t>
            </a:r>
            <a:r>
              <a:rPr kumimoji="1" lang="en-GB" altLang="ja-JP" sz="2000" b="1" dirty="0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 block </a:t>
            </a:r>
            <a:r>
              <a:rPr kumimoji="1" lang="en-GB" altLang="ja-JP" sz="2000" b="1" dirty="0" smtClean="0"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edges</a:t>
            </a:r>
          </a:p>
          <a:p>
            <a:pPr marL="0" lvl="2"/>
            <a:r>
              <a:rPr lang="en-US" altLang="ja-JP" sz="1800" dirty="0" smtClean="0"/>
              <a:t>3. When </a:t>
            </a:r>
            <a:r>
              <a:rPr lang="en-US" altLang="ja-JP" sz="1800" dirty="0"/>
              <a:t>d is less than β, the following ordered steps apply</a:t>
            </a:r>
            <a:r>
              <a:rPr lang="en-US" altLang="ja-JP" sz="1800" dirty="0" smtClean="0"/>
              <a:t>:</a:t>
            </a:r>
          </a:p>
          <a:p>
            <a:pPr marL="0" lvl="2"/>
            <a:r>
              <a:rPr lang="en-US" altLang="ja-JP" sz="1800" dirty="0" smtClean="0"/>
              <a:t> …</a:t>
            </a:r>
          </a:p>
          <a:p>
            <a:pPr marL="0" lvl="2"/>
            <a:r>
              <a:rPr lang="en-US" altLang="ja-JP" sz="1800" dirty="0" smtClean="0"/>
              <a:t> b(d).For </a:t>
            </a:r>
            <a:r>
              <a:rPr lang="en-US" altLang="ja-JP" sz="1800" dirty="0"/>
              <a:t>the sample location ( </a:t>
            </a:r>
            <a:r>
              <a:rPr lang="en-US" altLang="ja-JP" sz="1800" dirty="0" err="1"/>
              <a:t>xC</a:t>
            </a:r>
            <a:r>
              <a:rPr lang="en-US" altLang="ja-JP" sz="1800" dirty="0"/>
              <a:t> + </a:t>
            </a:r>
            <a:r>
              <a:rPr lang="en-US" altLang="ja-JP" sz="1800" dirty="0" err="1"/>
              <a:t>xB</a:t>
            </a:r>
            <a:r>
              <a:rPr lang="en-US" altLang="ja-JP" sz="1800" dirty="0"/>
              <a:t>, </a:t>
            </a:r>
            <a:r>
              <a:rPr lang="en-US" altLang="ja-JP" sz="1800" dirty="0" err="1"/>
              <a:t>yC</a:t>
            </a:r>
            <a:r>
              <a:rPr lang="en-US" altLang="ja-JP" sz="1800" dirty="0"/>
              <a:t> + </a:t>
            </a:r>
            <a:r>
              <a:rPr lang="en-US" altLang="ja-JP" sz="1800" dirty="0" err="1"/>
              <a:t>yB</a:t>
            </a:r>
            <a:r>
              <a:rPr lang="en-US" altLang="ja-JP" sz="1800" dirty="0"/>
              <a:t> ), the decision process for a </a:t>
            </a:r>
            <a:r>
              <a:rPr lang="en-US" altLang="ja-JP" sz="1800" dirty="0" err="1"/>
              <a:t>luma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       </a:t>
            </a:r>
          </a:p>
          <a:p>
            <a:pPr marL="0" lvl="2"/>
            <a:r>
              <a:rPr lang="en-US" altLang="ja-JP" sz="1800" dirty="0"/>
              <a:t> </a:t>
            </a:r>
            <a:r>
              <a:rPr lang="en-US" altLang="ja-JP" sz="1800" dirty="0" smtClean="0"/>
              <a:t>       sample </a:t>
            </a:r>
            <a:r>
              <a:rPr lang="en-US" altLang="ja-JP" sz="1800" dirty="0"/>
              <a:t>as specified in </a:t>
            </a:r>
            <a:r>
              <a:rPr lang="en-US" altLang="ja-JP" sz="1800" dirty="0" err="1"/>
              <a:t>subclause</a:t>
            </a:r>
            <a:r>
              <a:rPr lang="en-US" altLang="ja-JP" sz="1800" dirty="0"/>
              <a:t>  is invoked with sample values p</a:t>
            </a:r>
            <a:r>
              <a:rPr lang="en-US" altLang="ja-JP" sz="1800" baseline="-25000" dirty="0"/>
              <a:t>i,0</a:t>
            </a:r>
            <a:r>
              <a:rPr lang="en-US" altLang="ja-JP" sz="1800" dirty="0"/>
              <a:t>, q</a:t>
            </a:r>
            <a:r>
              <a:rPr lang="en-US" altLang="ja-JP" sz="1800" baseline="-25000" dirty="0"/>
              <a:t>i,0</a:t>
            </a:r>
            <a:r>
              <a:rPr lang="en-US" altLang="ja-JP" sz="1800" dirty="0"/>
              <a:t> with </a:t>
            </a:r>
            <a:endParaRPr lang="en-US" altLang="ja-JP" sz="1800" dirty="0" smtClean="0"/>
          </a:p>
          <a:p>
            <a:pPr marL="0" lvl="2"/>
            <a:r>
              <a:rPr lang="en-US" altLang="ja-JP" sz="1800" dirty="0"/>
              <a:t> </a:t>
            </a:r>
            <a:r>
              <a:rPr lang="en-US" altLang="ja-JP" sz="1800" dirty="0" smtClean="0"/>
              <a:t>       i</a:t>
            </a:r>
            <a:r>
              <a:rPr lang="en-US" altLang="ja-JP" sz="1800" dirty="0"/>
              <a:t> = 0..3, the variables </a:t>
            </a:r>
            <a:r>
              <a:rPr lang="en-US" altLang="ja-JP" sz="1800" dirty="0" err="1"/>
              <a:t>dpq</a:t>
            </a:r>
            <a:r>
              <a:rPr lang="en-US" altLang="ja-JP" sz="1800" dirty="0"/>
              <a:t>, </a:t>
            </a:r>
            <a:r>
              <a:rPr lang="en-US" altLang="zh-CN" sz="2000" b="1" dirty="0">
                <a:solidFill>
                  <a:srgbClr val="FF658A"/>
                </a:solidFill>
              </a:rPr>
              <a:t>(</a:t>
            </a:r>
            <a:r>
              <a:rPr lang="en-GB" altLang="zh-CN" sz="2000" b="1" dirty="0" err="1">
                <a:solidFill>
                  <a:srgbClr val="FF658A"/>
                </a:solidFill>
              </a:rPr>
              <a:t>bS</a:t>
            </a:r>
            <a:r>
              <a:rPr lang="en-US" altLang="zh-CN" sz="2000" b="1" dirty="0">
                <a:solidFill>
                  <a:srgbClr val="FF658A"/>
                </a:solidFill>
              </a:rPr>
              <a:t>+1)</a:t>
            </a:r>
            <a:r>
              <a:rPr lang="ja-JP" altLang="en-US" sz="2000" b="1" dirty="0">
                <a:solidFill>
                  <a:srgbClr val="FF658A"/>
                </a:solidFill>
              </a:rPr>
              <a:t>*</a:t>
            </a:r>
            <a:r>
              <a:rPr lang="el-GR" altLang="ja-JP" sz="2000" b="1" dirty="0">
                <a:solidFill>
                  <a:srgbClr val="FF658A"/>
                </a:solidFill>
              </a:rPr>
              <a:t>β </a:t>
            </a:r>
            <a:r>
              <a:rPr lang="en-GB" altLang="ja-JP" sz="1800" dirty="0"/>
              <a:t>and</a:t>
            </a:r>
            <a:r>
              <a:rPr lang="en-GB" altLang="ja-JP" sz="1800" b="1" dirty="0">
                <a:solidFill>
                  <a:srgbClr val="FF658A"/>
                </a:solidFill>
              </a:rPr>
              <a:t> </a:t>
            </a:r>
            <a:r>
              <a:rPr lang="en-US" altLang="zh-CN" sz="2000" b="1" dirty="0">
                <a:solidFill>
                  <a:srgbClr val="FF658A"/>
                </a:solidFill>
              </a:rPr>
              <a:t>(</a:t>
            </a:r>
            <a:r>
              <a:rPr lang="en-GB" altLang="zh-CN" sz="2000" b="1" dirty="0" err="1">
                <a:solidFill>
                  <a:srgbClr val="FF658A"/>
                </a:solidFill>
              </a:rPr>
              <a:t>bS</a:t>
            </a:r>
            <a:r>
              <a:rPr lang="en-US" altLang="zh-CN" sz="2000" b="1" dirty="0">
                <a:solidFill>
                  <a:srgbClr val="FF658A"/>
                </a:solidFill>
              </a:rPr>
              <a:t>+1)</a:t>
            </a:r>
            <a:r>
              <a:rPr lang="ja-JP" altLang="en-US" sz="2000" b="1" dirty="0">
                <a:solidFill>
                  <a:srgbClr val="FF658A"/>
                </a:solidFill>
              </a:rPr>
              <a:t>*</a:t>
            </a:r>
            <a:r>
              <a:rPr lang="en-US" altLang="ja-JP" sz="2000" b="1" dirty="0" err="1">
                <a:solidFill>
                  <a:srgbClr val="FF658A"/>
                </a:solidFill>
              </a:rPr>
              <a:t>t</a:t>
            </a:r>
            <a:r>
              <a:rPr lang="en-US" altLang="ja-JP" sz="2000" b="1" baseline="-25000" dirty="0" err="1">
                <a:solidFill>
                  <a:srgbClr val="FF658A"/>
                </a:solidFill>
              </a:rPr>
              <a:t>C</a:t>
            </a:r>
            <a:r>
              <a:rPr lang="en-US" altLang="ja-JP" sz="2000" b="1" dirty="0">
                <a:solidFill>
                  <a:srgbClr val="FF658A"/>
                </a:solidFill>
              </a:rPr>
              <a:t> </a:t>
            </a:r>
            <a:r>
              <a:rPr lang="en-US" altLang="ja-JP" sz="1800" dirty="0"/>
              <a:t>as inputs and the output </a:t>
            </a:r>
            <a:endParaRPr lang="en-US" altLang="ja-JP" sz="1800" dirty="0" smtClean="0"/>
          </a:p>
          <a:p>
            <a:pPr marL="0" lvl="2"/>
            <a:r>
              <a:rPr lang="en-US" altLang="ja-JP" sz="1800" dirty="0"/>
              <a:t> </a:t>
            </a:r>
            <a:r>
              <a:rPr lang="en-US" altLang="ja-JP" sz="1800" dirty="0" smtClean="0"/>
              <a:t>       is assigned </a:t>
            </a:r>
            <a:r>
              <a:rPr lang="en-US" altLang="ja-JP" sz="1800" dirty="0"/>
              <a:t>to the decision dSam0</a:t>
            </a:r>
            <a:r>
              <a:rPr lang="en-US" altLang="ja-JP" sz="1800" dirty="0" smtClean="0"/>
              <a:t>.</a:t>
            </a:r>
          </a:p>
          <a:p>
            <a:pPr marL="0" lvl="2"/>
            <a:r>
              <a:rPr lang="en-US" altLang="ja-JP" sz="1800" dirty="0" smtClean="0"/>
              <a:t>…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87334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5986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</a:p>
          <a:p>
            <a:r>
              <a:rPr kumimoji="1" lang="en-US" altLang="ja-JP" dirty="0" err="1">
                <a:latin typeface="Calibri" pitchFamily="34" charset="0"/>
                <a:cs typeface="Calibri" pitchFamily="34" charset="0"/>
              </a:rPr>
              <a:t>B.Cactus</a:t>
            </a:r>
            <a:endParaRPr kumimoji="1" lang="en-US" altLang="ja-JP" dirty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QP32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91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1618997"/>
            <a:ext cx="4877481" cy="362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2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Subjective results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618" y="1154545"/>
            <a:ext cx="18312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Combination</a:t>
            </a:r>
          </a:p>
          <a:p>
            <a:r>
              <a:rPr kumimoji="1" lang="en-US" altLang="ja-JP" dirty="0" err="1">
                <a:latin typeface="Calibri" pitchFamily="34" charset="0"/>
                <a:cs typeface="Calibri" pitchFamily="34" charset="0"/>
              </a:rPr>
              <a:t>B.Cactus</a:t>
            </a:r>
            <a:endParaRPr kumimoji="1" lang="en-US" altLang="ja-JP" dirty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QP32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91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1618997"/>
            <a:ext cx="4877481" cy="362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Conclusion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7137D37-0C72-406D-9633-09F810E5B98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13899" y="1052736"/>
            <a:ext cx="8611738" cy="41044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Proposed methods: </a:t>
            </a:r>
          </a:p>
          <a:p>
            <a:pPr lvl="1">
              <a:buClr>
                <a:srgbClr val="0000FF"/>
              </a:buClr>
              <a:buSzPct val="100000"/>
              <a:buFont typeface="Wingdings" pitchFamily="2" charset="2"/>
              <a:buChar char="ü"/>
            </a:pPr>
            <a:r>
              <a:rPr lang="en-US" altLang="ja-JP" sz="2400" dirty="0">
                <a:latin typeface="Calibri" pitchFamily="34" charset="0"/>
                <a:ea typeface="Cambria Math"/>
                <a:cs typeface="Calibri" pitchFamily="34" charset="0"/>
              </a:rPr>
              <a:t>can deal with visible blocking </a:t>
            </a: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artifacts</a:t>
            </a:r>
            <a:endParaRPr lang="en-US" altLang="ja-JP" sz="2400" dirty="0">
              <a:latin typeface="Calibri" pitchFamily="34" charset="0"/>
              <a:ea typeface="Cambria Math"/>
              <a:cs typeface="Calibri" pitchFamily="34" charset="0"/>
            </a:endParaRPr>
          </a:p>
          <a:p>
            <a:pPr lvl="1">
              <a:buClr>
                <a:srgbClr val="0000FF"/>
              </a:buClr>
              <a:buSzPct val="100000"/>
              <a:buFont typeface="Wingdings" pitchFamily="2" charset="2"/>
              <a:buChar char="ü"/>
            </a:pP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Small Loss: 0.1%-Main 0.2%-HE</a:t>
            </a:r>
          </a:p>
          <a:p>
            <a:pPr lvl="1">
              <a:buClr>
                <a:srgbClr val="0000FF"/>
              </a:buClr>
              <a:buSzPct val="100000"/>
              <a:buFont typeface="Wingdings" pitchFamily="2" charset="2"/>
              <a:buChar char="ü"/>
            </a:pP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Simple and minimal changes </a:t>
            </a:r>
            <a:endParaRPr lang="en-US" altLang="ja-JP" sz="2400" dirty="0">
              <a:latin typeface="Calibri" pitchFamily="34" charset="0"/>
              <a:ea typeface="Cambria Math"/>
              <a:cs typeface="Calibri" pitchFamily="34" charset="0"/>
            </a:endParaRP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CA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It </a:t>
            </a:r>
            <a:r>
              <a:rPr lang="en-CA" altLang="ja-JP" sz="2400" dirty="0">
                <a:latin typeface="Calibri" pitchFamily="34" charset="0"/>
                <a:ea typeface="Cambria Math"/>
                <a:cs typeface="Calibri" pitchFamily="34" charset="0"/>
              </a:rPr>
              <a:t>is </a:t>
            </a:r>
            <a:r>
              <a:rPr lang="en-US" altLang="ja-JP" sz="2400" dirty="0">
                <a:latin typeface="Calibri" pitchFamily="34" charset="0"/>
                <a:ea typeface="Cambria Math"/>
                <a:cs typeface="Calibri" pitchFamily="34" charset="0"/>
              </a:rPr>
              <a:t>recommended</a:t>
            </a:r>
            <a:r>
              <a:rPr lang="en-CA" altLang="ja-JP" sz="2400" dirty="0">
                <a:latin typeface="Calibri" pitchFamily="34" charset="0"/>
                <a:ea typeface="Cambria Math"/>
                <a:cs typeface="Calibri" pitchFamily="34" charset="0"/>
              </a:rPr>
              <a:t> to adopt </a:t>
            </a: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proposal on </a:t>
            </a:r>
            <a:r>
              <a:rPr lang="en-US" altLang="ja-JP" sz="2400" dirty="0" err="1" smtClean="0">
                <a:latin typeface="Calibri" pitchFamily="34" charset="0"/>
                <a:ea typeface="Cambria Math"/>
                <a:cs typeface="Calibri" pitchFamily="34" charset="0"/>
              </a:rPr>
              <a:t>deblocking</a:t>
            </a:r>
            <a:r>
              <a:rPr lang="en-US" altLang="ja-JP" sz="2400" dirty="0" smtClean="0">
                <a:latin typeface="Calibri" pitchFamily="34" charset="0"/>
                <a:ea typeface="Cambria Math"/>
                <a:cs typeface="Calibri" pitchFamily="34" charset="0"/>
              </a:rPr>
              <a:t> filter or the combination to </a:t>
            </a:r>
            <a:r>
              <a:rPr lang="en-US" altLang="ja-JP" sz="2400" dirty="0">
                <a:latin typeface="Calibri" pitchFamily="34" charset="0"/>
                <a:ea typeface="Cambria Math"/>
                <a:cs typeface="Calibri" pitchFamily="34" charset="0"/>
              </a:rPr>
              <a:t>the specification</a:t>
            </a:r>
            <a:r>
              <a:rPr lang="ja-JP" altLang="en-US" sz="2400" dirty="0">
                <a:latin typeface="Calibri" pitchFamily="34" charset="0"/>
                <a:ea typeface="Cambria Math"/>
                <a:cs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  <a:ea typeface="Cambria Math"/>
                <a:cs typeface="Calibri" pitchFamily="34" charset="0"/>
              </a:rPr>
              <a:t>text and to the next version of HM software</a:t>
            </a:r>
          </a:p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altLang="ja-JP" sz="2400" b="1" dirty="0">
                <a:solidFill>
                  <a:srgbClr val="FF658A"/>
                </a:solidFill>
                <a:latin typeface="Calibri" pitchFamily="34" charset="0"/>
                <a:ea typeface="Cambria Math"/>
                <a:cs typeface="Calibri" pitchFamily="34" charset="0"/>
              </a:rPr>
              <a:t>Thank </a:t>
            </a:r>
            <a:r>
              <a:rPr lang="en-US" altLang="ja-JP" sz="2400" b="1" dirty="0" smtClean="0">
                <a:solidFill>
                  <a:srgbClr val="FF658A"/>
                </a:solidFill>
                <a:latin typeface="Calibri" pitchFamily="34" charset="0"/>
                <a:ea typeface="Cambria Math"/>
                <a:cs typeface="Calibri" pitchFamily="34" charset="0"/>
              </a:rPr>
              <a:t>DOCOMO and TI </a:t>
            </a:r>
            <a:r>
              <a:rPr lang="en-US" altLang="ja-JP" sz="2400" b="1" dirty="0">
                <a:solidFill>
                  <a:srgbClr val="FF658A"/>
                </a:solidFill>
                <a:latin typeface="Calibri" pitchFamily="34" charset="0"/>
                <a:ea typeface="Cambria Math"/>
                <a:cs typeface="Calibri" pitchFamily="34" charset="0"/>
              </a:rPr>
              <a:t>for </a:t>
            </a:r>
            <a:r>
              <a:rPr lang="en-US" altLang="ja-JP" sz="2400" b="1" dirty="0" smtClean="0">
                <a:solidFill>
                  <a:srgbClr val="FF658A"/>
                </a:solidFill>
                <a:latin typeface="Calibri" pitchFamily="34" charset="0"/>
                <a:ea typeface="Cambria Math"/>
                <a:cs typeface="Calibri" pitchFamily="34" charset="0"/>
              </a:rPr>
              <a:t>cross-check</a:t>
            </a:r>
            <a:r>
              <a:rPr lang="en-US" altLang="ja-JP" sz="2400" b="1" dirty="0" smtClean="0">
                <a:solidFill>
                  <a:srgbClr val="FF658A"/>
                </a:solidFill>
                <a:latin typeface="Calibri" pitchFamily="34" charset="0"/>
                <a:ea typeface="Cambria Math"/>
                <a:cs typeface="Calibri" pitchFamily="34" charset="0"/>
                <a:sym typeface="Wingdings" pitchFamily="2" charset="2"/>
              </a:rPr>
              <a:t></a:t>
            </a:r>
            <a:endParaRPr lang="en-US" altLang="ja-JP" sz="2400" b="1" dirty="0">
              <a:solidFill>
                <a:srgbClr val="FF658A"/>
              </a:solidFill>
              <a:latin typeface="Calibri" pitchFamily="34" charset="0"/>
              <a:ea typeface="Cambria Math"/>
              <a:cs typeface="Calibri" pitchFamily="34" charset="0"/>
            </a:endParaRPr>
          </a:p>
          <a:p>
            <a:pPr marL="0" indent="0">
              <a:buClr>
                <a:srgbClr val="0000FF"/>
              </a:buClr>
              <a:buSzPct val="100000"/>
              <a:buNone/>
            </a:pPr>
            <a:endParaRPr lang="en-US" altLang="ja-JP" sz="2400" b="1" dirty="0" smtClean="0">
              <a:solidFill>
                <a:srgbClr val="0000FF"/>
              </a:solidFill>
              <a:ea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3337781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Appendix</a:t>
            </a:r>
            <a:endParaRPr lang="en-US" altLang="ja-JP" sz="36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7137D37-0C72-406D-9633-09F810E5B98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549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47254"/>
            <a:ext cx="8784976" cy="53820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Two causes of the improper decision are studied:</a:t>
            </a:r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Analysis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77B6DC38-2371-4B5B-B478-4620B55244FD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32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2" name="正方形/長方形 1"/>
          <p:cNvSpPr/>
          <p:nvPr/>
        </p:nvSpPr>
        <p:spPr>
          <a:xfrm>
            <a:off x="430898" y="1248558"/>
            <a:ext cx="80408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57150"/>
            <a:r>
              <a:rPr lang="en-US" altLang="ja-JP" sz="22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Fact: </a:t>
            </a:r>
            <a:r>
              <a:rPr lang="en-US" altLang="ja-JP" sz="2200" b="1" dirty="0" err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Bs</a:t>
            </a:r>
            <a:r>
              <a:rPr lang="en-US" altLang="ja-JP" sz="22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&gt; 0 </a:t>
            </a:r>
          </a:p>
          <a:p>
            <a:pPr marL="0" lvl="1" indent="-57150"/>
            <a:r>
              <a:rPr lang="en-US" altLang="zh-CN" sz="2200" dirty="0">
                <a:latin typeface="Calibri" pitchFamily="34" charset="0"/>
                <a:cs typeface="Calibri" pitchFamily="34" charset="0"/>
              </a:rPr>
              <a:t>C</a:t>
            </a: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onstrains in strong</a:t>
            </a:r>
            <a:r>
              <a:rPr lang="zh-CN" alt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filter conditions are so tight that most edges are eliminated</a:t>
            </a: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altLang="ja-JP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94" y="3062886"/>
            <a:ext cx="4891252" cy="2564304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888" y="4448134"/>
            <a:ext cx="3600000" cy="1800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888" y="2253741"/>
            <a:ext cx="3600000" cy="2016000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544936" y="2410681"/>
            <a:ext cx="4342279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e.g., riverbed@QP37, LB-Main, frame 1</a:t>
            </a:r>
          </a:p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The proportions of true to false is rather low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959965" y="5541145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/>
            <a:r>
              <a:rPr kumimoji="1" lang="en-US" altLang="ja-JP" sz="16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Calibri" pitchFamily="34" charset="0"/>
              </a:rPr>
              <a:t>(3-a)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l-GR" altLang="ko-KR" sz="1600" dirty="0">
                <a:latin typeface="Calibri" pitchFamily="34" charset="0"/>
                <a:cs typeface="Calibri" pitchFamily="34" charset="0"/>
              </a:rPr>
              <a:t>| &lt; </a:t>
            </a:r>
            <a:r>
              <a:rPr lang="el-GR" altLang="ko-KR" sz="16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36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&gt;&gt;3)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943844" y="4182395"/>
            <a:ext cx="201208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/>
            <a:r>
              <a:rPr kumimoji="1" lang="en-US" altLang="ja-JP" sz="13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Calibri" pitchFamily="34" charset="0"/>
              </a:rPr>
              <a:t>(3-b)  2*</a:t>
            </a:r>
            <a:r>
              <a:rPr lang="en-US" altLang="ko-KR" sz="1300" dirty="0" smtClean="0">
                <a:latin typeface="Calibri" pitchFamily="34" charset="0"/>
                <a:cs typeface="Calibri" pitchFamily="34" charset="0"/>
              </a:rPr>
              <a:t>(d0+</a:t>
            </a:r>
            <a:r>
              <a:rPr lang="ko-KR" altLang="en-US" sz="13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300" dirty="0" smtClean="0">
                <a:latin typeface="Calibri" pitchFamily="34" charset="0"/>
                <a:cs typeface="Calibri" pitchFamily="34" charset="0"/>
              </a:rPr>
              <a:t>d3)&lt; (36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 smtClean="0">
                <a:latin typeface="Calibri" pitchFamily="34" charset="0"/>
                <a:cs typeface="Calibri" pitchFamily="34" charset="0"/>
              </a:rPr>
              <a:t>&gt;&gt;2)</a:t>
            </a:r>
            <a:endParaRPr lang="en-US" altLang="ko-KR" sz="13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952660" y="6163523"/>
            <a:ext cx="25490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/>
            <a:r>
              <a:rPr kumimoji="1" lang="en-US" altLang="ja-JP" sz="13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Calibri" pitchFamily="34" charset="0"/>
              </a:rPr>
              <a:t>(3-c) 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3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3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| &lt; ((</a:t>
            </a:r>
            <a:r>
              <a:rPr lang="en-US" altLang="ko-KR" sz="1300" dirty="0" smtClean="0">
                <a:latin typeface="Calibri" pitchFamily="34" charset="0"/>
                <a:cs typeface="Calibri" pitchFamily="34" charset="0"/>
              </a:rPr>
              <a:t>5*4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1)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&gt;&gt;</a:t>
            </a:r>
            <a:r>
              <a:rPr lang="ko-KR" altLang="en-US" sz="13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300" dirty="0">
                <a:latin typeface="Calibri" pitchFamily="34" charset="0"/>
                <a:cs typeface="Calibri" pitchFamily="34" charset="0"/>
              </a:rPr>
              <a:t>1) </a:t>
            </a:r>
          </a:p>
        </p:txBody>
      </p:sp>
    </p:spTree>
    <p:extLst>
      <p:ext uri="{BB962C8B-B14F-4D97-AF65-F5344CB8AC3E}">
        <p14:creationId xmlns:p14="http://schemas.microsoft.com/office/powerpoint/2010/main" val="279397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47254"/>
            <a:ext cx="8784976" cy="53820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Two causes of the improper decision are studied:</a:t>
            </a:r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Analysis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77B6DC38-2371-4B5B-B478-4620B55244FD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32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2" name="正方形/長方形 1"/>
          <p:cNvSpPr/>
          <p:nvPr/>
        </p:nvSpPr>
        <p:spPr>
          <a:xfrm>
            <a:off x="236942" y="1248558"/>
            <a:ext cx="87131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57150"/>
            <a:r>
              <a:rPr lang="en-US" altLang="ja-JP" sz="22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Fact-2: </a:t>
            </a:r>
            <a:r>
              <a:rPr lang="en-US" altLang="ja-JP" sz="2200" b="1" dirty="0" err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Bs</a:t>
            </a:r>
            <a:r>
              <a:rPr lang="en-US" altLang="ja-JP" sz="22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&gt; 0 </a:t>
            </a:r>
          </a:p>
          <a:p>
            <a:pPr marL="0" lvl="1" indent="-5715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Additionally, </a:t>
            </a:r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t</a:t>
            </a:r>
            <a:r>
              <a:rPr lang="en-US" altLang="ja-JP" sz="2000" dirty="0" smtClean="0">
                <a:latin typeface="Calibri" pitchFamily="34" charset="0"/>
                <a:cs typeface="Calibri" pitchFamily="34" charset="0"/>
              </a:rPr>
              <a:t>he increment of constrain-values is slow along QP.</a:t>
            </a:r>
          </a:p>
        </p:txBody>
      </p:sp>
      <p:pic>
        <p:nvPicPr>
          <p:cNvPr id="11" name="図 10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690" y="3432308"/>
            <a:ext cx="4320000" cy="2520000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438510" y="5946506"/>
            <a:ext cx="4177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/>
            <a:r>
              <a:rPr kumimoji="1" lang="en-US" altLang="ja-JP" sz="16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Calibri" pitchFamily="34" charset="0"/>
              </a:rPr>
              <a:t>(3-a) QP32: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l-GR" altLang="ko-KR" sz="1600" dirty="0">
                <a:latin typeface="Calibri" pitchFamily="34" charset="0"/>
                <a:cs typeface="Calibri" pitchFamily="34" charset="0"/>
              </a:rPr>
              <a:t>| &lt; </a:t>
            </a:r>
            <a:r>
              <a:rPr lang="el-GR" altLang="ko-KR" sz="16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26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&gt;&gt;3)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29810" y="3071710"/>
            <a:ext cx="3246723" cy="3693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e.g., </a:t>
            </a:r>
            <a:r>
              <a:rPr kumimoji="1" lang="en-US" altLang="ja-JP" sz="1800" dirty="0" err="1" smtClean="0">
                <a:latin typeface="Calibri" pitchFamily="34" charset="0"/>
                <a:cs typeface="Calibri" pitchFamily="34" charset="0"/>
              </a:rPr>
              <a:t>riverbed@LB-Main</a:t>
            </a:r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, frame 1</a:t>
            </a:r>
          </a:p>
        </p:txBody>
      </p:sp>
      <p:pic>
        <p:nvPicPr>
          <p:cNvPr id="22" name="図 2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83" y="3432308"/>
            <a:ext cx="4320000" cy="2520000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4657817" y="5957501"/>
            <a:ext cx="4177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/>
            <a:r>
              <a:rPr kumimoji="1" lang="en-US" altLang="ja-JP" sz="16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Calibri" pitchFamily="34" charset="0"/>
              </a:rPr>
              <a:t>(3-b) QP37: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6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l-GR" altLang="ko-KR" sz="1600" dirty="0">
                <a:latin typeface="Calibri" pitchFamily="34" charset="0"/>
                <a:cs typeface="Calibri" pitchFamily="34" charset="0"/>
              </a:rPr>
              <a:t>| &lt; </a:t>
            </a:r>
            <a:r>
              <a:rPr lang="el-GR" altLang="ko-KR" sz="16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3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6</a:t>
            </a:r>
            <a:r>
              <a:rPr lang="ko-KR" altLang="en-US" sz="16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&gt;&gt;3)</a:t>
            </a:r>
          </a:p>
        </p:txBody>
      </p:sp>
    </p:spTree>
    <p:extLst>
      <p:ext uri="{BB962C8B-B14F-4D97-AF65-F5344CB8AC3E}">
        <p14:creationId xmlns:p14="http://schemas.microsoft.com/office/powerpoint/2010/main" val="284232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</a:t>
            </a:r>
            <a:r>
              <a:rPr lang="en-US" altLang="ja-JP" sz="36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36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03201" y="1154545"/>
            <a:ext cx="16146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6374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</a:t>
            </a:r>
            <a:r>
              <a:rPr lang="en-US" altLang="ja-JP" sz="36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36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03202" y="1154545"/>
            <a:ext cx="161877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</a:t>
            </a:r>
            <a:r>
              <a:rPr lang="en-US" altLang="ja-JP" sz="36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36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03202" y="1154545"/>
            <a:ext cx="16107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Proposal+</a:t>
            </a:r>
            <a:r>
              <a:rPr lang="en-US" altLang="ja-JP" dirty="0">
                <a:solidFill>
                  <a:srgbClr val="FF658A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endParaRPr kumimoji="1" lang="en-US" altLang="ja-JP" b="1" dirty="0" smtClean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Riverbed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15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9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2800" kern="1200" dirty="0" err="1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Proposal+Intra-smoothing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+</a:t>
            </a:r>
            <a:r>
              <a:rPr lang="en-US" altLang="ja-JP" sz="28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28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03201" y="1154545"/>
            <a:ext cx="177016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HM8.0</a:t>
            </a: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5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4927" y="902670"/>
            <a:ext cx="8835181" cy="2479931"/>
          </a:xfrm>
        </p:spPr>
        <p:txBody>
          <a:bodyPr>
            <a:normAutofit/>
          </a:bodyPr>
          <a:lstStyle/>
          <a:p>
            <a:pPr marL="342900" lvl="1" indent="-342900">
              <a:lnSpc>
                <a:spcPts val="2700"/>
              </a:lnSpc>
              <a:buSzPct val="120000"/>
              <a:buFont typeface="Arial" pitchFamily="34" charset="0"/>
              <a:buChar char="•"/>
            </a:pPr>
            <a:r>
              <a:rPr lang="en-US" altLang="ja-JP" dirty="0"/>
              <a:t>For </a:t>
            </a:r>
            <a:r>
              <a:rPr lang="en-US" altLang="ja-JP" dirty="0" smtClean="0"/>
              <a:t>sequence like </a:t>
            </a:r>
            <a:r>
              <a:rPr lang="en-US" altLang="ja-JP" dirty="0"/>
              <a:t>“riverbed”, </a:t>
            </a:r>
            <a:r>
              <a:rPr lang="en-GB" altLang="ja-JP" dirty="0"/>
              <a:t>block noises can be observed (a). Weak filter is applied where block noises remains(b).If change filter from weak to strong filter, the block noises can be removed(c)</a:t>
            </a:r>
          </a:p>
          <a:p>
            <a:pPr marL="342900" lvl="1" indent="-342900">
              <a:lnSpc>
                <a:spcPts val="2700"/>
              </a:lnSpc>
              <a:buSzPct val="120000"/>
              <a:buFont typeface="Arial" pitchFamily="34" charset="0"/>
              <a:buChar char="•"/>
            </a:pPr>
            <a:r>
              <a:rPr lang="en-US" altLang="zh-CN" dirty="0" smtClean="0"/>
              <a:t>Filter </a:t>
            </a:r>
            <a:r>
              <a:rPr lang="en-US" altLang="zh-CN" dirty="0"/>
              <a:t>decision</a:t>
            </a:r>
            <a:r>
              <a:rPr lang="zh-CN" altLang="en-US" dirty="0"/>
              <a:t> </a:t>
            </a:r>
            <a:r>
              <a:rPr lang="en-US" altLang="zh-CN" dirty="0"/>
              <a:t>is not optimal</a:t>
            </a:r>
            <a:endParaRPr lang="en-GB" altLang="ja-JP" dirty="0"/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Problem statement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77B6DC38-2371-4B5B-B478-4620B55244FD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32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pic>
        <p:nvPicPr>
          <p:cNvPr id="1026" name="Picture 2" descr="riverbed-anchor-frame1-cr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22" y="3328437"/>
            <a:ext cx="2436812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strongfilter-cr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428" y="3328437"/>
            <a:ext cx="2435225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361" y="3327185"/>
            <a:ext cx="2438741" cy="2438741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422684" y="5779785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(1-a</a:t>
            </a:r>
            <a:r>
              <a:rPr kumimoji="1" lang="en-US" altLang="ja-JP" sz="1800" dirty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)</a:t>
            </a:r>
            <a:endParaRPr kumimoji="1" lang="ja-JP" altLang="en-US" sz="1800" dirty="0">
              <a:solidFill>
                <a:srgbClr val="000000"/>
              </a:solidFill>
              <a:latin typeface="Calibri" pitchFamily="34" charset="0"/>
              <a:ea typeface="HGPｺﾞｼｯｸE" pitchFamily="50" charset="-128"/>
              <a:cs typeface="HGP創英角ｺﾞｼｯｸUB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276176" y="5770549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(1-b)</a:t>
            </a:r>
            <a:endParaRPr kumimoji="1" lang="ja-JP" altLang="en-US" sz="1800" dirty="0">
              <a:solidFill>
                <a:srgbClr val="000000"/>
              </a:solidFill>
              <a:latin typeface="Calibri" pitchFamily="34" charset="0"/>
              <a:ea typeface="HGPｺﾞｼｯｸE" pitchFamily="50" charset="-128"/>
              <a:cs typeface="HGP創英角ｺﾞｼｯｸUB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146508" y="5759044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(1-c)</a:t>
            </a:r>
            <a:endParaRPr kumimoji="1" lang="ja-JP" altLang="en-US" sz="1800" dirty="0">
              <a:solidFill>
                <a:srgbClr val="000000"/>
              </a:solidFill>
              <a:latin typeface="Calibri" pitchFamily="34" charset="0"/>
              <a:ea typeface="HGPｺﾞｼｯｸE" pitchFamily="50" charset="-128"/>
              <a:cs typeface="HGP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52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2800" kern="1200" dirty="0" err="1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Proposal+Intra-smoothing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+</a:t>
            </a:r>
            <a:r>
              <a:rPr lang="en-US" altLang="ja-JP" sz="28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28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29314" y="1154545"/>
            <a:ext cx="175413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Proposal+intra</a:t>
            </a:r>
            <a:endParaRPr kumimoji="1" lang="en-US" altLang="ja-JP" sz="2000" b="1" dirty="0" smtClean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r>
              <a:rPr lang="en-US" altLang="ja-JP" sz="2800" kern="1200" dirty="0" err="1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Proposal+Intra-smoothing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+</a:t>
            </a:r>
            <a:r>
              <a:rPr lang="en-US" altLang="ja-JP" sz="2800" kern="1200" dirty="0" smtClean="0">
                <a:solidFill>
                  <a:srgbClr val="FF658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β</a:t>
            </a:r>
            <a:r>
              <a:rPr lang="en-US" altLang="ja-JP" sz="28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 modification in CE1</a:t>
            </a:r>
            <a:endParaRPr lang="en-US" altLang="ja-JP" sz="28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259" y="990259"/>
            <a:ext cx="4877481" cy="487748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38550" y="1154545"/>
            <a:ext cx="199933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Proposal+intra</a:t>
            </a:r>
            <a:r>
              <a:rPr kumimoji="1" lang="en-US" altLang="ja-JP" sz="2000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en-US" altLang="ja-JP" sz="2000" dirty="0">
                <a:solidFill>
                  <a:srgbClr val="FF658A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endParaRPr kumimoji="1" lang="en-US" altLang="ja-JP" sz="2000" b="1" dirty="0" smtClean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err="1" smtClean="0">
                <a:latin typeface="Calibri" pitchFamily="34" charset="0"/>
                <a:cs typeface="Calibri" pitchFamily="34" charset="0"/>
              </a:rPr>
              <a:t>redkayak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LB-Main</a:t>
            </a: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QP37</a:t>
            </a:r>
          </a:p>
          <a:p>
            <a:r>
              <a:rPr kumimoji="1"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Offset:6</a:t>
            </a:r>
            <a:endParaRPr kumimoji="1" lang="en-US" altLang="ja-JP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Frame 338</a:t>
            </a:r>
            <a:r>
              <a:rPr kumimoji="1" lang="en-US" altLang="ja-JP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kumimoji="1" lang="en-US" altLang="ja-JP" dirty="0" smtClean="0">
                <a:latin typeface="Calibri" pitchFamily="34" charset="0"/>
                <a:cs typeface="Calibri" pitchFamily="34" charset="0"/>
              </a:rPr>
              <a:t> </a:t>
            </a:r>
            <a:endParaRPr kumimoji="1" lang="ja-JP" alt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64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正方形/長方形 64"/>
          <p:cNvSpPr/>
          <p:nvPr/>
        </p:nvSpPr>
        <p:spPr>
          <a:xfrm>
            <a:off x="0" y="3733554"/>
            <a:ext cx="9144000" cy="270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82602"/>
            <a:ext cx="8784976" cy="538201"/>
          </a:xfrm>
        </p:spPr>
        <p:txBody>
          <a:bodyPr>
            <a:normAutofit/>
          </a:bodyPr>
          <a:lstStyle/>
          <a:p>
            <a:r>
              <a:rPr lang="en-US" altLang="ja-JP" sz="2600" dirty="0" smtClean="0"/>
              <a:t>Two causes of the improper decision are studied:</a:t>
            </a:r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Analysis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77B6DC38-2371-4B5B-B478-4620B55244FD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32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4" name="正方形/長方形 3"/>
          <p:cNvSpPr/>
          <p:nvPr/>
        </p:nvSpPr>
        <p:spPr>
          <a:xfrm>
            <a:off x="447964" y="1107718"/>
            <a:ext cx="86683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Intention-1:</a:t>
            </a:r>
          </a:p>
          <a:p>
            <a:pPr marL="0" lvl="1"/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when </a:t>
            </a:r>
            <a:r>
              <a:rPr lang="en-US" altLang="ja-JP" sz="2200" b="1" dirty="0" err="1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Bs</a:t>
            </a: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 is bigger, stronger filter is expected. Is it real ?</a:t>
            </a:r>
          </a:p>
          <a:p>
            <a:pPr marL="0" lvl="1"/>
            <a:r>
              <a:rPr lang="en-US" altLang="ja-JP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Fact-1: </a:t>
            </a:r>
            <a:r>
              <a:rPr lang="en-US" altLang="ja-JP" b="1" dirty="0" err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Bs</a:t>
            </a:r>
            <a:r>
              <a:rPr lang="en-US" altLang="ja-JP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= 2</a:t>
            </a:r>
          </a:p>
          <a:p>
            <a:pPr lvl="1" indent="-457200">
              <a:spcBef>
                <a:spcPts val="0"/>
              </a:spcBef>
              <a:buAutoNum type="arabicParenBoth"/>
            </a:pP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Derive </a:t>
            </a:r>
            <a:r>
              <a:rPr lang="en-US" altLang="ja-JP" sz="2200" dirty="0" err="1" smtClean="0">
                <a:latin typeface="Calibri" pitchFamily="34" charset="0"/>
                <a:cs typeface="Calibri" pitchFamily="34" charset="0"/>
              </a:rPr>
              <a:t>tc</a:t>
            </a: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 with offset 2: can not cover a good amount of conditions</a:t>
            </a:r>
          </a:p>
          <a:p>
            <a:pPr marL="0" lvl="1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        |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| &lt; ((5*</a:t>
            </a:r>
            <a:r>
              <a:rPr lang="en-US" altLang="ko-KR" sz="1800" dirty="0" err="1">
                <a:latin typeface="Calibri" pitchFamily="34" charset="0"/>
                <a:cs typeface="Calibri" pitchFamily="34" charset="0"/>
              </a:rPr>
              <a:t>tc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1)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&gt;&gt;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1</a:t>
            </a: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)   </a:t>
            </a:r>
            <a:r>
              <a:rPr lang="en-US" altLang="ko-KR" sz="1800" dirty="0" err="1" smtClean="0">
                <a:latin typeface="Calibri" pitchFamily="34" charset="0"/>
                <a:cs typeface="Calibri" pitchFamily="34" charset="0"/>
              </a:rPr>
              <a:t>e.g</a:t>
            </a: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, QP37, </a:t>
            </a:r>
            <a:r>
              <a:rPr lang="en-US" altLang="ko-KR" sz="1800" dirty="0" err="1" smtClean="0">
                <a:latin typeface="Calibri" pitchFamily="34" charset="0"/>
                <a:cs typeface="Calibri" pitchFamily="34" charset="0"/>
              </a:rPr>
              <a:t>tc</a:t>
            </a: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: 4</a:t>
            </a:r>
            <a:r>
              <a:rPr lang="ja-JP" altLang="en-US" sz="1800" dirty="0" smtClean="0">
                <a:latin typeface="Calibri" pitchFamily="34" charset="0"/>
                <a:cs typeface="Calibri" pitchFamily="34" charset="0"/>
              </a:rPr>
              <a:t>→</a:t>
            </a:r>
            <a:r>
              <a:rPr lang="en-US" altLang="ja-JP" sz="1800" dirty="0">
                <a:latin typeface="Calibri" pitchFamily="34" charset="0"/>
                <a:cs typeface="Calibri" pitchFamily="34" charset="0"/>
              </a:rPr>
              <a:t>5</a:t>
            </a:r>
            <a:endParaRPr lang="en-US" altLang="ja-JP" sz="1800" dirty="0" smtClean="0">
              <a:latin typeface="Calibri" pitchFamily="34" charset="0"/>
              <a:cs typeface="Calibri" pitchFamily="34" charset="0"/>
            </a:endParaRPr>
          </a:p>
          <a:p>
            <a:pPr marL="0" lvl="1"/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(2) It doesn’t deal </a:t>
            </a:r>
            <a:r>
              <a:rPr lang="en-US" altLang="ja-JP" sz="2200" dirty="0">
                <a:latin typeface="Calibri" pitchFamily="34" charset="0"/>
                <a:cs typeface="Calibri" pitchFamily="34" charset="0"/>
              </a:rPr>
              <a:t>with the failure of </a:t>
            </a:r>
            <a:r>
              <a:rPr lang="el-GR" altLang="ko-KR" sz="2200" dirty="0">
                <a:latin typeface="Calibri" pitchFamily="34" charset="0"/>
                <a:cs typeface="Calibri" pitchFamily="34" charset="0"/>
              </a:rPr>
              <a:t>β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-related </a:t>
            </a:r>
            <a:r>
              <a:rPr lang="en-US" altLang="ko-KR" sz="2200" dirty="0" smtClean="0">
                <a:latin typeface="Calibri" pitchFamily="34" charset="0"/>
                <a:cs typeface="Calibri" pitchFamily="34" charset="0"/>
              </a:rPr>
              <a:t>check</a:t>
            </a:r>
          </a:p>
          <a:p>
            <a:pPr lvl="1" indent="-457200"/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        2*(</a:t>
            </a:r>
            <a:r>
              <a:rPr lang="en-US" altLang="ko-KR" sz="1800" dirty="0" smtClean="0"/>
              <a:t>|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p</a:t>
            </a:r>
            <a:r>
              <a:rPr lang="en-US" altLang="ko-KR" sz="1800" baseline="-25000" dirty="0" smtClean="0"/>
              <a:t>2,i</a:t>
            </a:r>
            <a:r>
              <a:rPr lang="ko-KR" altLang="en-US" sz="1800" dirty="0"/>
              <a:t> − </a:t>
            </a:r>
            <a:r>
              <a:rPr lang="en-US" altLang="ko-KR" sz="1800" dirty="0" smtClean="0"/>
              <a:t>2*p</a:t>
            </a:r>
            <a:r>
              <a:rPr lang="en-US" altLang="ko-KR" sz="1800" baseline="-25000" dirty="0" smtClean="0"/>
              <a:t>1,i</a:t>
            </a:r>
            <a:r>
              <a:rPr lang="ko-KR" altLang="en-US" sz="1800" dirty="0"/>
              <a:t> </a:t>
            </a:r>
            <a:r>
              <a:rPr lang="en-US" altLang="ko-KR" sz="1800" dirty="0"/>
              <a:t>+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p</a:t>
            </a:r>
            <a:r>
              <a:rPr lang="en-US" altLang="ko-KR" sz="1800" baseline="-25000" dirty="0" smtClean="0"/>
              <a:t>0,i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|+</a:t>
            </a:r>
            <a:r>
              <a:rPr lang="ko-KR" altLang="en-US" sz="1800" dirty="0"/>
              <a:t> </a:t>
            </a:r>
            <a:r>
              <a:rPr lang="en-US" altLang="ko-KR" sz="1800" dirty="0"/>
              <a:t>|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q</a:t>
            </a:r>
            <a:r>
              <a:rPr lang="en-US" altLang="ko-KR" sz="1800" baseline="-25000" dirty="0" smtClean="0"/>
              <a:t>2,i</a:t>
            </a:r>
            <a:r>
              <a:rPr lang="ko-KR" altLang="en-US" sz="1800" dirty="0"/>
              <a:t> − </a:t>
            </a:r>
            <a:r>
              <a:rPr lang="en-US" altLang="ko-KR" sz="1800" dirty="0" smtClean="0"/>
              <a:t>2*q</a:t>
            </a:r>
            <a:r>
              <a:rPr lang="en-US" altLang="ko-KR" sz="1800" baseline="-25000" dirty="0" smtClean="0"/>
              <a:t>1,i</a:t>
            </a:r>
            <a:r>
              <a:rPr lang="ko-KR" altLang="en-US" sz="1800" dirty="0"/>
              <a:t> </a:t>
            </a:r>
            <a:r>
              <a:rPr lang="en-US" altLang="ko-KR" sz="1800" dirty="0"/>
              <a:t>+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q</a:t>
            </a:r>
            <a:r>
              <a:rPr lang="en-US" altLang="ko-KR" sz="1800" baseline="-25000" dirty="0" smtClean="0"/>
              <a:t>0,i</a:t>
            </a:r>
            <a:r>
              <a:rPr lang="ko-KR" altLang="en-US" sz="1800" dirty="0"/>
              <a:t> </a:t>
            </a:r>
            <a:r>
              <a:rPr lang="en-US" altLang="ko-KR" sz="1800" dirty="0" smtClean="0"/>
              <a:t>|)&lt; (</a:t>
            </a:r>
            <a:r>
              <a:rPr lang="el-GR" altLang="ko-KR" sz="1800" dirty="0">
                <a:latin typeface="Calibri" pitchFamily="34" charset="0"/>
                <a:cs typeface="Calibri" pitchFamily="34" charset="0"/>
              </a:rPr>
              <a:t>β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&gt;&gt;2</a:t>
            </a:r>
            <a:r>
              <a:rPr lang="en-US" altLang="ko-KR" sz="1800" dirty="0" smtClean="0"/>
              <a:t>)</a:t>
            </a:r>
          </a:p>
          <a:p>
            <a:pPr lvl="1" indent="-457200"/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1800" dirty="0" smtClean="0">
                <a:latin typeface="Calibri" pitchFamily="34" charset="0"/>
                <a:cs typeface="Calibri" pitchFamily="34" charset="0"/>
              </a:rPr>
              <a:t>       |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18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l-GR" altLang="ko-KR" sz="1800" dirty="0">
                <a:latin typeface="Calibri" pitchFamily="34" charset="0"/>
                <a:cs typeface="Calibri" pitchFamily="34" charset="0"/>
              </a:rPr>
              <a:t>| &lt; (β</a:t>
            </a:r>
            <a:r>
              <a:rPr lang="ko-KR" altLang="en-US" sz="1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1800" dirty="0">
                <a:latin typeface="Calibri" pitchFamily="34" charset="0"/>
                <a:cs typeface="Calibri" pitchFamily="34" charset="0"/>
              </a:rPr>
              <a:t>&gt;&gt;3)</a:t>
            </a:r>
            <a:endParaRPr lang="en-US" altLang="ko-KR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753" y="3752027"/>
            <a:ext cx="2438741" cy="243874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314" y="3752027"/>
            <a:ext cx="2438741" cy="2438741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4915740" y="6113263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(2-a</a:t>
            </a:r>
            <a:r>
              <a:rPr kumimoji="1" lang="en-US" altLang="ja-JP" sz="1800" dirty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)</a:t>
            </a:r>
            <a:endParaRPr kumimoji="1" lang="ja-JP" altLang="en-US" sz="1800" dirty="0">
              <a:solidFill>
                <a:srgbClr val="000000"/>
              </a:solidFill>
              <a:latin typeface="Calibri" pitchFamily="34" charset="0"/>
              <a:ea typeface="HGPｺﾞｼｯｸE" pitchFamily="50" charset="-128"/>
              <a:cs typeface="HGP創英角ｺﾞｼｯｸUB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505568" y="611326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(2-b)</a:t>
            </a:r>
            <a:endParaRPr kumimoji="1" lang="ja-JP" altLang="en-US" sz="1800" dirty="0">
              <a:solidFill>
                <a:srgbClr val="000000"/>
              </a:solidFill>
              <a:latin typeface="Calibri" pitchFamily="34" charset="0"/>
              <a:ea typeface="HGPｺﾞｼｯｸE" pitchFamily="50" charset="-128"/>
              <a:cs typeface="HGP創英角ｺﾞｼｯｸUB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0" y="4174820"/>
            <a:ext cx="3808962" cy="1884196"/>
          </a:xfrm>
          <a:prstGeom prst="rect">
            <a:avLst/>
          </a:prstGeom>
        </p:spPr>
      </p:pic>
      <p:sp>
        <p:nvSpPr>
          <p:cNvPr id="58" name="テキスト ボックス 57"/>
          <p:cNvSpPr txBox="1"/>
          <p:nvPr/>
        </p:nvSpPr>
        <p:spPr>
          <a:xfrm>
            <a:off x="1664137" y="4916048"/>
            <a:ext cx="356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err="1" smtClean="0">
                <a:latin typeface="Calibri" pitchFamily="34" charset="0"/>
                <a:cs typeface="Calibri" pitchFamily="34" charset="0"/>
              </a:rPr>
              <a:t>tc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813404" y="369198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ko-KR" sz="1800" dirty="0">
                <a:latin typeface="Calibri" pitchFamily="34" charset="0"/>
                <a:cs typeface="Calibri" pitchFamily="34" charset="0"/>
              </a:rPr>
              <a:t>β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2" name="右中かっこ 61"/>
          <p:cNvSpPr/>
          <p:nvPr/>
        </p:nvSpPr>
        <p:spPr>
          <a:xfrm rot="16200000">
            <a:off x="914082" y="3314819"/>
            <a:ext cx="252000" cy="1523418"/>
          </a:xfrm>
          <a:prstGeom prst="rightBrace">
            <a:avLst>
              <a:gd name="adj1" fmla="val 5433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右中かっこ 62"/>
          <p:cNvSpPr/>
          <p:nvPr/>
        </p:nvSpPr>
        <p:spPr>
          <a:xfrm rot="5400000">
            <a:off x="2818248" y="5325015"/>
            <a:ext cx="252000" cy="1523418"/>
          </a:xfrm>
          <a:prstGeom prst="rightBrace">
            <a:avLst>
              <a:gd name="adj1" fmla="val 5433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914600" y="61072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ko-KR" sz="1800" dirty="0">
                <a:latin typeface="Calibri" pitchFamily="34" charset="0"/>
                <a:cs typeface="Calibri" pitchFamily="34" charset="0"/>
              </a:rPr>
              <a:t>β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62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47254"/>
            <a:ext cx="8784976" cy="53820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Two causes of the improper decision are studied:</a:t>
            </a:r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79512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i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Analysis</a:t>
            </a:r>
            <a:endParaRPr lang="ja-JP" altLang="en-US" sz="3600" b="1" i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77B6DC38-2371-4B5B-B478-4620B55244FD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32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2" name="正方形/長方形 1"/>
          <p:cNvSpPr/>
          <p:nvPr/>
        </p:nvSpPr>
        <p:spPr>
          <a:xfrm>
            <a:off x="421662" y="1248558"/>
            <a:ext cx="856126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Intention-2:</a:t>
            </a:r>
            <a:endParaRPr lang="en-US" altLang="ja-JP" b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  <a:p>
            <a:pPr marL="0" lvl="1"/>
            <a:r>
              <a:rPr lang="en-US" altLang="ja-JP" sz="2200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altLang="ja-JP" sz="2200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QP</a:t>
            </a: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ja-JP" sz="2200" dirty="0">
                <a:latin typeface="Calibri" pitchFamily="34" charset="0"/>
                <a:cs typeface="Calibri" pitchFamily="34" charset="0"/>
              </a:rPr>
              <a:t>is bigger, stronger filter is expected. Is it real </a:t>
            </a:r>
            <a:r>
              <a:rPr lang="en-US" altLang="ja-JP" sz="2200" dirty="0" smtClean="0">
                <a:latin typeface="Calibri" pitchFamily="34" charset="0"/>
                <a:cs typeface="Calibri" pitchFamily="34" charset="0"/>
              </a:rPr>
              <a:t>?</a:t>
            </a:r>
            <a:endParaRPr lang="en-US" altLang="ja-JP" sz="2200" b="1" dirty="0" smtClean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  <a:p>
            <a:pPr marL="0" lvl="1" indent="-57150"/>
            <a:r>
              <a:rPr lang="en-US" altLang="ja-JP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Fact-2: </a:t>
            </a:r>
            <a:r>
              <a:rPr lang="en-US" altLang="ja-JP" b="1" dirty="0" err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Bs</a:t>
            </a:r>
            <a:r>
              <a:rPr lang="en-US" altLang="ja-JP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&gt; 0 </a:t>
            </a:r>
          </a:p>
          <a:p>
            <a:pPr marL="0" lvl="1" indent="-57150"/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C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onstrains in strong</a:t>
            </a:r>
            <a:r>
              <a:rPr lang="zh-CN" alt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filter conditions are so tight that most edges are eliminated. Additionally, </a:t>
            </a:r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t</a:t>
            </a:r>
            <a:r>
              <a:rPr lang="en-US" altLang="ja-JP" sz="2000" dirty="0" smtClean="0">
                <a:latin typeface="Calibri" pitchFamily="34" charset="0"/>
                <a:cs typeface="Calibri" pitchFamily="34" charset="0"/>
              </a:rPr>
              <a:t>he increment of constrain-values is slow along QP.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36942" y="3137817"/>
            <a:ext cx="3246723" cy="3693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e.g., </a:t>
            </a:r>
            <a:r>
              <a:rPr kumimoji="1" lang="en-US" altLang="ja-JP" sz="1800" dirty="0" err="1" smtClean="0">
                <a:latin typeface="Calibri" pitchFamily="34" charset="0"/>
                <a:cs typeface="Calibri" pitchFamily="34" charset="0"/>
              </a:rPr>
              <a:t>riverbed@LB-Main</a:t>
            </a:r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, frame 1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2" y="3591935"/>
            <a:ext cx="2438741" cy="243874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867" y="3591935"/>
            <a:ext cx="2438741" cy="2438741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161" y="3911305"/>
            <a:ext cx="1800000" cy="1800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2141888" y="6043694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(3-a)QP32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559941" y="6043694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Calibri" pitchFamily="34" charset="0"/>
                <a:cs typeface="Calibri" pitchFamily="34" charset="0"/>
              </a:rPr>
              <a:t>(3-b)QP37</a:t>
            </a:r>
            <a:endParaRPr kumimoji="1" lang="ja-JP" altLang="en-US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図 17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315" y="3911305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ED908CD-631D-4EC1-B73C-2CE79AAB982A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8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260000" y="6534150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</a:t>
            </a:r>
            <a:r>
              <a:rPr lang="en-US" altLang="ja-JP" b="1" dirty="0" smtClean="0"/>
              <a:t> </a:t>
            </a:r>
            <a:r>
              <a:rPr lang="en-US" altLang="ja-JP" dirty="0" smtClean="0"/>
              <a:t>Meeting</a:t>
            </a:r>
            <a:endParaRPr lang="en-US" altLang="ja-JP" dirty="0"/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179512" y="-141684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altLang="ja-JP" sz="3600" kern="12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</a:t>
            </a:r>
            <a:endParaRPr lang="ja-JP" altLang="en-US" sz="3600" kern="12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47253"/>
            <a:ext cx="8784976" cy="1803583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Motivation:</a:t>
            </a:r>
          </a:p>
          <a:p>
            <a:pPr lvl="1">
              <a:lnSpc>
                <a:spcPts val="2800"/>
              </a:lnSpc>
              <a:buClr>
                <a:schemeClr val="tx1"/>
              </a:buClr>
              <a:buFont typeface="Calibri" pitchFamily="34" charset="0"/>
              <a:buChar char="‒"/>
            </a:pPr>
            <a:r>
              <a:rPr lang="en-US" altLang="zh-CN" dirty="0" err="1"/>
              <a:t>Bs</a:t>
            </a:r>
            <a:r>
              <a:rPr lang="en-US" altLang="zh-CN" dirty="0"/>
              <a:t> should be further associated</a:t>
            </a:r>
            <a:r>
              <a:rPr lang="zh-CN" altLang="en-US" dirty="0"/>
              <a:t> </a:t>
            </a:r>
            <a:r>
              <a:rPr lang="en-US" altLang="zh-CN" dirty="0"/>
              <a:t>with the </a:t>
            </a:r>
            <a:r>
              <a:rPr lang="en-US" altLang="zh-CN" dirty="0" smtClean="0"/>
              <a:t>choice of filtering</a:t>
            </a:r>
          </a:p>
          <a:p>
            <a:pPr lvl="1">
              <a:lnSpc>
                <a:spcPts val="2800"/>
              </a:lnSpc>
              <a:buClr>
                <a:schemeClr val="tx1"/>
              </a:buClr>
              <a:buFont typeface="Calibri" pitchFamily="34" charset="0"/>
              <a:buChar char="‒"/>
            </a:pPr>
            <a:r>
              <a:rPr lang="en-US" altLang="zh-CN" dirty="0" smtClean="0"/>
              <a:t>constrains </a:t>
            </a:r>
            <a:r>
              <a:rPr lang="en-US" altLang="zh-CN" dirty="0"/>
              <a:t>in strong filter conditions should</a:t>
            </a:r>
            <a:r>
              <a:rPr lang="zh-CN" altLang="en-US" dirty="0"/>
              <a:t> </a:t>
            </a:r>
            <a:r>
              <a:rPr lang="en-US" altLang="zh-CN" dirty="0"/>
              <a:t>be </a:t>
            </a:r>
            <a:r>
              <a:rPr lang="en-US" altLang="zh-CN" dirty="0" smtClean="0"/>
              <a:t>relaxed along QP</a:t>
            </a:r>
            <a:endParaRPr lang="en-US" altLang="ja-JP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508009" y="2146109"/>
            <a:ext cx="71027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 smtClean="0">
                <a:latin typeface="Calibri" pitchFamily="34" charset="0"/>
                <a:cs typeface="Calibri" pitchFamily="34" charset="0"/>
              </a:rPr>
              <a:t>HM8.0:</a:t>
            </a:r>
            <a:endParaRPr lang="ja-JP" altLang="en-US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22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*(</a:t>
            </a:r>
            <a:r>
              <a:rPr lang="en-US" altLang="ko-KR" sz="2200" dirty="0" err="1">
                <a:latin typeface="Calibri" pitchFamily="34" charset="0"/>
                <a:cs typeface="Calibri" pitchFamily="34" charset="0"/>
              </a:rPr>
              <a:t>dpi+dqi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)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altLang="ko-KR" sz="2200" dirty="0">
                <a:latin typeface="Calibri" pitchFamily="34" charset="0"/>
                <a:cs typeface="Calibri" pitchFamily="34" charset="0"/>
              </a:rPr>
              <a:t>&lt; (β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&gt;&gt;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2);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	</a:t>
            </a:r>
            <a:endParaRPr lang="ja-JP" altLang="en-US" sz="2200" dirty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3,i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l-GR" altLang="ko-KR" sz="2200" dirty="0">
                <a:latin typeface="Calibri" pitchFamily="34" charset="0"/>
                <a:cs typeface="Calibri" pitchFamily="34" charset="0"/>
              </a:rPr>
              <a:t>| &lt; (β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&gt;&gt;3);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	</a:t>
            </a:r>
            <a:endParaRPr lang="ja-JP" altLang="en-US" sz="2200" dirty="0">
              <a:latin typeface="Calibri" pitchFamily="34" charset="0"/>
              <a:cs typeface="Calibri" pitchFamily="34" charset="0"/>
            </a:endParaRPr>
          </a:p>
          <a:p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|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p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–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q</a:t>
            </a:r>
            <a:r>
              <a:rPr lang="en-US" altLang="ko-KR" sz="2200" baseline="-25000" dirty="0">
                <a:latin typeface="Calibri" pitchFamily="34" charset="0"/>
                <a:cs typeface="Calibri" pitchFamily="34" charset="0"/>
              </a:rPr>
              <a:t>0,i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| &lt; ((5*</a:t>
            </a:r>
            <a:r>
              <a:rPr lang="en-US" altLang="ko-KR" sz="2200" dirty="0" err="1">
                <a:latin typeface="Calibri" pitchFamily="34" charset="0"/>
                <a:cs typeface="Calibri" pitchFamily="34" charset="0"/>
              </a:rPr>
              <a:t>tc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+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1)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&gt;&gt;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1) where i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200" dirty="0">
                <a:latin typeface="Calibri" pitchFamily="34" charset="0"/>
                <a:cs typeface="Calibri" pitchFamily="34" charset="0"/>
              </a:rPr>
              <a:t>=</a:t>
            </a:r>
            <a:r>
              <a:rPr lang="en-US" altLang="ko-KR" sz="2200" dirty="0" smtClean="0">
                <a:latin typeface="Calibri" pitchFamily="34" charset="0"/>
                <a:cs typeface="Calibri" pitchFamily="34" charset="0"/>
              </a:rPr>
              <a:t>0,3</a:t>
            </a:r>
            <a:r>
              <a:rPr lang="ko-KR" altLang="en-US" sz="2200" dirty="0">
                <a:latin typeface="Calibri" pitchFamily="34" charset="0"/>
                <a:cs typeface="Calibri" pitchFamily="34" charset="0"/>
              </a:rPr>
              <a:t>	</a:t>
            </a:r>
            <a:endParaRPr lang="ja-JP" altLang="en-US" sz="2200" dirty="0">
              <a:latin typeface="Calibri" pitchFamily="34" charset="0"/>
              <a:cs typeface="Calibri" pitchFamily="34" charset="0"/>
            </a:endParaRPr>
          </a:p>
          <a:p>
            <a:endParaRPr lang="ja-JP" alt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altLang="ja-JP" b="1" dirty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Proposal</a:t>
            </a:r>
            <a:r>
              <a:rPr lang="en-US" altLang="ja-JP" b="1" dirty="0" smtClean="0">
                <a:solidFill>
                  <a:srgbClr val="FF658A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en-US" altLang="ko-KR" b="1" dirty="0">
              <a:solidFill>
                <a:srgbClr val="FF658A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ko-KR" sz="2200" dirty="0" smtClean="0">
                <a:latin typeface="Calibri" pitchFamily="34" charset="0"/>
                <a:cs typeface="Calibri" pitchFamily="34" charset="0"/>
              </a:rPr>
              <a:t>In the above strong filter decision function:</a:t>
            </a:r>
          </a:p>
          <a:p>
            <a:r>
              <a:rPr lang="el-GR" altLang="ko-KR" sz="22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zh-CN" alt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200" dirty="0">
                <a:latin typeface="Calibri" pitchFamily="34" charset="0"/>
                <a:cs typeface="Calibri" pitchFamily="34" charset="0"/>
              </a:rPr>
              <a:t>= </a:t>
            </a: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zh-CN" sz="2200" dirty="0">
                <a:latin typeface="Calibri" pitchFamily="34" charset="0"/>
                <a:cs typeface="Calibri" pitchFamily="34" charset="0"/>
              </a:rPr>
              <a:t>Bs+1)*</a:t>
            </a:r>
            <a:r>
              <a:rPr lang="el-GR" altLang="ko-KR" sz="22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el-GR" altLang="zh-CN" sz="22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altLang="zh-CN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2200" dirty="0" err="1" smtClean="0">
                <a:latin typeface="Calibri" pitchFamily="34" charset="0"/>
                <a:cs typeface="Calibri" pitchFamily="34" charset="0"/>
              </a:rPr>
              <a:t>tc</a:t>
            </a:r>
            <a:r>
              <a:rPr lang="en-US" altLang="zh-CN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200" dirty="0">
                <a:latin typeface="Calibri" pitchFamily="34" charset="0"/>
                <a:cs typeface="Calibri" pitchFamily="34" charset="0"/>
              </a:rPr>
              <a:t>= (Bs+1)*</a:t>
            </a:r>
            <a:r>
              <a:rPr lang="en-US" altLang="zh-CN" sz="2200" dirty="0" err="1" smtClean="0">
                <a:latin typeface="Calibri" pitchFamily="34" charset="0"/>
                <a:cs typeface="Calibri" pitchFamily="34" charset="0"/>
              </a:rPr>
              <a:t>tc</a:t>
            </a:r>
            <a:endParaRPr lang="en-US" altLang="zh-CN" sz="22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39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Objective results</a:t>
            </a:r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69711" y="1015214"/>
            <a:ext cx="8229600" cy="40458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altLang="ja-JP" sz="2800" dirty="0" smtClean="0">
                <a:latin typeface="Calibri" pitchFamily="34" charset="0"/>
                <a:ea typeface="Cambria Math"/>
                <a:cs typeface="Calibri" pitchFamily="34" charset="0"/>
              </a:rPr>
              <a:t>Proposal: On </a:t>
            </a:r>
            <a:r>
              <a:rPr lang="en-US" altLang="ja-JP" sz="2800" dirty="0" err="1" smtClean="0">
                <a:latin typeface="Calibri" pitchFamily="34" charset="0"/>
                <a:ea typeface="Cambria Math"/>
                <a:cs typeface="Calibri" pitchFamily="34" charset="0"/>
              </a:rPr>
              <a:t>deblocking</a:t>
            </a:r>
            <a:r>
              <a:rPr lang="en-US" altLang="ja-JP" sz="2800" dirty="0" smtClean="0">
                <a:latin typeface="Calibri" pitchFamily="34" charset="0"/>
                <a:ea typeface="Cambria Math"/>
                <a:cs typeface="Calibri" pitchFamily="34" charset="0"/>
              </a:rPr>
              <a:t> filter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23" name="表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424429"/>
              </p:ext>
            </p:extLst>
          </p:nvPr>
        </p:nvGraphicFramePr>
        <p:xfrm>
          <a:off x="409578" y="1901889"/>
          <a:ext cx="4034575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1279"/>
                <a:gridCol w="512724"/>
                <a:gridCol w="512724"/>
                <a:gridCol w="512724"/>
                <a:gridCol w="511200"/>
                <a:gridCol w="511200"/>
                <a:gridCol w="512724"/>
              </a:tblGrid>
              <a:tr h="152400">
                <a:tc rowSpan="2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All Intra Main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All Intra HE10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A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B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C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F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Overall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　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638791"/>
              </p:ext>
            </p:extLst>
          </p:nvPr>
        </p:nvGraphicFramePr>
        <p:xfrm>
          <a:off x="409578" y="4185886"/>
          <a:ext cx="4038308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3"/>
                <a:gridCol w="509905"/>
                <a:gridCol w="509905"/>
                <a:gridCol w="509905"/>
                <a:gridCol w="509905"/>
                <a:gridCol w="511200"/>
                <a:gridCol w="531495"/>
              </a:tblGrid>
              <a:tr h="152400">
                <a:tc rowSpan="2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Random Access Main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Random Access HE10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A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B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C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E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F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Overall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　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468200"/>
              </p:ext>
            </p:extLst>
          </p:nvPr>
        </p:nvGraphicFramePr>
        <p:xfrm>
          <a:off x="4627709" y="1901889"/>
          <a:ext cx="401542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2"/>
                <a:gridCol w="509905"/>
                <a:gridCol w="509905"/>
                <a:gridCol w="509905"/>
                <a:gridCol w="509905"/>
                <a:gridCol w="509905"/>
                <a:gridCol w="509905"/>
              </a:tblGrid>
              <a:tr h="152400">
                <a:tc row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b="1" kern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B Main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B HE10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B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C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D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E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0.7%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F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-1.0%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Overall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　</a:t>
                      </a: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541706"/>
              </p:ext>
            </p:extLst>
          </p:nvPr>
        </p:nvGraphicFramePr>
        <p:xfrm>
          <a:off x="4627709" y="4185886"/>
          <a:ext cx="401542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2"/>
                <a:gridCol w="509905"/>
                <a:gridCol w="509905"/>
                <a:gridCol w="509905"/>
                <a:gridCol w="509905"/>
                <a:gridCol w="509905"/>
                <a:gridCol w="509905"/>
              </a:tblGrid>
              <a:tr h="152400">
                <a:tc row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P Main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P HE10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B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-0.5%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C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D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0.5%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E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F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0.8%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Overall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　</a:t>
                      </a: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798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0ACDBD4B-B091-4797-8212-3F00745F506F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37" name="タイトル 1"/>
          <p:cNvSpPr txBox="1">
            <a:spLocks/>
          </p:cNvSpPr>
          <p:nvPr/>
        </p:nvSpPr>
        <p:spPr>
          <a:xfrm>
            <a:off x="179512" y="-1416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 i="1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  <a:cs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eaLnBrk="1" hangingPunct="1"/>
            <a:r>
              <a:rPr lang="en-US" altLang="ja-JP" sz="3600" dirty="0" smtClean="0">
                <a:solidFill>
                  <a:srgbClr val="FF658A"/>
                </a:solidFill>
                <a:ea typeface="+mj-ea"/>
                <a:cs typeface="Calibri" pitchFamily="34" charset="0"/>
              </a:rPr>
              <a:t>Proposal </a:t>
            </a:r>
            <a:endParaRPr lang="ja-JP" altLang="en-US" sz="3600" dirty="0">
              <a:solidFill>
                <a:srgbClr val="FF658A"/>
              </a:solidFill>
              <a:ea typeface="+mj-ea"/>
              <a:cs typeface="Calibri" pitchFamily="34" charset="0"/>
            </a:endParaRPr>
          </a:p>
        </p:txBody>
      </p:sp>
      <p:sp>
        <p:nvSpPr>
          <p:cNvPr id="3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47254"/>
            <a:ext cx="8784976" cy="600546"/>
          </a:xfrm>
        </p:spPr>
        <p:txBody>
          <a:bodyPr>
            <a:normAutofit/>
          </a:bodyPr>
          <a:lstStyle/>
          <a:p>
            <a:r>
              <a:rPr lang="en-US" altLang="zh-CN" dirty="0"/>
              <a:t>Combination with </a:t>
            </a:r>
            <a:r>
              <a:rPr lang="en-US" altLang="ja-JP" dirty="0"/>
              <a:t>intra smoothing restriction in CE1</a:t>
            </a:r>
            <a:endParaRPr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430898" y="1248558"/>
            <a:ext cx="80408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kumimoji="1" lang="en-US" altLang="ja-JP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Description:</a:t>
            </a:r>
          </a:p>
          <a:p>
            <a:r>
              <a:rPr kumimoji="1" lang="en-US" altLang="ja-JP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Reduce </a:t>
            </a:r>
            <a:r>
              <a:rPr kumimoji="1" lang="en-US" altLang="ja-JP" dirty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the intra-prediction filtering in DC, vertical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and </a:t>
            </a:r>
            <a:r>
              <a:rPr kumimoji="1" lang="en-US" altLang="ja-JP" dirty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horizontal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modes </a:t>
            </a:r>
            <a:r>
              <a:rPr kumimoji="1" lang="en-US" altLang="ja-JP" dirty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to blocks of size 16x16, 8x8 and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 pitchFamily="34" charset="0"/>
                <a:ea typeface="HGPｺﾞｼｯｸE" pitchFamily="50" charset="-128"/>
                <a:cs typeface="HGP創英角ｺﾞｼｯｸUB" pitchFamily="50" charset="-128"/>
              </a:rPr>
              <a:t>4x4.</a:t>
            </a:r>
          </a:p>
        </p:txBody>
      </p:sp>
    </p:spTree>
    <p:extLst>
      <p:ext uri="{BB962C8B-B14F-4D97-AF65-F5344CB8AC3E}">
        <p14:creationId xmlns:p14="http://schemas.microsoft.com/office/powerpoint/2010/main" val="156422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/>
          <a:p>
            <a:pPr algn="l"/>
            <a:r>
              <a:rPr lang="en-US" altLang="ja-JP" sz="3600" kern="1200" dirty="0">
                <a:solidFill>
                  <a:srgbClr val="FF658A"/>
                </a:solidFill>
                <a:ea typeface="+mj-ea"/>
                <a:cs typeface="Calibri" pitchFamily="34" charset="0"/>
              </a:rPr>
              <a:t>Objective results</a:t>
            </a:r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69711" y="1015214"/>
            <a:ext cx="8229600" cy="40458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1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1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1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1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SzPct val="100000"/>
              <a:buFont typeface="Arial" pitchFamily="34" charset="0"/>
              <a:buChar char="•"/>
            </a:pPr>
            <a:r>
              <a:rPr lang="en-US" altLang="ja-JP" sz="2800" dirty="0" smtClean="0">
                <a:latin typeface="Calibri" pitchFamily="34" charset="0"/>
                <a:ea typeface="Cambria Math"/>
                <a:cs typeface="Calibri" pitchFamily="34" charset="0"/>
              </a:rPr>
              <a:t>Proposal: Combination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2"/>
          </p:nvPr>
        </p:nvSpPr>
        <p:spPr>
          <a:xfrm>
            <a:off x="576000" y="6531549"/>
            <a:ext cx="648000" cy="215900"/>
          </a:xfrm>
        </p:spPr>
        <p:txBody>
          <a:bodyPr/>
          <a:lstStyle/>
          <a:p>
            <a:pPr>
              <a:defRPr/>
            </a:pPr>
            <a:fld id="{3B763024-217F-4E53-A237-2AADB8A80307}" type="datetime1">
              <a:rPr lang="ja-JP" altLang="en-US" smtClean="0"/>
              <a:t>2012/10/5</a:t>
            </a:fld>
            <a:endParaRPr lang="en-US" altLang="ja-JP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3"/>
          </p:nvPr>
        </p:nvSpPr>
        <p:spPr>
          <a:xfrm>
            <a:off x="1260000" y="6531549"/>
            <a:ext cx="5760000" cy="215900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JCTVC Shanghai Meeting</a:t>
            </a:r>
            <a:endParaRPr lang="en-US" altLang="ja-JP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126000" y="6531549"/>
            <a:ext cx="252000" cy="215900"/>
          </a:xfrm>
        </p:spPr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23" name="表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609552"/>
              </p:ext>
            </p:extLst>
          </p:nvPr>
        </p:nvGraphicFramePr>
        <p:xfrm>
          <a:off x="409578" y="1901889"/>
          <a:ext cx="4034575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1279"/>
                <a:gridCol w="512724"/>
                <a:gridCol w="512724"/>
                <a:gridCol w="512724"/>
                <a:gridCol w="511200"/>
                <a:gridCol w="511200"/>
                <a:gridCol w="512724"/>
              </a:tblGrid>
              <a:tr h="152400">
                <a:tc rowSpan="2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All Intra Main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All Intra HE10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A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B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C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F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Overall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　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016206"/>
              </p:ext>
            </p:extLst>
          </p:nvPr>
        </p:nvGraphicFramePr>
        <p:xfrm>
          <a:off x="409578" y="4185886"/>
          <a:ext cx="4038308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3"/>
                <a:gridCol w="509905"/>
                <a:gridCol w="509905"/>
                <a:gridCol w="509905"/>
                <a:gridCol w="509905"/>
                <a:gridCol w="511200"/>
                <a:gridCol w="531495"/>
              </a:tblGrid>
              <a:tr h="152400">
                <a:tc rowSpan="2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Random Access Main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Random Access HE10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A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B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C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E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Class F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Overall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　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12601"/>
              </p:ext>
            </p:extLst>
          </p:nvPr>
        </p:nvGraphicFramePr>
        <p:xfrm>
          <a:off x="4627709" y="1901889"/>
          <a:ext cx="401542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2"/>
                <a:gridCol w="509905"/>
                <a:gridCol w="509905"/>
                <a:gridCol w="509905"/>
                <a:gridCol w="509905"/>
                <a:gridCol w="509905"/>
                <a:gridCol w="509905"/>
              </a:tblGrid>
              <a:tr h="152400">
                <a:tc row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b="1" kern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B Main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B HE10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B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0.4%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C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D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0.5%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-0.6%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E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0.9%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F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0.9%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-0.8%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Overall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　</a:t>
                      </a: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39758"/>
              </p:ext>
            </p:extLst>
          </p:nvPr>
        </p:nvGraphicFramePr>
        <p:xfrm>
          <a:off x="4627709" y="4185886"/>
          <a:ext cx="4015422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5992"/>
                <a:gridCol w="509905"/>
                <a:gridCol w="509905"/>
                <a:gridCol w="509905"/>
                <a:gridCol w="509905"/>
                <a:gridCol w="509905"/>
                <a:gridCol w="509905"/>
              </a:tblGrid>
              <a:tr h="152400">
                <a:tc row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P Main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Low delay P HE10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B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0.4%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C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D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E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1.1%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-0.4%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Class F</a:t>
                      </a:r>
                      <a:endParaRPr kumimoji="1" lang="ja-JP" sz="1200" kern="12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0.5%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0.5%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Overall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-0.1%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sz="120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　</a:t>
                      </a:r>
                    </a:p>
                  </a:txBody>
                  <a:tcPr marL="62865" marR="62865" marT="0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0.3%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0.2%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明朝"/>
                          <a:cs typeface="Calibri" pitchFamily="34" charset="0"/>
                        </a:rPr>
                        <a:t>-0.0%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明朝"/>
                        <a:cs typeface="Calibri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1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8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66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標準デザイン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標準デザイン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10AEFE09DCD06140A9660BDD0E512771" ma:contentTypeVersion="0" ma:contentTypeDescription="Upload an image or a photograph." ma:contentTypeScope="" ma:versionID="7bd2295d634a23101f8179afaacc0e1a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c1342c738afe3f635571af9979ae9d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ImageCreateDate xmlns="http://schemas.microsoft.com/sharepoint/v3" xsi:nil="true"/>
    <Description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EA3CEF9-8CBC-488B-834C-25F0DA025D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8C4B68F-9058-42F4-A03F-47CB8D35C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D8C616-45A8-4DF6-AB95-DB485F80A8BC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purl.org/dc/terms/"/>
    <ds:schemaRef ds:uri="http://purl.org/dc/dcmitype/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1858</Words>
  <Application>Microsoft Office PowerPoint</Application>
  <PresentationFormat>画面に合わせる (4:3)</PresentationFormat>
  <Paragraphs>805</Paragraphs>
  <Slides>32</Slides>
  <Notes>29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32</vt:i4>
      </vt:variant>
    </vt:vector>
  </HeadingPairs>
  <TitlesOfParts>
    <vt:vector size="33" baseType="lpstr">
      <vt:lpstr>GBM_Master</vt:lpstr>
      <vt:lpstr>JCTVC-K0150  NonCE1: Simple improvement of Deblocking filter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Proposal</vt:lpstr>
      <vt:lpstr>Objective results</vt:lpstr>
      <vt:lpstr>PowerPoint プレゼンテーション</vt:lpstr>
      <vt:lpstr>Objective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Subjective results</vt:lpstr>
      <vt:lpstr>Conclusion</vt:lpstr>
      <vt:lpstr>Appendix</vt:lpstr>
      <vt:lpstr>PowerPoint プレゼンテーション</vt:lpstr>
      <vt:lpstr>PowerPoint プレゼンテーション</vt:lpstr>
      <vt:lpstr>Proposal+β modification in CE1</vt:lpstr>
      <vt:lpstr>Proposal+β modification in CE1</vt:lpstr>
      <vt:lpstr>Proposal+β modification in CE1</vt:lpstr>
      <vt:lpstr>Proposal+Intra-smoothing+β modification in CE1</vt:lpstr>
      <vt:lpstr>Proposal+Intra-smoothing+β modification in CE1</vt:lpstr>
      <vt:lpstr>Proposal+Intra-smoothing+β modification in CE1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ソニー　オフィシャルテンプレート</dc:title>
  <dc:subject>make.believe</dc:subject>
  <dc:creator/>
  <dc:description>www.makedotbelievepj.sony.net
gh-makedotbelievegl@jp.sony.com</dc:description>
  <cp:lastModifiedBy/>
  <cp:revision>1</cp:revision>
  <dcterms:created xsi:type="dcterms:W3CDTF">2010-06-25T05:44:48Z</dcterms:created>
  <dcterms:modified xsi:type="dcterms:W3CDTF">2012-10-05T04:38:39Z</dcterms:modified>
  <cp:contentStatus>fix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0x0101020010AEFE09DCD06140A9660BDD0E512771</vt:lpwstr>
  </property>
</Properties>
</file>