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9"/>
  </p:notesMasterIdLst>
  <p:handoutMasterIdLst>
    <p:handoutMasterId r:id="rId10"/>
  </p:handoutMasterIdLst>
  <p:sldIdLst>
    <p:sldId id="535" r:id="rId2"/>
    <p:sldId id="543" r:id="rId3"/>
    <p:sldId id="556" r:id="rId4"/>
    <p:sldId id="557" r:id="rId5"/>
    <p:sldId id="558" r:id="rId6"/>
    <p:sldId id="559" r:id="rId7"/>
    <p:sldId id="537" r:id="rId8"/>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snapToObjects="1" showGuides="1">
      <p:cViewPr varScale="1">
        <p:scale>
          <a:sx n="70" d="100"/>
          <a:sy n="70" d="100"/>
        </p:scale>
        <p:origin x="-504" y="-90"/>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sz="3600" dirty="0" smtClean="0"/>
              <a:t>JCTVC-K0141</a:t>
            </a:r>
            <a:br>
              <a:rPr lang="en-US" altLang="ja-JP" sz="3600" dirty="0" smtClean="0"/>
            </a:br>
            <a:r>
              <a:rPr lang="en-US" altLang="ja-JP" sz="3600" dirty="0" smtClean="0"/>
              <a:t>AHG9: Low delay display hint SEI</a:t>
            </a:r>
            <a:endParaRPr lang="en-US" altLang="ja-JP" sz="3600"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a:t>11</a:t>
            </a:r>
            <a:r>
              <a:rPr lang="en-US" altLang="ja-JP" baseline="30000" dirty="0"/>
              <a:t>th</a:t>
            </a:r>
            <a:r>
              <a:rPr lang="en-US" altLang="ja-JP" dirty="0"/>
              <a:t> JCT-VC meeting, Shanghai CN, 10-19 Oct. 2012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Purpose</a:t>
            </a:r>
          </a:p>
          <a:p>
            <a:pPr lvl="1"/>
            <a:r>
              <a:rPr lang="en-US" altLang="ja-JP" dirty="0" smtClean="0"/>
              <a:t>Ultra-low delay end-to-end transmission</a:t>
            </a:r>
            <a:endParaRPr lang="en-US" altLang="ja-JP" dirty="0" smtClean="0"/>
          </a:p>
          <a:p>
            <a:r>
              <a:rPr lang="en-US" altLang="ja-JP" dirty="0" smtClean="0"/>
              <a:t>Proposal</a:t>
            </a:r>
          </a:p>
          <a:p>
            <a:pPr lvl="1"/>
            <a:r>
              <a:rPr kumimoji="1" lang="en-US" altLang="ja-JP" dirty="0" smtClean="0"/>
              <a:t>SEI message which </a:t>
            </a:r>
            <a:r>
              <a:rPr lang="en-CA" altLang="ja-JP" dirty="0" smtClean="0"/>
              <a:t>assists </a:t>
            </a:r>
            <a:r>
              <a:rPr lang="en-CA" altLang="ja-JP" dirty="0"/>
              <a:t>a decoder in determining the possible earliest V-sync timing for outputting decoded </a:t>
            </a:r>
            <a:r>
              <a:rPr lang="en-CA" altLang="ja-JP" dirty="0" smtClean="0"/>
              <a:t>pictures</a:t>
            </a:r>
          </a:p>
          <a:p>
            <a:pPr lvl="1"/>
            <a:r>
              <a:rPr lang="en-CA" altLang="ja-JP" dirty="0" smtClean="0"/>
              <a:t>Follow-up proposal of JCTVC-J0136</a:t>
            </a:r>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15" name="スライド番号プレースホルダー 14"/>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Motivation</a:t>
            </a:r>
            <a:endParaRPr kumimoji="1" lang="ja-JP" altLang="en-US" dirty="0"/>
          </a:p>
        </p:txBody>
      </p:sp>
      <p:sp>
        <p:nvSpPr>
          <p:cNvPr id="3" name="コンテンツ プレースホルダー 2"/>
          <p:cNvSpPr>
            <a:spLocks noGrp="1"/>
          </p:cNvSpPr>
          <p:nvPr>
            <p:ph idx="1"/>
          </p:nvPr>
        </p:nvSpPr>
        <p:spPr>
          <a:xfrm>
            <a:off x="168275" y="869951"/>
            <a:ext cx="8786813" cy="1298910"/>
          </a:xfrm>
        </p:spPr>
        <p:txBody>
          <a:bodyPr/>
          <a:lstStyle/>
          <a:p>
            <a:r>
              <a:rPr kumimoji="1" lang="en-US" altLang="ja-JP" dirty="0" smtClean="0"/>
              <a:t>Minimizing display delay, as well as decoding delay</a:t>
            </a:r>
          </a:p>
          <a:p>
            <a:r>
              <a:rPr lang="en-US" altLang="ja-JP" dirty="0" smtClean="0"/>
              <a:t>When the timings of line decoding and line outputting are aligned, display delay becomes minimum.</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952814120"/>
              </p:ext>
            </p:extLst>
          </p:nvPr>
        </p:nvGraphicFramePr>
        <p:xfrm>
          <a:off x="1091005" y="2498462"/>
          <a:ext cx="6973383" cy="2226682"/>
        </p:xfrm>
        <a:graphic>
          <a:graphicData uri="http://schemas.openxmlformats.org/presentationml/2006/ole">
            <mc:AlternateContent xmlns:mc="http://schemas.openxmlformats.org/markup-compatibility/2006">
              <mc:Choice xmlns:v="urn:schemas-microsoft-com:vml" Requires="v">
                <p:oleObj spid="_x0000_s2062" name="Visio" r:id="rId3" imgW="6973383" imgH="2226682" progId="Visio.Drawing.11">
                  <p:embed/>
                </p:oleObj>
              </mc:Choice>
              <mc:Fallback>
                <p:oleObj name="Visio" r:id="rId3" imgW="6973383" imgH="2226682"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005" y="2498462"/>
                        <a:ext cx="6973383" cy="22266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0" name="テキスト ボックス 9"/>
          <p:cNvSpPr txBox="1"/>
          <p:nvPr/>
        </p:nvSpPr>
        <p:spPr>
          <a:xfrm>
            <a:off x="971600" y="4941168"/>
            <a:ext cx="7200800" cy="684076"/>
          </a:xfrm>
          <a:prstGeom prst="rect">
            <a:avLst/>
          </a:prstGeom>
          <a:noFill/>
        </p:spPr>
        <p:txBody>
          <a:bodyPr wrap="square" lIns="0" tIns="0" rIns="0" bIns="0" rtlCol="0" anchor="ctr" anchorCtr="0">
            <a:noAutofit/>
          </a:bodyPr>
          <a:lstStyle/>
          <a:p>
            <a:r>
              <a:rPr lang="en-US" altLang="ja-JP" sz="2400" dirty="0" smtClean="0">
                <a:latin typeface="+mn-lt"/>
                <a:cs typeface="Arial Unicode MS" pitchFamily="50" charset="-128"/>
              </a:rPr>
              <a:t>Decoder timing model</a:t>
            </a:r>
          </a:p>
          <a:p>
            <a:r>
              <a:rPr kumimoji="1" lang="en-US" altLang="ja-JP" sz="2000" dirty="0" smtClean="0">
                <a:latin typeface="+mn-lt"/>
                <a:cs typeface="Arial Unicode MS" pitchFamily="50" charset="-128"/>
              </a:rPr>
              <a:t>V-syn</a:t>
            </a:r>
            <a:r>
              <a:rPr lang="en-US" altLang="ja-JP" sz="2000" dirty="0" smtClean="0">
                <a:latin typeface="+mn-lt"/>
                <a:cs typeface="Arial Unicode MS" pitchFamily="50" charset="-128"/>
              </a:rPr>
              <a:t>c(A) defines when each line is ready for outputting</a:t>
            </a:r>
            <a:endParaRPr kumimoji="1" lang="ja-JP" altLang="en-US" sz="2000" dirty="0">
              <a:latin typeface="+mn-lt"/>
              <a:cs typeface="Arial Unicode MS" pitchFamily="50" charset="-128"/>
            </a:endParaRPr>
          </a:p>
        </p:txBody>
      </p:sp>
      <p:sp>
        <p:nvSpPr>
          <p:cNvPr id="20" name="スライド番号プレースホルダー 19"/>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4171837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Alignment of V-sync timing</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3</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9" name="オブジェクト 8"/>
          <p:cNvGraphicFramePr>
            <a:graphicFrameLocks noChangeAspect="1"/>
          </p:cNvGraphicFramePr>
          <p:nvPr>
            <p:extLst>
              <p:ext uri="{D42A27DB-BD31-4B8C-83A1-F6EECF244321}">
                <p14:modId xmlns:p14="http://schemas.microsoft.com/office/powerpoint/2010/main" val="2925435965"/>
              </p:ext>
            </p:extLst>
          </p:nvPr>
        </p:nvGraphicFramePr>
        <p:xfrm>
          <a:off x="663575" y="1366614"/>
          <a:ext cx="7816850" cy="4438650"/>
        </p:xfrm>
        <a:graphic>
          <a:graphicData uri="http://schemas.openxmlformats.org/presentationml/2006/ole">
            <mc:AlternateContent xmlns:mc="http://schemas.openxmlformats.org/markup-compatibility/2006">
              <mc:Choice xmlns:v="urn:schemas-microsoft-com:vml" Requires="v">
                <p:oleObj spid="_x0000_s3082" name="Visio" r:id="rId3" imgW="7816408" imgH="4439058" progId="Visio.Drawing.11">
                  <p:embed/>
                </p:oleObj>
              </mc:Choice>
              <mc:Fallback>
                <p:oleObj name="Visio" r:id="rId3" imgW="7816408" imgH="4439058" progId="Visio.Drawing.11">
                  <p:embed/>
                  <p:pic>
                    <p:nvPicPr>
                      <p:cNvPr id="0" name=""/>
                      <p:cNvPicPr/>
                      <p:nvPr/>
                    </p:nvPicPr>
                    <p:blipFill>
                      <a:blip r:embed="rId4"/>
                      <a:stretch>
                        <a:fillRect/>
                      </a:stretch>
                    </p:blipFill>
                    <p:spPr>
                      <a:xfrm>
                        <a:off x="663575" y="1366614"/>
                        <a:ext cx="7816850" cy="4438650"/>
                      </a:xfrm>
                      <a:prstGeom prst="rect">
                        <a:avLst/>
                      </a:prstGeom>
                    </p:spPr>
                  </p:pic>
                </p:oleObj>
              </mc:Fallback>
            </mc:AlternateContent>
          </a:graphicData>
        </a:graphic>
      </p:graphicFrame>
    </p:spTree>
    <p:extLst>
      <p:ext uri="{BB962C8B-B14F-4D97-AF65-F5344CB8AC3E}">
        <p14:creationId xmlns:p14="http://schemas.microsoft.com/office/powerpoint/2010/main" val="304042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Problem</a:t>
            </a:r>
            <a:endParaRPr kumimoji="1" lang="ja-JP" altLang="en-US" dirty="0"/>
          </a:p>
        </p:txBody>
      </p:sp>
      <p:sp>
        <p:nvSpPr>
          <p:cNvPr id="3" name="コンテンツ プレースホルダー 2"/>
          <p:cNvSpPr>
            <a:spLocks noGrp="1"/>
          </p:cNvSpPr>
          <p:nvPr>
            <p:ph idx="1"/>
          </p:nvPr>
        </p:nvSpPr>
        <p:spPr>
          <a:xfrm>
            <a:off x="168275" y="764704"/>
            <a:ext cx="8786813" cy="794854"/>
          </a:xfrm>
        </p:spPr>
        <p:txBody>
          <a:bodyPr/>
          <a:lstStyle/>
          <a:p>
            <a:r>
              <a:rPr kumimoji="1" lang="en-US" altLang="ja-JP" dirty="0" smtClean="0"/>
              <a:t>It is not easy to </a:t>
            </a:r>
            <a:r>
              <a:rPr lang="en-US" altLang="ja-JP" dirty="0"/>
              <a:t>determine the proper value of </a:t>
            </a:r>
            <a:r>
              <a:rPr lang="en-GB" altLang="ja-JP" dirty="0" err="1" smtClean="0"/>
              <a:t>Δt</a:t>
            </a:r>
            <a:r>
              <a:rPr lang="en-GB" altLang="ja-JP" dirty="0" smtClean="0"/>
              <a:t> </a:t>
            </a:r>
            <a:r>
              <a:rPr lang="en-GB" altLang="ja-JP" dirty="0"/>
              <a:t>since it is highly dependent to the </a:t>
            </a:r>
            <a:r>
              <a:rPr lang="en-GB" altLang="ja-JP" dirty="0" smtClean="0"/>
              <a:t>DU structure.</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9" name="オブジェクト 8"/>
          <p:cNvGraphicFramePr>
            <a:graphicFrameLocks noChangeAspect="1"/>
          </p:cNvGraphicFramePr>
          <p:nvPr>
            <p:extLst>
              <p:ext uri="{D42A27DB-BD31-4B8C-83A1-F6EECF244321}">
                <p14:modId xmlns:p14="http://schemas.microsoft.com/office/powerpoint/2010/main" val="1945166083"/>
              </p:ext>
            </p:extLst>
          </p:nvPr>
        </p:nvGraphicFramePr>
        <p:xfrm>
          <a:off x="1151620" y="1664805"/>
          <a:ext cx="6821397" cy="4862749"/>
        </p:xfrm>
        <a:graphic>
          <a:graphicData uri="http://schemas.openxmlformats.org/presentationml/2006/ole">
            <mc:AlternateContent xmlns:mc="http://schemas.openxmlformats.org/markup-compatibility/2006">
              <mc:Choice xmlns:v="urn:schemas-microsoft-com:vml" Requires="v">
                <p:oleObj spid="_x0000_s4104" name="Visio" r:id="rId3" imgW="8526746" imgH="6078436" progId="Visio.Drawing.11">
                  <p:embed/>
                </p:oleObj>
              </mc:Choice>
              <mc:Fallback>
                <p:oleObj name="Visio" r:id="rId3" imgW="8526746" imgH="607843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1620" y="1664805"/>
                        <a:ext cx="6821397" cy="48627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スライド番号プレースホルダー 14"/>
          <p:cNvSpPr>
            <a:spLocks noGrp="1"/>
          </p:cNvSpPr>
          <p:nvPr>
            <p:ph type="sldNum" sz="quarter" idx="10"/>
          </p:nvPr>
        </p:nvSpPr>
        <p:spPr/>
        <p:txBody>
          <a:bodyPr/>
          <a:lstStyle/>
          <a:p>
            <a:fld id="{39FFBC13-1392-4106-A838-CFD860C2156F}" type="slidenum">
              <a:rPr lang="de-DE" altLang="ja-JP" smtClean="0"/>
              <a:pPr/>
              <a:t>4</a:t>
            </a:fld>
            <a:endParaRPr lang="de-DE" altLang="ja-JP"/>
          </a:p>
        </p:txBody>
      </p:sp>
    </p:spTree>
    <p:extLst>
      <p:ext uri="{BB962C8B-B14F-4D97-AF65-F5344CB8AC3E}">
        <p14:creationId xmlns:p14="http://schemas.microsoft.com/office/powerpoint/2010/main" val="3333492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low delay display hint SEI</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6" name="表 5"/>
          <p:cNvGraphicFramePr>
            <a:graphicFrameLocks noGrp="1"/>
          </p:cNvGraphicFramePr>
          <p:nvPr>
            <p:extLst>
              <p:ext uri="{D42A27DB-BD31-4B8C-83A1-F6EECF244321}">
                <p14:modId xmlns:p14="http://schemas.microsoft.com/office/powerpoint/2010/main" val="1187594424"/>
              </p:ext>
            </p:extLst>
          </p:nvPr>
        </p:nvGraphicFramePr>
        <p:xfrm>
          <a:off x="176088" y="908720"/>
          <a:ext cx="8788400" cy="1860959"/>
        </p:xfrm>
        <a:graphic>
          <a:graphicData uri="http://schemas.openxmlformats.org/drawingml/2006/table">
            <a:tbl>
              <a:tblPr firstRow="1" firstCol="1" bandRow="1">
                <a:tableStyleId>{5C22544A-7EE6-4342-B048-85BDC9FD1C3A}</a:tableStyleId>
              </a:tblPr>
              <a:tblGrid>
                <a:gridCol w="6742397"/>
                <a:gridCol w="2046003"/>
              </a:tblGrid>
              <a:tr h="336959">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err="1">
                          <a:solidFill>
                            <a:schemeClr val="tx1"/>
                          </a:solidFill>
                          <a:effectLst/>
                          <a:highlight>
                            <a:srgbClr val="FFFF00"/>
                          </a:highlight>
                        </a:rPr>
                        <a:t>low_delay_display_hint</a:t>
                      </a:r>
                      <a:r>
                        <a:rPr lang="en-GB" sz="2000" b="0" dirty="0">
                          <a:solidFill>
                            <a:schemeClr val="tx1"/>
                          </a:solidFill>
                          <a:effectLst/>
                          <a:highlight>
                            <a:srgbClr val="FFFF00"/>
                          </a:highlight>
                        </a:rPr>
                        <a:t>( </a:t>
                      </a:r>
                      <a:r>
                        <a:rPr lang="en-GB" sz="2000" b="0" dirty="0" err="1">
                          <a:solidFill>
                            <a:schemeClr val="tx1"/>
                          </a:solidFill>
                          <a:effectLst/>
                          <a:highlight>
                            <a:srgbClr val="FFFF00"/>
                          </a:highlight>
                        </a:rPr>
                        <a:t>payloadSize</a:t>
                      </a:r>
                      <a:r>
                        <a:rPr lang="en-GB" sz="2000" b="0" dirty="0">
                          <a:solidFill>
                            <a:schemeClr val="tx1"/>
                          </a:solidFill>
                          <a:effectLst/>
                          <a:highlight>
                            <a:srgbClr val="FFFF00"/>
                          </a:highlight>
                        </a:rPr>
                        <a:t> ) {</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a:solidFill>
                            <a:schemeClr val="tx1"/>
                          </a:solidFill>
                          <a:effectLst/>
                          <a:highlight>
                            <a:srgbClr val="FFFF00"/>
                          </a:highlight>
                        </a:rPr>
                        <a:t>Descriptor</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highlight>
                            <a:srgbClr val="FFFF00"/>
                          </a:highlight>
                        </a:rPr>
                        <a:t>	</a:t>
                      </a:r>
                      <a:r>
                        <a:rPr lang="en-GB" sz="2000" b="0" dirty="0" err="1">
                          <a:solidFill>
                            <a:schemeClr val="tx1"/>
                          </a:solidFill>
                          <a:effectLst/>
                          <a:highlight>
                            <a:srgbClr val="FFFF00"/>
                          </a:highlight>
                        </a:rPr>
                        <a:t>display_delay_hint</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a:solidFill>
                            <a:schemeClr val="tx1"/>
                          </a:solidFill>
                          <a:effectLst/>
                          <a:highlight>
                            <a:srgbClr val="FFFF00"/>
                          </a:highlight>
                        </a:rPr>
                        <a:t>u(v)</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highlight>
                            <a:srgbClr val="FFFF00"/>
                          </a:highlight>
                        </a:rPr>
                        <a:t>	</a:t>
                      </a:r>
                      <a:r>
                        <a:rPr lang="en-GB" sz="2000" b="0" dirty="0" err="1">
                          <a:solidFill>
                            <a:schemeClr val="tx1"/>
                          </a:solidFill>
                          <a:effectLst/>
                          <a:highlight>
                            <a:srgbClr val="FFFF00"/>
                          </a:highlight>
                        </a:rPr>
                        <a:t>decoding_delay_hint_present_flag</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a:solidFill>
                            <a:schemeClr val="tx1"/>
                          </a:solidFill>
                          <a:effectLst/>
                          <a:highlight>
                            <a:srgbClr val="FFFF00"/>
                          </a:highlight>
                        </a:rPr>
                        <a:t>u(1)</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highlight>
                            <a:srgbClr val="FFFF00"/>
                          </a:highlight>
                        </a:rPr>
                        <a:t>	if (</a:t>
                      </a:r>
                      <a:r>
                        <a:rPr lang="en-GB" sz="2000" b="0" dirty="0" err="1">
                          <a:solidFill>
                            <a:schemeClr val="tx1"/>
                          </a:solidFill>
                          <a:effectLst/>
                          <a:highlight>
                            <a:srgbClr val="FFFF00"/>
                          </a:highlight>
                        </a:rPr>
                        <a:t>decoding_delay_hint_present_flag</a:t>
                      </a:r>
                      <a:r>
                        <a:rPr lang="en-GB" sz="2000" b="0" dirty="0">
                          <a:solidFill>
                            <a:schemeClr val="tx1"/>
                          </a:solidFill>
                          <a:effectLst/>
                          <a:highlight>
                            <a:srgbClr val="FFFF00"/>
                          </a:highlight>
                        </a:rPr>
                        <a:t> )</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a:solidFill>
                            <a:schemeClr val="tx1"/>
                          </a:solidFill>
                          <a:effectLst/>
                          <a:highlight>
                            <a:srgbClr val="FFFF00"/>
                          </a:highlight>
                        </a:rPr>
                        <a:t> </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highlight>
                            <a:srgbClr val="FFFF00"/>
                          </a:highlight>
                        </a:rPr>
                        <a:t>		</a:t>
                      </a:r>
                      <a:r>
                        <a:rPr lang="en-GB" sz="2000" b="0" dirty="0" err="1">
                          <a:solidFill>
                            <a:schemeClr val="tx1"/>
                          </a:solidFill>
                          <a:effectLst/>
                          <a:highlight>
                            <a:srgbClr val="FFFF00"/>
                          </a:highlight>
                        </a:rPr>
                        <a:t>decoding_delay_hint</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a:solidFill>
                            <a:schemeClr val="tx1"/>
                          </a:solidFill>
                          <a:effectLst/>
                          <a:highlight>
                            <a:srgbClr val="FFFF00"/>
                          </a:highlight>
                        </a:rPr>
                        <a:t>u(v)</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highlight>
                            <a:srgbClr val="FFFF00"/>
                          </a:highlight>
                        </a:rPr>
                        <a:t>}</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Bef>
                          <a:spcPts val="100"/>
                        </a:spcBef>
                        <a:spcAft>
                          <a:spcPts val="200"/>
                        </a:spcAft>
                      </a:pPr>
                      <a:r>
                        <a:rPr lang="en-GB" sz="2000" b="0" dirty="0">
                          <a:solidFill>
                            <a:schemeClr val="tx1"/>
                          </a:solidFill>
                          <a:effectLst/>
                        </a:rPr>
                        <a:t> </a:t>
                      </a:r>
                      <a:endParaRPr lang="ja-JP" sz="2000" b="0" dirty="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7" name="コンテンツ プレースホルダー 2"/>
          <p:cNvSpPr>
            <a:spLocks noGrp="1"/>
          </p:cNvSpPr>
          <p:nvPr>
            <p:ph idx="1"/>
          </p:nvPr>
        </p:nvSpPr>
        <p:spPr>
          <a:xfrm>
            <a:off x="186777" y="2924944"/>
            <a:ext cx="8786813" cy="3564396"/>
          </a:xfrm>
        </p:spPr>
        <p:txBody>
          <a:bodyPr/>
          <a:lstStyle/>
          <a:p>
            <a:r>
              <a:rPr kumimoji="1" lang="en-US" altLang="ja-JP" dirty="0" err="1" smtClean="0"/>
              <a:t>display_delay_hint</a:t>
            </a:r>
            <a:r>
              <a:rPr kumimoji="1" lang="en-US" altLang="ja-JP" dirty="0" smtClean="0"/>
              <a:t> for </a:t>
            </a:r>
            <a:r>
              <a:rPr kumimoji="1" lang="en-US" altLang="ja-JP" dirty="0" err="1" smtClean="0"/>
              <a:t>signalling</a:t>
            </a:r>
            <a:r>
              <a:rPr kumimoji="1" lang="en-US" altLang="ja-JP" dirty="0" smtClean="0"/>
              <a:t> </a:t>
            </a:r>
            <a:r>
              <a:rPr lang="en-GB" altLang="ja-JP" dirty="0" err="1"/>
              <a:t>Δt</a:t>
            </a:r>
            <a:endParaRPr kumimoji="1" lang="en-US" altLang="ja-JP" dirty="0" smtClean="0"/>
          </a:p>
          <a:p>
            <a:pPr lvl="1"/>
            <a:r>
              <a:rPr lang="en-US" altLang="ja-JP" dirty="0" smtClean="0"/>
              <a:t>In units of 90KHz</a:t>
            </a:r>
          </a:p>
          <a:p>
            <a:pPr lvl="1"/>
            <a:r>
              <a:rPr kumimoji="1" lang="en-US" altLang="ja-JP" dirty="0" smtClean="0"/>
              <a:t>Assumption of raster-scan display, constant DU decoding interval</a:t>
            </a:r>
          </a:p>
          <a:p>
            <a:r>
              <a:rPr lang="en-US" altLang="ja-JP" dirty="0" smtClean="0"/>
              <a:t>Optional </a:t>
            </a:r>
            <a:r>
              <a:rPr lang="en-US" altLang="ja-JP" dirty="0" err="1" smtClean="0"/>
              <a:t>decoding_delay_hint</a:t>
            </a:r>
            <a:endParaRPr lang="en-US" altLang="ja-JP" dirty="0"/>
          </a:p>
          <a:p>
            <a:pPr lvl="1"/>
            <a:r>
              <a:rPr lang="en-US" altLang="ja-JP" dirty="0"/>
              <a:t>In units of </a:t>
            </a:r>
            <a:r>
              <a:rPr lang="en-US" altLang="ja-JP" dirty="0" smtClean="0"/>
              <a:t>90KHz</a:t>
            </a:r>
          </a:p>
          <a:p>
            <a:pPr lvl="1"/>
            <a:r>
              <a:rPr lang="en-US" altLang="ja-JP" dirty="0" smtClean="0"/>
              <a:t>Indicates </a:t>
            </a:r>
            <a:r>
              <a:rPr lang="en-US" altLang="ja-JP" dirty="0"/>
              <a:t>the possible earliest time when a decoder can start the decoding process of access units in the bitstream without causing an underflow or an overflow of the CPB, assuming that the decoder decodes one access unit in one picture period.</a:t>
            </a:r>
            <a:endParaRPr kumimoji="1" lang="ja-JP" altLang="en-US" dirty="0"/>
          </a:p>
        </p:txBody>
      </p:sp>
      <p:sp>
        <p:nvSpPr>
          <p:cNvPr id="13" name="スライド番号プレースホルダー 12"/>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extLst>
      <p:ext uri="{BB962C8B-B14F-4D97-AF65-F5344CB8AC3E}">
        <p14:creationId xmlns:p14="http://schemas.microsoft.com/office/powerpoint/2010/main" val="3177657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6</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242</Words>
  <Application>Microsoft Office PowerPoint</Application>
  <PresentationFormat>画面に合わせる (4:3)</PresentationFormat>
  <Paragraphs>53</Paragraphs>
  <Slides>7</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7</vt:i4>
      </vt:variant>
    </vt:vector>
  </HeadingPairs>
  <TitlesOfParts>
    <vt:vector size="9" baseType="lpstr">
      <vt:lpstr>presentation_e_r</vt:lpstr>
      <vt:lpstr>Microsoft Visio 図面</vt:lpstr>
      <vt:lpstr>JCTVC-K0141 AHG9: Low delay display hint SEI</vt:lpstr>
      <vt:lpstr>Summary</vt:lpstr>
      <vt:lpstr>Motivation</vt:lpstr>
      <vt:lpstr>Alignment of V-sync timing</vt:lpstr>
      <vt:lpstr>Problem</vt:lpstr>
      <vt:lpstr>Proposal: low delay display hint SEI</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2012-10-09T04:50:02Z</dcterms:modified>
</cp:coreProperties>
</file>