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8"/>
  </p:notesMasterIdLst>
  <p:handoutMasterIdLst>
    <p:handoutMasterId r:id="rId19"/>
  </p:handoutMasterIdLst>
  <p:sldIdLst>
    <p:sldId id="535" r:id="rId2"/>
    <p:sldId id="543" r:id="rId3"/>
    <p:sldId id="558" r:id="rId4"/>
    <p:sldId id="555" r:id="rId5"/>
    <p:sldId id="556" r:id="rId6"/>
    <p:sldId id="557" r:id="rId7"/>
    <p:sldId id="559" r:id="rId8"/>
    <p:sldId id="561" r:id="rId9"/>
    <p:sldId id="560" r:id="rId10"/>
    <p:sldId id="562" r:id="rId11"/>
    <p:sldId id="565" r:id="rId12"/>
    <p:sldId id="563" r:id="rId13"/>
    <p:sldId id="567" r:id="rId14"/>
    <p:sldId id="566" r:id="rId15"/>
    <p:sldId id="568" r:id="rId16"/>
    <p:sldId id="537" r:id="rId17"/>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FF"/>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59" autoAdjust="0"/>
    <p:restoredTop sz="97239" autoAdjust="0"/>
  </p:normalViewPr>
  <p:slideViewPr>
    <p:cSldViewPr snapToObjects="1" showGuides="1">
      <p:cViewPr varScale="1">
        <p:scale>
          <a:sx n="70" d="100"/>
          <a:sy n="70" d="100"/>
        </p:scale>
        <p:origin x="-504" y="-90"/>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9" name="Rectangle 3"/>
          <p:cNvSpPr>
            <a:spLocks noGrp="1" noChangeArrowheads="1"/>
          </p:cNvSpPr>
          <p:nvPr>
            <p:ph type="subTitle" idx="1"/>
            <p:custDataLst>
              <p:tags r:id="rId1"/>
            </p:custDataLst>
          </p:nvPr>
        </p:nvSpPr>
        <p:spPr/>
        <p:txBody>
          <a:bodyPr>
            <a:normAutofit/>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smtClean="0"/>
              <a:t>11</a:t>
            </a:r>
            <a:r>
              <a:rPr lang="en-US" altLang="ja-JP" baseline="30000" dirty="0" smtClean="0"/>
              <a:t>th</a:t>
            </a:r>
            <a:r>
              <a:rPr lang="en-US" altLang="ja-JP" dirty="0" smtClean="0"/>
              <a:t> JCT-VC meeting, Shanghai CN, 10-19 Oct. 2012</a:t>
            </a:r>
            <a:endParaRPr lang="en-US" altLang="ja-JP" dirty="0"/>
          </a:p>
        </p:txBody>
      </p:sp>
      <p:sp>
        <p:nvSpPr>
          <p:cNvPr id="551938" name="Rectangle 2"/>
          <p:cNvSpPr>
            <a:spLocks noGrp="1" noChangeArrowheads="1"/>
          </p:cNvSpPr>
          <p:nvPr>
            <p:ph type="ctrTitle"/>
          </p:nvPr>
        </p:nvSpPr>
        <p:spPr/>
        <p:txBody>
          <a:bodyPr/>
          <a:lstStyle/>
          <a:p>
            <a:r>
              <a:rPr lang="en-US" altLang="ja-JP" sz="3600" dirty="0" smtClean="0"/>
              <a:t>JCTVC-K0140</a:t>
            </a:r>
            <a:br>
              <a:rPr lang="en-US" altLang="ja-JP" sz="3600" dirty="0" smtClean="0"/>
            </a:br>
            <a:r>
              <a:rPr lang="en-US" altLang="ja-JP" sz="3600" dirty="0" smtClean="0"/>
              <a:t>AHG9: Simple HEVC stream editing</a:t>
            </a:r>
            <a:endParaRPr lang="en-US" altLang="ja-JP" sz="3600" dirty="0"/>
          </a:p>
        </p:txBody>
      </p:sp>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Constraint of </a:t>
            </a:r>
            <a:r>
              <a:rPr lang="en-US" altLang="ja-JP" dirty="0">
                <a:latin typeface="Times New Roman" pitchFamily="18" charset="0"/>
                <a:cs typeface="Times New Roman" pitchFamily="18" charset="0"/>
                <a:sym typeface="Symbol"/>
              </a:rPr>
              <a:t></a:t>
            </a:r>
            <a:r>
              <a:rPr lang="en-US" altLang="ja-JP" dirty="0" err="1">
                <a:latin typeface="Times New Roman" pitchFamily="18" charset="0"/>
                <a:cs typeface="Times New Roman" pitchFamily="18" charset="0"/>
              </a:rPr>
              <a:t>t</a:t>
            </a:r>
            <a:r>
              <a:rPr lang="en-US" altLang="ja-JP" baseline="-25000" dirty="0" err="1">
                <a:latin typeface="Times New Roman" pitchFamily="18" charset="0"/>
                <a:cs typeface="Times New Roman" pitchFamily="18" charset="0"/>
              </a:rPr>
              <a:t>o,dpb</a:t>
            </a:r>
            <a:r>
              <a:rPr lang="en-US" altLang="ja-JP" dirty="0">
                <a:latin typeface="Times New Roman" pitchFamily="18" charset="0"/>
                <a:cs typeface="Times New Roman" pitchFamily="18" charset="0"/>
              </a:rPr>
              <a:t>( n </a:t>
            </a:r>
            <a:r>
              <a:rPr lang="en-US" altLang="ja-JP" dirty="0" smtClean="0">
                <a:latin typeface="Times New Roman" pitchFamily="18" charset="0"/>
                <a:cs typeface="Times New Roman" pitchFamily="18" charset="0"/>
              </a:rPr>
              <a:t>)</a:t>
            </a:r>
            <a:r>
              <a:rPr lang="en-US" altLang="ja-JP" dirty="0" smtClean="0"/>
              <a:t> is not applied </a:t>
            </a:r>
            <a:r>
              <a:rPr lang="en-US" altLang="ja-JP" dirty="0" smtClean="0"/>
              <a:t>at a sequence </a:t>
            </a:r>
            <a:r>
              <a:rPr lang="en-US" altLang="ja-JP" dirty="0" smtClean="0"/>
              <a:t>boundary.</a:t>
            </a:r>
          </a:p>
          <a:p>
            <a:r>
              <a:rPr kumimoji="1" lang="en-US" altLang="ja-JP" dirty="0" smtClean="0"/>
              <a:t>Semantics of </a:t>
            </a:r>
            <a:r>
              <a:rPr kumimoji="1" lang="en-US" altLang="ja-JP" dirty="0" err="1" smtClean="0"/>
              <a:t>fixed_pic_rate_flag</a:t>
            </a:r>
            <a:r>
              <a:rPr lang="en-US" altLang="ja-JP" dirty="0"/>
              <a:t> </a:t>
            </a:r>
            <a:r>
              <a:rPr lang="en-US" altLang="ja-JP" dirty="0" smtClean="0"/>
              <a:t>is changed as follows;</a:t>
            </a:r>
          </a:p>
          <a:p>
            <a:pPr marL="0" indent="0" hangingPunct="0">
              <a:buNone/>
            </a:pPr>
            <a:r>
              <a:rPr lang="en-US" altLang="ja-JP" sz="2000" b="1" dirty="0" err="1">
                <a:latin typeface="Times New Roman" pitchFamily="18" charset="0"/>
                <a:cs typeface="Times New Roman" pitchFamily="18" charset="0"/>
              </a:rPr>
              <a:t>fixed_pic_rate_flag</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i</a:t>
            </a:r>
            <a:r>
              <a:rPr lang="en-US" altLang="ja-JP" sz="2000" dirty="0">
                <a:latin typeface="Times New Roman" pitchFamily="18" charset="0"/>
                <a:cs typeface="Times New Roman" pitchFamily="18" charset="0"/>
              </a:rPr>
              <a:t> ] equal to 1 indicates that, </a:t>
            </a:r>
            <a:r>
              <a:rPr lang="en-US" altLang="ja-JP" sz="2000" dirty="0" smtClean="0">
                <a:latin typeface="Times New Roman" pitchFamily="18" charset="0"/>
                <a:cs typeface="Times New Roman" pitchFamily="18" charset="0"/>
              </a:rPr>
              <a:t>….</a:t>
            </a:r>
            <a:endParaRPr lang="ja-JP" altLang="ja-JP" sz="2000" dirty="0">
              <a:latin typeface="Times New Roman" pitchFamily="18" charset="0"/>
              <a:cs typeface="Times New Roman" pitchFamily="18" charset="0"/>
            </a:endParaRPr>
          </a:p>
          <a:p>
            <a:pPr marL="0" indent="0" hangingPunct="0">
              <a:buNone/>
            </a:pPr>
            <a:r>
              <a:rPr lang="en-US" altLang="ja-JP" sz="2000" dirty="0" smtClean="0">
                <a:latin typeface="Times New Roman" pitchFamily="18" charset="0"/>
                <a:cs typeface="Times New Roman" pitchFamily="18" charset="0"/>
              </a:rPr>
              <a:t>When </a:t>
            </a:r>
            <a:r>
              <a:rPr lang="en-US" altLang="ja-JP" sz="2000" dirty="0" err="1">
                <a:latin typeface="Times New Roman" pitchFamily="18" charset="0"/>
                <a:cs typeface="Times New Roman" pitchFamily="18" charset="0"/>
              </a:rPr>
              <a:t>HighestTid</a:t>
            </a:r>
            <a:r>
              <a:rPr lang="en-US" altLang="ja-JP" sz="2000" dirty="0">
                <a:latin typeface="Times New Roman" pitchFamily="18" charset="0"/>
                <a:cs typeface="Times New Roman" pitchFamily="18" charset="0"/>
              </a:rPr>
              <a:t> is equal to </a:t>
            </a:r>
            <a:r>
              <a:rPr lang="en-US" altLang="ja-JP" sz="2000" dirty="0" err="1">
                <a:latin typeface="Times New Roman" pitchFamily="18" charset="0"/>
                <a:cs typeface="Times New Roman" pitchFamily="18" charset="0"/>
              </a:rPr>
              <a:t>i</a:t>
            </a:r>
            <a:r>
              <a:rPr lang="en-US" altLang="ja-JP" sz="2000" dirty="0">
                <a:latin typeface="Times New Roman" pitchFamily="18" charset="0"/>
                <a:cs typeface="Times New Roman" pitchFamily="18" charset="0"/>
              </a:rPr>
              <a:t> </a:t>
            </a:r>
            <a:r>
              <a:rPr lang="en-US" altLang="ja-JP" sz="2000" strike="sngStrike" dirty="0">
                <a:solidFill>
                  <a:srgbClr val="FF0000"/>
                </a:solidFill>
                <a:latin typeface="Times New Roman" pitchFamily="18" charset="0"/>
                <a:cs typeface="Times New Roman" pitchFamily="18" charset="0"/>
              </a:rPr>
              <a:t>and,</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fixed_pic_rate_flag</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i</a:t>
            </a:r>
            <a:r>
              <a:rPr lang="en-US" altLang="ja-JP" sz="2000" dirty="0">
                <a:latin typeface="Times New Roman" pitchFamily="18" charset="0"/>
                <a:cs typeface="Times New Roman" pitchFamily="18" charset="0"/>
              </a:rPr>
              <a:t> ] is equal to 1 for a coded video sequence containing picture n </a:t>
            </a:r>
            <a:r>
              <a:rPr lang="en-US" altLang="ja-JP" sz="2000" b="1" dirty="0">
                <a:solidFill>
                  <a:srgbClr val="FF0000"/>
                </a:solidFill>
                <a:latin typeface="Times New Roman" pitchFamily="18" charset="0"/>
                <a:cs typeface="Times New Roman" pitchFamily="18" charset="0"/>
              </a:rPr>
              <a:t>and picture n in a coded video sequence is not the last picture of the coded video sequence in output order</a:t>
            </a:r>
            <a:r>
              <a:rPr lang="en-US" altLang="ja-JP" sz="2000" dirty="0">
                <a:latin typeface="Times New Roman" pitchFamily="18" charset="0"/>
                <a:cs typeface="Times New Roman" pitchFamily="18" charset="0"/>
              </a:rPr>
              <a:t>, the value computed for </a:t>
            </a:r>
            <a:r>
              <a:rPr lang="en-US" altLang="ja-JP" sz="2000" dirty="0">
                <a:latin typeface="Times New Roman" pitchFamily="18" charset="0"/>
                <a:cs typeface="Times New Roman" pitchFamily="18" charset="0"/>
                <a:sym typeface="Symbol"/>
              </a:rPr>
              <a:t></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o,dpb</a:t>
            </a:r>
            <a:r>
              <a:rPr lang="en-US" altLang="ja-JP" sz="2000" dirty="0">
                <a:latin typeface="Times New Roman" pitchFamily="18" charset="0"/>
                <a:cs typeface="Times New Roman" pitchFamily="18" charset="0"/>
              </a:rPr>
              <a:t>( n ) as specified in Equation C‑17 shall be equal to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c</a:t>
            </a:r>
            <a:r>
              <a:rPr lang="en-US" altLang="ja-JP" sz="2000" dirty="0">
                <a:latin typeface="Times New Roman" pitchFamily="18" charset="0"/>
                <a:cs typeface="Times New Roman" pitchFamily="18" charset="0"/>
              </a:rPr>
              <a:t> * ( pic_duration_in_tcs_minus1[ </a:t>
            </a:r>
            <a:r>
              <a:rPr lang="en-US" altLang="ja-JP" sz="2000" dirty="0" err="1">
                <a:latin typeface="Times New Roman" pitchFamily="18" charset="0"/>
                <a:cs typeface="Times New Roman" pitchFamily="18" charset="0"/>
              </a:rPr>
              <a:t>i</a:t>
            </a:r>
            <a:r>
              <a:rPr lang="en-US" altLang="ja-JP" sz="2000" dirty="0">
                <a:latin typeface="Times New Roman" pitchFamily="18" charset="0"/>
                <a:cs typeface="Times New Roman" pitchFamily="18" charset="0"/>
              </a:rPr>
              <a:t> ] + 1 ), wherein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c</a:t>
            </a:r>
            <a:r>
              <a:rPr lang="en-US" altLang="ja-JP" sz="2000" dirty="0">
                <a:latin typeface="Times New Roman" pitchFamily="18" charset="0"/>
                <a:cs typeface="Times New Roman" pitchFamily="18" charset="0"/>
              </a:rPr>
              <a:t> is as specified in Equation C‑1 (using the value of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c</a:t>
            </a:r>
            <a:r>
              <a:rPr lang="en-US" altLang="ja-JP" sz="2000" dirty="0">
                <a:latin typeface="Times New Roman" pitchFamily="18" charset="0"/>
                <a:cs typeface="Times New Roman" pitchFamily="18" charset="0"/>
              </a:rPr>
              <a:t> for the coded video sequence containing picture n) when one or more of the following conditions are true for the following picture </a:t>
            </a:r>
            <a:r>
              <a:rPr lang="en-US" altLang="ja-JP" sz="2000" dirty="0" err="1">
                <a:latin typeface="Times New Roman" pitchFamily="18" charset="0"/>
                <a:cs typeface="Times New Roman" pitchFamily="18" charset="0"/>
              </a:rPr>
              <a:t>nn</a:t>
            </a:r>
            <a:r>
              <a:rPr lang="en-US" altLang="ja-JP" sz="2000" dirty="0">
                <a:latin typeface="Times New Roman" pitchFamily="18" charset="0"/>
                <a:cs typeface="Times New Roman" pitchFamily="18" charset="0"/>
              </a:rPr>
              <a:t> that is specified for use in Equation C‑17:</a:t>
            </a:r>
            <a:endParaRPr lang="ja-JP" altLang="ja-JP" sz="2000" dirty="0">
              <a:latin typeface="Times New Roman" pitchFamily="18" charset="0"/>
              <a:cs typeface="Times New Roman" pitchFamily="18" charset="0"/>
            </a:endParaRPr>
          </a:p>
          <a:p>
            <a:pPr marL="0" indent="0" hangingPunct="0">
              <a:buNone/>
            </a:pPr>
            <a:r>
              <a:rPr lang="en-US" altLang="ja-JP" sz="2000" dirty="0" smtClean="0">
                <a:latin typeface="Times New Roman" pitchFamily="18" charset="0"/>
                <a:cs typeface="Times New Roman" pitchFamily="18" charset="0"/>
              </a:rPr>
              <a:t>…</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9</a:t>
            </a:fld>
            <a:endParaRPr lang="de-DE" altLang="ja-JP"/>
          </a:p>
        </p:txBody>
      </p:sp>
    </p:spTree>
    <p:extLst>
      <p:ext uri="{BB962C8B-B14F-4D97-AF65-F5344CB8AC3E}">
        <p14:creationId xmlns:p14="http://schemas.microsoft.com/office/powerpoint/2010/main" val="3201513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1664804"/>
            <a:ext cx="7921625" cy="1516546"/>
          </a:xfrm>
          <a:noFill/>
          <a:ln/>
        </p:spPr>
        <p:txBody>
          <a:bodyPr anchor="b"/>
          <a:lstStyle/>
          <a:p>
            <a:r>
              <a:rPr lang="en-US" altLang="ja-JP" dirty="0" smtClean="0"/>
              <a:t/>
            </a:r>
            <a:br>
              <a:rPr lang="en-US" altLang="ja-JP" dirty="0" smtClean="0"/>
            </a:br>
            <a:r>
              <a:rPr lang="en-US" altLang="ja-JP" b="1" dirty="0">
                <a:effectLst>
                  <a:outerShdw blurRad="38100" dist="38100" dir="2700000" algn="tl">
                    <a:srgbClr val="000000">
                      <a:alpha val="43137"/>
                    </a:srgbClr>
                  </a:outerShdw>
                </a:effectLst>
              </a:rPr>
              <a:t>Proposal </a:t>
            </a:r>
            <a:r>
              <a:rPr lang="en-US" altLang="ja-JP" b="1" dirty="0" smtClean="0">
                <a:effectLst>
                  <a:outerShdw blurRad="38100" dist="38100" dir="2700000" algn="tl">
                    <a:srgbClr val="000000">
                      <a:alpha val="43137"/>
                    </a:srgbClr>
                  </a:outerShdw>
                </a:effectLst>
              </a:rPr>
              <a:t>3</a:t>
            </a:r>
            <a:r>
              <a:rPr lang="en-US" altLang="ja-JP" dirty="0"/>
              <a:t/>
            </a:r>
            <a:br>
              <a:rPr lang="en-US" altLang="ja-JP" dirty="0"/>
            </a:br>
            <a:r>
              <a:rPr lang="en-US" altLang="ja-JP" dirty="0" smtClean="0"/>
              <a:t>SEI message for indicating editing point</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10</a:t>
            </a:fld>
            <a:endParaRPr lang="de-DE" altLang="ja-JP"/>
          </a:p>
        </p:txBody>
      </p:sp>
    </p:spTree>
    <p:extLst>
      <p:ext uri="{BB962C8B-B14F-4D97-AF65-F5344CB8AC3E}">
        <p14:creationId xmlns:p14="http://schemas.microsoft.com/office/powerpoint/2010/main" val="1574159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Motivation</a:t>
            </a:r>
            <a:endParaRPr kumimoji="1" lang="ja-JP" altLang="en-US" dirty="0"/>
          </a:p>
        </p:txBody>
      </p:sp>
      <p:sp>
        <p:nvSpPr>
          <p:cNvPr id="3" name="コンテンツ プレースホルダー 2"/>
          <p:cNvSpPr>
            <a:spLocks noGrp="1"/>
          </p:cNvSpPr>
          <p:nvPr>
            <p:ph idx="1"/>
          </p:nvPr>
        </p:nvSpPr>
        <p:spPr>
          <a:xfrm>
            <a:off x="168275" y="800708"/>
            <a:ext cx="8786813" cy="5580620"/>
          </a:xfrm>
        </p:spPr>
        <p:txBody>
          <a:bodyPr/>
          <a:lstStyle/>
          <a:p>
            <a:r>
              <a:rPr kumimoji="1" lang="en-US" altLang="ja-JP" dirty="0" smtClean="0"/>
              <a:t>Concatenation of bitstream BS</a:t>
            </a:r>
            <a:r>
              <a:rPr kumimoji="1" lang="en-US" altLang="ja-JP" baseline="-25000" dirty="0" smtClean="0"/>
              <a:t>A</a:t>
            </a:r>
            <a:r>
              <a:rPr kumimoji="1" lang="en-US" altLang="ja-JP" dirty="0" smtClean="0"/>
              <a:t> and BS</a:t>
            </a:r>
            <a:r>
              <a:rPr kumimoji="1" lang="en-US" altLang="ja-JP" baseline="-25000" dirty="0" smtClean="0"/>
              <a:t>B</a:t>
            </a:r>
          </a:p>
          <a:p>
            <a:r>
              <a:rPr lang="en-US" altLang="ja-JP" dirty="0" smtClean="0"/>
              <a:t>When BS</a:t>
            </a:r>
            <a:r>
              <a:rPr lang="en-US" altLang="ja-JP" baseline="-25000" dirty="0" smtClean="0"/>
              <a:t>A</a:t>
            </a:r>
            <a:r>
              <a:rPr lang="en-US" altLang="ja-JP" dirty="0" smtClean="0"/>
              <a:t> is cut at a wrong position, constraint </a:t>
            </a:r>
            <a:r>
              <a:rPr lang="en-US" altLang="ja-JP" dirty="0"/>
              <a:t>of </a:t>
            </a:r>
            <a:r>
              <a:rPr lang="en-US" altLang="ja-JP" dirty="0">
                <a:latin typeface="Times New Roman" pitchFamily="18" charset="0"/>
                <a:cs typeface="Times New Roman" pitchFamily="18" charset="0"/>
                <a:sym typeface="Symbol"/>
              </a:rPr>
              <a:t></a:t>
            </a:r>
            <a:r>
              <a:rPr lang="en-US" altLang="ja-JP" dirty="0" err="1">
                <a:latin typeface="Times New Roman" pitchFamily="18" charset="0"/>
                <a:cs typeface="Times New Roman" pitchFamily="18" charset="0"/>
              </a:rPr>
              <a:t>t</a:t>
            </a:r>
            <a:r>
              <a:rPr lang="en-US" altLang="ja-JP" baseline="-25000" dirty="0" err="1">
                <a:latin typeface="Times New Roman" pitchFamily="18" charset="0"/>
                <a:cs typeface="Times New Roman" pitchFamily="18" charset="0"/>
              </a:rPr>
              <a:t>o,dpb</a:t>
            </a:r>
            <a:r>
              <a:rPr lang="en-US" altLang="ja-JP" dirty="0">
                <a:latin typeface="Times New Roman" pitchFamily="18" charset="0"/>
                <a:cs typeface="Times New Roman" pitchFamily="18" charset="0"/>
              </a:rPr>
              <a:t>( n )</a:t>
            </a:r>
            <a:r>
              <a:rPr lang="en-US" altLang="ja-JP" dirty="0"/>
              <a:t> is not </a:t>
            </a:r>
            <a:r>
              <a:rPr lang="en-US" altLang="ja-JP" dirty="0" smtClean="0"/>
              <a:t>satisfied.</a:t>
            </a:r>
          </a:p>
          <a:p>
            <a:r>
              <a:rPr kumimoji="1" lang="en-US" altLang="ja-JP" dirty="0" smtClean="0"/>
              <a:t>It is a burden to the editing process to know where is the right position.</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11</a:t>
            </a:fld>
            <a:endParaRPr lang="de-DE" altLang="ja-JP"/>
          </a:p>
        </p:txBody>
      </p:sp>
    </p:spTree>
    <p:extLst>
      <p:ext uri="{BB962C8B-B14F-4D97-AF65-F5344CB8AC3E}">
        <p14:creationId xmlns:p14="http://schemas.microsoft.com/office/powerpoint/2010/main" val="2688340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Example</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12</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3963871524"/>
              </p:ext>
            </p:extLst>
          </p:nvPr>
        </p:nvGraphicFramePr>
        <p:xfrm>
          <a:off x="814366" y="944724"/>
          <a:ext cx="7430042" cy="5534178"/>
        </p:xfrm>
        <a:graphic>
          <a:graphicData uri="http://schemas.openxmlformats.org/presentationml/2006/ole">
            <mc:AlternateContent xmlns:mc="http://schemas.openxmlformats.org/markup-compatibility/2006">
              <mc:Choice xmlns:v="urn:schemas-microsoft-com:vml" Requires="v">
                <p:oleObj spid="_x0000_s7180" name="Visio" r:id="rId3" imgW="8255602" imgH="6149087" progId="Visio.Drawing.11">
                  <p:embed/>
                </p:oleObj>
              </mc:Choice>
              <mc:Fallback>
                <p:oleObj name="Visio" r:id="rId3" imgW="8255602" imgH="6149087" progId="Visio.Drawing.11">
                  <p:embed/>
                  <p:pic>
                    <p:nvPicPr>
                      <p:cNvPr id="0" name="オブジェクト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366" y="944724"/>
                        <a:ext cx="7430042" cy="5534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2333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コンテンツ プレースホルダー 2"/>
          <p:cNvSpPr>
            <a:spLocks noGrp="1"/>
          </p:cNvSpPr>
          <p:nvPr>
            <p:ph idx="1"/>
          </p:nvPr>
        </p:nvSpPr>
        <p:spPr>
          <a:xfrm>
            <a:off x="168275" y="869951"/>
            <a:ext cx="8786813" cy="470818"/>
          </a:xfrm>
        </p:spPr>
        <p:txBody>
          <a:bodyPr/>
          <a:lstStyle/>
          <a:p>
            <a:r>
              <a:rPr kumimoji="1" lang="en-US" altLang="ja-JP" dirty="0" smtClean="0"/>
              <a:t>SEI message which indicates the right position.</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6" name="表 5"/>
          <p:cNvGraphicFramePr>
            <a:graphicFrameLocks noGrp="1"/>
          </p:cNvGraphicFramePr>
          <p:nvPr>
            <p:extLst>
              <p:ext uri="{D42A27DB-BD31-4B8C-83A1-F6EECF244321}">
                <p14:modId xmlns:p14="http://schemas.microsoft.com/office/powerpoint/2010/main" val="488689931"/>
              </p:ext>
            </p:extLst>
          </p:nvPr>
        </p:nvGraphicFramePr>
        <p:xfrm>
          <a:off x="179512" y="1407564"/>
          <a:ext cx="8785225" cy="4937760"/>
        </p:xfrm>
        <a:graphic>
          <a:graphicData uri="http://schemas.openxmlformats.org/drawingml/2006/table">
            <a:tbl>
              <a:tblPr firstRow="1" firstCol="1" bandRow="1">
                <a:tableStyleId>{5C22544A-7EE6-4342-B048-85BDC9FD1C3A}</a:tableStyleId>
              </a:tblPr>
              <a:tblGrid>
                <a:gridCol w="7481497"/>
                <a:gridCol w="1303728"/>
              </a:tblGrid>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dirty="0" err="1">
                          <a:solidFill>
                            <a:schemeClr val="tx1"/>
                          </a:solidFill>
                          <a:effectLst/>
                          <a:highlight>
                            <a:srgbClr val="FFFF00"/>
                          </a:highlight>
                        </a:rPr>
                        <a:t>editing_point</a:t>
                      </a: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payloadSize</a:t>
                      </a:r>
                      <a:r>
                        <a:rPr lang="en-US" sz="1800" b="0" dirty="0">
                          <a:solidFill>
                            <a:schemeClr val="tx1"/>
                          </a:solidFill>
                          <a:effectLst/>
                          <a:highlight>
                            <a:srgbClr val="FFFF00"/>
                          </a:highlight>
                        </a:rPr>
                        <a:t> )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Descriptor</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if( </a:t>
                      </a:r>
                      <a:r>
                        <a:rPr lang="en-US" sz="1800" b="0" dirty="0" err="1">
                          <a:solidFill>
                            <a:schemeClr val="tx1"/>
                          </a:solidFill>
                          <a:effectLst/>
                          <a:highlight>
                            <a:srgbClr val="FFFF00"/>
                          </a:highlight>
                        </a:rPr>
                        <a:t>NalHrBpPresentFlag</a:t>
                      </a:r>
                      <a:r>
                        <a:rPr lang="en-US" sz="1800" b="0" dirty="0">
                          <a:solidFill>
                            <a:schemeClr val="tx1"/>
                          </a:solidFill>
                          <a:effectLst/>
                          <a:highlight>
                            <a:srgbClr val="FFFF00"/>
                          </a:highlight>
                        </a:rPr>
                        <a:t> || </a:t>
                      </a:r>
                      <a:r>
                        <a:rPr lang="en-US" sz="1800" b="0" dirty="0" err="1">
                          <a:solidFill>
                            <a:schemeClr val="tx1"/>
                          </a:solidFill>
                          <a:effectLst/>
                          <a:highlight>
                            <a:srgbClr val="FFFF00"/>
                          </a:highlight>
                        </a:rPr>
                        <a:t>VclHrdBpPresentFlag</a:t>
                      </a: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cpb_status_present_flag</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u(1)</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if( </a:t>
                      </a:r>
                      <a:r>
                        <a:rPr lang="en-US" sz="1800" b="0" dirty="0" err="1">
                          <a:solidFill>
                            <a:schemeClr val="tx1"/>
                          </a:solidFill>
                          <a:effectLst/>
                          <a:highlight>
                            <a:srgbClr val="FFFF00"/>
                          </a:highlight>
                        </a:rPr>
                        <a:t>cpb_status_present_flag</a:t>
                      </a:r>
                      <a:r>
                        <a:rPr lang="en-US" sz="1800" b="0" dirty="0">
                          <a:solidFill>
                            <a:schemeClr val="tx1"/>
                          </a:solidFill>
                          <a:effectLst/>
                          <a:highlight>
                            <a:srgbClr val="FFFF00"/>
                          </a:highlight>
                        </a:rPr>
                        <a:t> )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a:solidFill>
                            <a:schemeClr val="tx1"/>
                          </a:solidFill>
                          <a:effectLst/>
                          <a:highlight>
                            <a:srgbClr val="FFFF00"/>
                          </a:highlight>
                        </a:rPr>
                        <a:t>		if( NalHrdBpPresentFlag )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for(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 0;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&lt;= cpb_cnt_minus1;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cpb_offset</a:t>
                      </a: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u(v)</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if( </a:t>
                      </a:r>
                      <a:r>
                        <a:rPr lang="en-US" sz="1800" b="0" dirty="0" err="1">
                          <a:solidFill>
                            <a:schemeClr val="tx1"/>
                          </a:solidFill>
                          <a:effectLst/>
                          <a:highlight>
                            <a:srgbClr val="FFFF00"/>
                          </a:highlight>
                        </a:rPr>
                        <a:t>VclHrdBpPresentFlag</a:t>
                      </a:r>
                      <a:r>
                        <a:rPr lang="en-US" sz="1800" b="0" dirty="0">
                          <a:solidFill>
                            <a:schemeClr val="tx1"/>
                          </a:solidFill>
                          <a:effectLst/>
                          <a:highlight>
                            <a:srgbClr val="FFFF00"/>
                          </a:highlight>
                        </a:rPr>
                        <a:t> )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54864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for(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 0;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&lt;= cpb_cnt_minus1;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cpb_offset</a:t>
                      </a:r>
                      <a:r>
                        <a:rPr lang="en-US" sz="1800" b="0" dirty="0">
                          <a:solidFill>
                            <a:schemeClr val="tx1"/>
                          </a:solidFill>
                          <a:effectLst/>
                          <a:highlight>
                            <a:srgbClr val="FFFF00"/>
                          </a:highlight>
                        </a:rPr>
                        <a:t>[ </a:t>
                      </a:r>
                      <a:r>
                        <a:rPr lang="en-US" sz="1800" b="0" dirty="0" err="1">
                          <a:solidFill>
                            <a:schemeClr val="tx1"/>
                          </a:solidFill>
                          <a:effectLst/>
                          <a:highlight>
                            <a:srgbClr val="FFFF00"/>
                          </a:highlight>
                        </a:rPr>
                        <a:t>SchedSelIdx</a:t>
                      </a: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u(v)</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a:solidFill>
                            <a:schemeClr val="tx1"/>
                          </a:solidFill>
                          <a:effectLst/>
                        </a:rPr>
                        <a:t> </a:t>
                      </a:r>
                      <a:endParaRPr lang="ja-JP" sz="2400" b="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dirty="0">
                          <a:solidFill>
                            <a:schemeClr val="tx1"/>
                          </a:solidFill>
                          <a:effectLs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800" b="0" dirty="0">
                          <a:solidFill>
                            <a:schemeClr val="tx1"/>
                          </a:solidFill>
                          <a:effectLst/>
                          <a:highlight>
                            <a:srgbClr val="FFFF00"/>
                          </a:highlight>
                        </a:rPr>
                        <a:t>}</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1800" b="0" dirty="0">
                          <a:solidFill>
                            <a:schemeClr val="tx1"/>
                          </a:solidFill>
                          <a:effectLst/>
                        </a:rPr>
                        <a:t> </a:t>
                      </a:r>
                      <a:endParaRPr lang="ja-JP" sz="2400" b="0" dirty="0">
                        <a:solidFill>
                          <a:schemeClr val="tx1"/>
                        </a:solidFill>
                        <a:effectLst/>
                        <a:latin typeface="Times New Roman"/>
                        <a:ea typeface="ＭＳ 明朝"/>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0" name="スライド番号プレースホルダー 9"/>
          <p:cNvSpPr>
            <a:spLocks noGrp="1"/>
          </p:cNvSpPr>
          <p:nvPr>
            <p:ph type="sldNum" sz="quarter" idx="10"/>
          </p:nvPr>
        </p:nvSpPr>
        <p:spPr/>
        <p:txBody>
          <a:bodyPr/>
          <a:lstStyle/>
          <a:p>
            <a:fld id="{39FFBC13-1392-4106-A838-CFD860C2156F}" type="slidenum">
              <a:rPr lang="de-DE" altLang="ja-JP" smtClean="0"/>
              <a:pPr/>
              <a:t>13</a:t>
            </a:fld>
            <a:endParaRPr lang="de-DE" altLang="ja-JP"/>
          </a:p>
        </p:txBody>
      </p:sp>
    </p:spTree>
    <p:extLst>
      <p:ext uri="{BB962C8B-B14F-4D97-AF65-F5344CB8AC3E}">
        <p14:creationId xmlns:p14="http://schemas.microsoft.com/office/powerpoint/2010/main" val="2997121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(cont.)</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Constraint on editing point SEI message</a:t>
            </a:r>
          </a:p>
          <a:p>
            <a:pPr lvl="1"/>
            <a:r>
              <a:rPr lang="en-US" altLang="ja-JP" dirty="0">
                <a:latin typeface="Times New Roman" pitchFamily="18" charset="0"/>
                <a:cs typeface="Times New Roman" pitchFamily="18" charset="0"/>
              </a:rPr>
              <a:t>When an access unit is associated with an editing point SEI message, the output timing of the access unit shall not be earlier than any access units preceding the access unit</a:t>
            </a:r>
            <a:r>
              <a:rPr lang="en-US" altLang="ja-JP" dirty="0" smtClean="0">
                <a:latin typeface="Times New Roman" pitchFamily="18" charset="0"/>
                <a:cs typeface="Times New Roman" pitchFamily="18" charset="0"/>
              </a:rPr>
              <a:t>.</a:t>
            </a:r>
          </a:p>
          <a:p>
            <a:r>
              <a:rPr lang="en-US" altLang="ja-JP" dirty="0" err="1" smtClean="0">
                <a:latin typeface="+mj-lt"/>
                <a:cs typeface="Times New Roman" pitchFamily="18" charset="0"/>
              </a:rPr>
              <a:t>cpb_offset</a:t>
            </a:r>
            <a:endParaRPr lang="en-US" altLang="ja-JP" dirty="0" smtClean="0">
              <a:latin typeface="+mj-lt"/>
              <a:cs typeface="Times New Roman" pitchFamily="18" charset="0"/>
            </a:endParaRPr>
          </a:p>
          <a:p>
            <a:pPr lvl="1"/>
            <a:r>
              <a:rPr lang="en-US" altLang="ja-JP" dirty="0" smtClean="0">
                <a:latin typeface="+mj-lt"/>
                <a:cs typeface="Times New Roman" pitchFamily="18" charset="0"/>
              </a:rPr>
              <a:t>Additional parameter whose occurrence is controlled by </a:t>
            </a:r>
            <a:r>
              <a:rPr lang="en-US" altLang="ja-JP" dirty="0" err="1" smtClean="0">
                <a:latin typeface="+mj-lt"/>
                <a:cs typeface="Times New Roman" pitchFamily="18" charset="0"/>
              </a:rPr>
              <a:t>cpb_status_present_flag</a:t>
            </a:r>
            <a:endParaRPr lang="en-US" altLang="ja-JP" dirty="0" smtClean="0">
              <a:latin typeface="+mj-lt"/>
              <a:cs typeface="Times New Roman" pitchFamily="18" charset="0"/>
            </a:endParaRPr>
          </a:p>
          <a:p>
            <a:pPr lvl="1"/>
            <a:r>
              <a:rPr lang="en-US" altLang="ja-JP" dirty="0" smtClean="0">
                <a:cs typeface="Times New Roman" pitchFamily="18" charset="0"/>
              </a:rPr>
              <a:t>CPB position of the last access unit</a:t>
            </a:r>
            <a:endParaRPr lang="en-US" altLang="ja-JP" sz="1600" dirty="0" smtClean="0">
              <a:latin typeface="+mj-lt"/>
              <a:cs typeface="Times New Roman" pitchFamily="18" charset="0"/>
            </a:endParaRPr>
          </a:p>
          <a:p>
            <a:pPr lvl="1"/>
            <a:r>
              <a:rPr lang="en-US" altLang="ja-JP" dirty="0" smtClean="0">
                <a:latin typeface="+mj-lt"/>
                <a:cs typeface="Times New Roman" pitchFamily="18" charset="0"/>
              </a:rPr>
              <a:t>Used in determining cpb_removal_delay of BLA picture in order to conform to the specification in Annex C.</a:t>
            </a:r>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14</a:t>
            </a:fld>
            <a:endParaRPr lang="de-DE" altLang="ja-JP"/>
          </a:p>
        </p:txBody>
      </p:sp>
    </p:spTree>
    <p:extLst>
      <p:ext uri="{BB962C8B-B14F-4D97-AF65-F5344CB8AC3E}">
        <p14:creationId xmlns:p14="http://schemas.microsoft.com/office/powerpoint/2010/main" val="629886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15</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Purpose</a:t>
            </a:r>
          </a:p>
          <a:p>
            <a:pPr lvl="1"/>
            <a:r>
              <a:rPr lang="en-US" altLang="ja-JP" dirty="0" smtClean="0"/>
              <a:t>Simple HEVC bitstream editing</a:t>
            </a:r>
          </a:p>
          <a:p>
            <a:r>
              <a:rPr lang="en-US" altLang="ja-JP" dirty="0" smtClean="0"/>
              <a:t>Proposals</a:t>
            </a:r>
            <a:endParaRPr kumimoji="1" lang="en-US" altLang="ja-JP" dirty="0" smtClean="0"/>
          </a:p>
          <a:p>
            <a:pPr marL="795337" lvl="1" indent="-457200">
              <a:buFont typeface="+mj-lt"/>
              <a:buAutoNum type="arabicPeriod"/>
            </a:pPr>
            <a:r>
              <a:rPr lang="en-US" altLang="ja-JP" dirty="0" smtClean="0"/>
              <a:t>Modifier of cpb_removal_delay and dpb_output_delay for removal of leading picture</a:t>
            </a:r>
          </a:p>
          <a:p>
            <a:pPr marL="795337" lvl="1" indent="-457200">
              <a:buFont typeface="+mj-lt"/>
              <a:buAutoNum type="arabicPeriod"/>
            </a:pPr>
            <a:r>
              <a:rPr kumimoji="1" lang="en-US" altLang="ja-JP" dirty="0" smtClean="0"/>
              <a:t>Relaxation of constrain imposed when </a:t>
            </a:r>
            <a:r>
              <a:rPr kumimoji="1" lang="en-US" altLang="ja-JP" dirty="0" err="1" smtClean="0"/>
              <a:t>fixed_pic_rate_flag</a:t>
            </a:r>
            <a:r>
              <a:rPr kumimoji="1" lang="en-US" altLang="ja-JP" dirty="0" smtClean="0"/>
              <a:t> is equal to 1</a:t>
            </a:r>
            <a:endParaRPr lang="en-US" altLang="ja-JP" dirty="0" smtClean="0"/>
          </a:p>
          <a:p>
            <a:pPr marL="795337" lvl="1" indent="-457200">
              <a:buFont typeface="+mj-lt"/>
              <a:buAutoNum type="arabicPeriod"/>
            </a:pPr>
            <a:r>
              <a:rPr kumimoji="1" lang="en-US" altLang="ja-JP" dirty="0" smtClean="0"/>
              <a:t>SEI for indicating editing point in a bitstrea</a:t>
            </a:r>
            <a:r>
              <a:rPr lang="en-US" altLang="ja-JP" dirty="0"/>
              <a:t>m</a:t>
            </a:r>
            <a:endParaRPr kumimoji="1" lang="en-US" altLang="ja-JP" dirty="0" smtClean="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1664804"/>
            <a:ext cx="7921625" cy="1516546"/>
          </a:xfrm>
          <a:noFill/>
          <a:ln/>
        </p:spPr>
        <p:txBody>
          <a:bodyPr anchor="b"/>
          <a:lstStyle/>
          <a:p>
            <a:r>
              <a:rPr lang="en-US" altLang="ja-JP" dirty="0" smtClean="0"/>
              <a:t/>
            </a:r>
            <a:br>
              <a:rPr lang="en-US" altLang="ja-JP" dirty="0" smtClean="0"/>
            </a:br>
            <a:r>
              <a:rPr lang="en-US" altLang="ja-JP" b="1" dirty="0">
                <a:effectLst>
                  <a:outerShdw blurRad="38100" dist="38100" dir="2700000" algn="tl">
                    <a:srgbClr val="000000">
                      <a:alpha val="43137"/>
                    </a:srgbClr>
                  </a:outerShdw>
                </a:effectLst>
              </a:rPr>
              <a:t>Proposal 1</a:t>
            </a:r>
            <a:r>
              <a:rPr lang="en-US" altLang="ja-JP" dirty="0"/>
              <a:t/>
            </a:r>
            <a:br>
              <a:rPr lang="en-US" altLang="ja-JP" dirty="0"/>
            </a:br>
            <a:r>
              <a:rPr lang="en-US" altLang="ja-JP" dirty="0"/>
              <a:t>Modifier of cpb_removal_delay and dpb_output_delay</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3827025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Motivation</a:t>
            </a:r>
            <a:endParaRPr kumimoji="1" lang="ja-JP" altLang="en-US" dirty="0"/>
          </a:p>
        </p:txBody>
      </p:sp>
      <p:sp>
        <p:nvSpPr>
          <p:cNvPr id="3" name="コンテンツ プレースホルダー 2"/>
          <p:cNvSpPr>
            <a:spLocks noGrp="1"/>
          </p:cNvSpPr>
          <p:nvPr>
            <p:ph idx="1"/>
          </p:nvPr>
        </p:nvSpPr>
        <p:spPr>
          <a:xfrm>
            <a:off x="168275" y="692696"/>
            <a:ext cx="8786813" cy="2415033"/>
          </a:xfrm>
        </p:spPr>
        <p:txBody>
          <a:bodyPr>
            <a:normAutofit/>
          </a:bodyPr>
          <a:lstStyle/>
          <a:p>
            <a:r>
              <a:rPr lang="en-US" altLang="ja-JP" dirty="0" smtClean="0"/>
              <a:t>Generally</a:t>
            </a:r>
            <a:r>
              <a:rPr lang="ja-JP" altLang="en-US" dirty="0"/>
              <a:t> </a:t>
            </a:r>
            <a:r>
              <a:rPr lang="en-US" altLang="ja-JP" dirty="0" smtClean="0"/>
              <a:t>a </a:t>
            </a:r>
            <a:r>
              <a:rPr lang="en-US" altLang="ja-JP" dirty="0" smtClean="0"/>
              <a:t>non-decodable leading picture is removed from a bitstream in the editing process.</a:t>
            </a:r>
          </a:p>
          <a:p>
            <a:r>
              <a:rPr lang="en-US" altLang="ja-JP" dirty="0" smtClean="0"/>
              <a:t>CRD (cpb_removal_delay) and DOP (dpb_output_delay) of all pictures following a BLA picture need adjusted.</a:t>
            </a:r>
          </a:p>
          <a:p>
            <a:pPr lvl="1"/>
            <a:r>
              <a:rPr lang="en-US" altLang="ja-JP" dirty="0" smtClean="0"/>
              <a:t>Edited bitstream has to conform to the specification in Annex C.</a:t>
            </a:r>
          </a:p>
          <a:p>
            <a:r>
              <a:rPr lang="en-US" altLang="ja-JP" dirty="0" smtClean="0"/>
              <a:t>Complexity reduction is needed for editing applications.</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511620230"/>
              </p:ext>
            </p:extLst>
          </p:nvPr>
        </p:nvGraphicFramePr>
        <p:xfrm>
          <a:off x="95285" y="3176972"/>
          <a:ext cx="8941211" cy="3595100"/>
        </p:xfrm>
        <a:graphic>
          <a:graphicData uri="http://schemas.openxmlformats.org/presentationml/2006/ole">
            <mc:AlternateContent xmlns:mc="http://schemas.openxmlformats.org/markup-compatibility/2006">
              <mc:Choice xmlns:v="urn:schemas-microsoft-com:vml" Requires="v">
                <p:oleObj spid="_x0000_s1054" name="Visio" r:id="rId3" imgW="9934634" imgH="3994747" progId="Visio.Drawing.11">
                  <p:embed/>
                </p:oleObj>
              </mc:Choice>
              <mc:Fallback>
                <p:oleObj name="Visio" r:id="rId3" imgW="9934634" imgH="3994747" progId="Visio.Drawing.11">
                  <p:embed/>
                  <p:pic>
                    <p:nvPicPr>
                      <p:cNvPr id="0" name="Object 1"/>
                      <p:cNvPicPr>
                        <a:picLocks noChangeAspect="1" noChangeArrowheads="1"/>
                      </p:cNvPicPr>
                      <p:nvPr/>
                    </p:nvPicPr>
                    <p:blipFill>
                      <a:blip r:embed="rId4"/>
                      <a:srcRect/>
                      <a:stretch>
                        <a:fillRect/>
                      </a:stretch>
                    </p:blipFill>
                    <p:spPr bwMode="auto">
                      <a:xfrm>
                        <a:off x="95285" y="3176972"/>
                        <a:ext cx="8941211" cy="3595100"/>
                      </a:xfrm>
                      <a:prstGeom prst="rect">
                        <a:avLst/>
                      </a:prstGeom>
                      <a:noFill/>
                      <a:extLst/>
                    </p:spPr>
                  </p:pic>
                </p:oleObj>
              </mc:Fallback>
            </mc:AlternateContent>
          </a:graphicData>
        </a:graphic>
      </p:graphicFrame>
      <p:sp>
        <p:nvSpPr>
          <p:cNvPr id="11" name="スライド番号プレースホルダー 10"/>
          <p:cNvSpPr>
            <a:spLocks noGrp="1"/>
          </p:cNvSpPr>
          <p:nvPr>
            <p:ph type="sldNum" sz="quarter" idx="10"/>
          </p:nvPr>
        </p:nvSpPr>
        <p:spPr/>
        <p:txBody>
          <a:bodyPr/>
          <a:lstStyle/>
          <a:p>
            <a:fld id="{39FFBC13-1392-4106-A838-CFD860C2156F}" type="slidenum">
              <a:rPr lang="de-DE" altLang="ja-JP" smtClean="0"/>
              <a:pPr/>
              <a:t>3</a:t>
            </a:fld>
            <a:endParaRPr lang="de-DE" altLang="ja-JP"/>
          </a:p>
        </p:txBody>
      </p:sp>
    </p:spTree>
    <p:extLst>
      <p:ext uri="{BB962C8B-B14F-4D97-AF65-F5344CB8AC3E}">
        <p14:creationId xmlns:p14="http://schemas.microsoft.com/office/powerpoint/2010/main" val="3718547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Proposal in JCTVC-J0137</a:t>
            </a:r>
            <a:endParaRPr kumimoji="1" lang="ja-JP" altLang="en-US" dirty="0"/>
          </a:p>
        </p:txBody>
      </p:sp>
      <p:sp>
        <p:nvSpPr>
          <p:cNvPr id="6" name="コンテンツ プレースホルダー 2"/>
          <p:cNvSpPr>
            <a:spLocks noGrp="1"/>
          </p:cNvSpPr>
          <p:nvPr>
            <p:ph idx="1"/>
          </p:nvPr>
        </p:nvSpPr>
        <p:spPr>
          <a:xfrm>
            <a:off x="168275" y="692697"/>
            <a:ext cx="8786813" cy="2016224"/>
          </a:xfrm>
        </p:spPr>
        <p:txBody>
          <a:bodyPr>
            <a:normAutofit/>
          </a:bodyPr>
          <a:lstStyle/>
          <a:p>
            <a:r>
              <a:rPr lang="en-US" altLang="ja-JP" dirty="0" smtClean="0"/>
              <a:t>Two parameters were proposed in BP (Buffering period) SEI.</a:t>
            </a:r>
          </a:p>
          <a:p>
            <a:pPr lvl="1"/>
            <a:r>
              <a:rPr kumimoji="1" lang="en-US" altLang="ja-JP" dirty="0" err="1" smtClean="0"/>
              <a:t>alt_cpb_removal_delay_offset</a:t>
            </a:r>
            <a:r>
              <a:rPr kumimoji="1" lang="en-US" altLang="ja-JP" dirty="0" smtClean="0"/>
              <a:t> and </a:t>
            </a:r>
            <a:r>
              <a:rPr kumimoji="1" lang="en-US" altLang="ja-JP" dirty="0" err="1" smtClean="0"/>
              <a:t>alt_dpb_output_delay</a:t>
            </a:r>
            <a:endParaRPr kumimoji="1" lang="en-US" altLang="ja-JP" dirty="0" smtClean="0"/>
          </a:p>
          <a:p>
            <a:pPr lvl="1"/>
            <a:r>
              <a:rPr kumimoji="1" lang="en-US" altLang="ja-JP" dirty="0" smtClean="0"/>
              <a:t>Similar concept to </a:t>
            </a:r>
            <a:r>
              <a:rPr kumimoji="1" lang="en-US" altLang="ja-JP" dirty="0" err="1" smtClean="0"/>
              <a:t>initial_alt_cpb_removal_delay</a:t>
            </a:r>
            <a:r>
              <a:rPr kumimoji="1" lang="en-US" altLang="ja-JP" dirty="0" smtClean="0"/>
              <a:t>(_offset)</a:t>
            </a:r>
          </a:p>
          <a:p>
            <a:r>
              <a:rPr lang="en-US" altLang="ja-JP" dirty="0" smtClean="0"/>
              <a:t>It is not applicable when TFD (Tagged for discard) pictures and DLP (Decodable leading picture) pictures are interleaved.</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8" name="オブジェクト 7"/>
          <p:cNvGraphicFramePr>
            <a:graphicFrameLocks noChangeAspect="1"/>
          </p:cNvGraphicFramePr>
          <p:nvPr>
            <p:extLst>
              <p:ext uri="{D42A27DB-BD31-4B8C-83A1-F6EECF244321}">
                <p14:modId xmlns:p14="http://schemas.microsoft.com/office/powerpoint/2010/main" val="3416886097"/>
              </p:ext>
            </p:extLst>
          </p:nvPr>
        </p:nvGraphicFramePr>
        <p:xfrm>
          <a:off x="71500" y="2924946"/>
          <a:ext cx="8941211" cy="3595100"/>
        </p:xfrm>
        <a:graphic>
          <a:graphicData uri="http://schemas.openxmlformats.org/presentationml/2006/ole">
            <mc:AlternateContent xmlns:mc="http://schemas.openxmlformats.org/markup-compatibility/2006">
              <mc:Choice xmlns:v="urn:schemas-microsoft-com:vml" Requires="v">
                <p:oleObj spid="_x0000_s2071" name="Visio" r:id="rId3" imgW="9934634" imgH="3994747" progId="Visio.Drawing.11">
                  <p:embed/>
                </p:oleObj>
              </mc:Choice>
              <mc:Fallback>
                <p:oleObj name="Visio" r:id="rId3" imgW="9934634" imgH="3994747" progId="Visio.Drawing.11">
                  <p:embed/>
                  <p:pic>
                    <p:nvPicPr>
                      <p:cNvPr id="0" name="Object 1"/>
                      <p:cNvPicPr>
                        <a:picLocks noChangeAspect="1" noChangeArrowheads="1"/>
                      </p:cNvPicPr>
                      <p:nvPr/>
                    </p:nvPicPr>
                    <p:blipFill>
                      <a:blip r:embed="rId4"/>
                      <a:srcRect/>
                      <a:stretch>
                        <a:fillRect/>
                      </a:stretch>
                    </p:blipFill>
                    <p:spPr bwMode="auto">
                      <a:xfrm>
                        <a:off x="71500" y="2924946"/>
                        <a:ext cx="8941211" cy="3595100"/>
                      </a:xfrm>
                      <a:prstGeom prst="rect">
                        <a:avLst/>
                      </a:prstGeom>
                      <a:noFill/>
                    </p:spPr>
                  </p:pic>
                </p:oleObj>
              </mc:Fallback>
            </mc:AlternateContent>
          </a:graphicData>
        </a:graphic>
      </p:graphicFrame>
      <p:sp>
        <p:nvSpPr>
          <p:cNvPr id="11" name="スライド番号プレースホルダー 10"/>
          <p:cNvSpPr>
            <a:spLocks noGrp="1"/>
          </p:cNvSpPr>
          <p:nvPr>
            <p:ph type="sldNum" sz="quarter" idx="10"/>
          </p:nvPr>
        </p:nvSpPr>
        <p:spPr/>
        <p:txBody>
          <a:bodyPr/>
          <a:lstStyle/>
          <a:p>
            <a:fld id="{39FFBC13-1392-4106-A838-CFD860C2156F}" type="slidenum">
              <a:rPr lang="de-DE" altLang="ja-JP" smtClean="0"/>
              <a:pPr/>
              <a:t>4</a:t>
            </a:fld>
            <a:endParaRPr lang="de-DE" altLang="ja-JP"/>
          </a:p>
        </p:txBody>
      </p:sp>
    </p:spTree>
    <p:extLst>
      <p:ext uri="{BB962C8B-B14F-4D97-AF65-F5344CB8AC3E}">
        <p14:creationId xmlns:p14="http://schemas.microsoft.com/office/powerpoint/2010/main" val="1326848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(Variation 1)</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7" name="表 6"/>
          <p:cNvGraphicFramePr>
            <a:graphicFrameLocks noGrp="1"/>
          </p:cNvGraphicFramePr>
          <p:nvPr>
            <p:extLst>
              <p:ext uri="{D42A27DB-BD31-4B8C-83A1-F6EECF244321}">
                <p14:modId xmlns:p14="http://schemas.microsoft.com/office/powerpoint/2010/main" val="2464889682"/>
              </p:ext>
            </p:extLst>
          </p:nvPr>
        </p:nvGraphicFramePr>
        <p:xfrm>
          <a:off x="287524" y="728700"/>
          <a:ext cx="8568952" cy="1594077"/>
        </p:xfrm>
        <a:graphic>
          <a:graphicData uri="http://schemas.openxmlformats.org/drawingml/2006/table">
            <a:tbl>
              <a:tblPr firstRow="1" firstCol="1" bandRow="1">
                <a:tableStyleId>{5C22544A-7EE6-4342-B048-85BDC9FD1C3A}</a:tableStyleId>
              </a:tblPr>
              <a:tblGrid>
                <a:gridCol w="6228692"/>
                <a:gridCol w="2340260"/>
              </a:tblGrid>
              <a:tr h="374877">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2000" b="0" dirty="0" err="1">
                          <a:solidFill>
                            <a:schemeClr val="tx1"/>
                          </a:solidFill>
                          <a:effectLst/>
                        </a:rPr>
                        <a:t>pic_timing</a:t>
                      </a:r>
                      <a:r>
                        <a:rPr lang="en-GB" sz="2000" b="0" dirty="0">
                          <a:solidFill>
                            <a:schemeClr val="tx1"/>
                          </a:solidFill>
                          <a:effectLst/>
                        </a:rPr>
                        <a:t>( </a:t>
                      </a:r>
                      <a:r>
                        <a:rPr lang="en-GB" sz="2000" b="0" dirty="0" err="1">
                          <a:solidFill>
                            <a:schemeClr val="tx1"/>
                          </a:solidFill>
                          <a:effectLst/>
                        </a:rPr>
                        <a:t>payloadSize</a:t>
                      </a:r>
                      <a:r>
                        <a:rPr lang="en-GB" sz="2000" b="0" dirty="0">
                          <a:solidFill>
                            <a:schemeClr val="tx1"/>
                          </a:solidFill>
                          <a:effectLst/>
                        </a:rPr>
                        <a:t> ) {</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Aft>
                          <a:spcPts val="300"/>
                        </a:spcAft>
                      </a:pPr>
                      <a:r>
                        <a:rPr lang="en-GB" sz="2000" b="0">
                          <a:solidFill>
                            <a:schemeClr val="tx1"/>
                          </a:solidFill>
                          <a:effectLst/>
                        </a:rPr>
                        <a:t>Descriptor</a:t>
                      </a:r>
                      <a:endParaRPr lang="ja-JP" sz="2000" b="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732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rPr>
                        <a:t>	if( </a:t>
                      </a:r>
                      <a:r>
                        <a:rPr lang="en-GB" sz="2000" b="0" dirty="0" err="1">
                          <a:solidFill>
                            <a:schemeClr val="tx1"/>
                          </a:solidFill>
                          <a:effectLst/>
                        </a:rPr>
                        <a:t>CpbDpbDelaysPresentFlag</a:t>
                      </a:r>
                      <a:r>
                        <a:rPr lang="en-GB" sz="2000" b="0" dirty="0">
                          <a:solidFill>
                            <a:schemeClr val="tx1"/>
                          </a:solidFill>
                          <a:effectLst/>
                        </a:rPr>
                        <a:t> ) {</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Aft>
                          <a:spcPts val="300"/>
                        </a:spcAft>
                      </a:pPr>
                      <a:r>
                        <a:rPr lang="en-GB" sz="2000" b="0" dirty="0">
                          <a:solidFill>
                            <a:schemeClr val="tx1"/>
                          </a:solidFill>
                          <a:effectLst/>
                        </a:rPr>
                        <a:t> </a:t>
                      </a:r>
                      <a:endParaRPr lang="ja-JP" sz="2000" b="0" dirty="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732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rPr>
                        <a:t>		</a:t>
                      </a:r>
                      <a:r>
                        <a:rPr lang="en-GB" sz="2000" b="0" dirty="0" err="1">
                          <a:solidFill>
                            <a:schemeClr val="tx1"/>
                          </a:solidFill>
                          <a:effectLst/>
                          <a:highlight>
                            <a:srgbClr val="FFFF00"/>
                          </a:highlight>
                        </a:rPr>
                        <a:t>num_removed_tfds</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Aft>
                          <a:spcPts val="300"/>
                        </a:spcAft>
                      </a:pPr>
                      <a:r>
                        <a:rPr lang="en-GB" sz="2000" b="0" dirty="0">
                          <a:solidFill>
                            <a:schemeClr val="tx1"/>
                          </a:solidFill>
                          <a:effectLst/>
                          <a:highlight>
                            <a:srgbClr val="FFFF00"/>
                          </a:highlight>
                        </a:rPr>
                        <a:t>u(8)</a:t>
                      </a:r>
                      <a:endParaRPr lang="ja-JP" sz="2000" b="0" dirty="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732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rPr>
                        <a:t>		cpb_removal_delay</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Aft>
                          <a:spcPts val="300"/>
                        </a:spcAft>
                      </a:pPr>
                      <a:r>
                        <a:rPr lang="en-GB" sz="2000" b="0" dirty="0">
                          <a:solidFill>
                            <a:schemeClr val="tx1"/>
                          </a:solidFill>
                          <a:effectLst/>
                        </a:rPr>
                        <a:t>u(v)</a:t>
                      </a:r>
                      <a:endParaRPr lang="ja-JP" sz="2000" b="0" dirty="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732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2000" b="0" dirty="0">
                          <a:solidFill>
                            <a:schemeClr val="tx1"/>
                          </a:solidFill>
                          <a:effectLst/>
                        </a:rPr>
                        <a:t>		</a:t>
                      </a:r>
                      <a:r>
                        <a:rPr lang="en-GB" sz="2000" b="0" dirty="0" smtClean="0">
                          <a:solidFill>
                            <a:schemeClr val="tx1"/>
                          </a:solidFill>
                          <a:effectLst/>
                        </a:rPr>
                        <a:t>….</a:t>
                      </a:r>
                      <a:endParaRPr lang="ja-JP" sz="2000" b="0" dirty="0">
                        <a:solidFill>
                          <a:schemeClr val="tx1"/>
                        </a:solidFill>
                        <a:effectLst/>
                        <a:latin typeface="Times"/>
                        <a:ea typeface="Malgun Gothic"/>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hangingPunct="0">
                        <a:spcAft>
                          <a:spcPts val="300"/>
                        </a:spcAft>
                      </a:pPr>
                      <a:endParaRPr lang="ja-JP" sz="2000" b="0" dirty="0">
                        <a:solidFill>
                          <a:schemeClr val="tx1"/>
                        </a:solidFill>
                        <a:effectLst/>
                        <a:latin typeface="Times New Roman"/>
                        <a:ea typeface="Malgun Gothic"/>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3" name="オブジェクト 12"/>
          <p:cNvGraphicFramePr>
            <a:graphicFrameLocks noChangeAspect="1"/>
          </p:cNvGraphicFramePr>
          <p:nvPr>
            <p:extLst>
              <p:ext uri="{D42A27DB-BD31-4B8C-83A1-F6EECF244321}">
                <p14:modId xmlns:p14="http://schemas.microsoft.com/office/powerpoint/2010/main" val="868827537"/>
              </p:ext>
            </p:extLst>
          </p:nvPr>
        </p:nvGraphicFramePr>
        <p:xfrm>
          <a:off x="1638011" y="3243221"/>
          <a:ext cx="5520479" cy="3282123"/>
        </p:xfrm>
        <a:graphic>
          <a:graphicData uri="http://schemas.openxmlformats.org/presentationml/2006/ole">
            <mc:AlternateContent xmlns:mc="http://schemas.openxmlformats.org/markup-compatibility/2006">
              <mc:Choice xmlns:v="urn:schemas-microsoft-com:vml" Requires="v">
                <p:oleObj spid="_x0000_s3093" name="Visio" r:id="rId3" imgW="6133866" imgH="3646803" progId="Visio.Drawing.11">
                  <p:embed/>
                </p:oleObj>
              </mc:Choice>
              <mc:Fallback>
                <p:oleObj name="Visio" r:id="rId3" imgW="6133866" imgH="3646803" progId="Visio.Drawing.11">
                  <p:embed/>
                  <p:pic>
                    <p:nvPicPr>
                      <p:cNvPr id="0" name=""/>
                      <p:cNvPicPr/>
                      <p:nvPr/>
                    </p:nvPicPr>
                    <p:blipFill>
                      <a:blip r:embed="rId4"/>
                      <a:stretch>
                        <a:fillRect/>
                      </a:stretch>
                    </p:blipFill>
                    <p:spPr>
                      <a:xfrm>
                        <a:off x="1638011" y="3243221"/>
                        <a:ext cx="5520479" cy="3282123"/>
                      </a:xfrm>
                      <a:prstGeom prst="rect">
                        <a:avLst/>
                      </a:prstGeom>
                    </p:spPr>
                  </p:pic>
                </p:oleObj>
              </mc:Fallback>
            </mc:AlternateContent>
          </a:graphicData>
        </a:graphic>
      </p:graphicFrame>
      <p:sp>
        <p:nvSpPr>
          <p:cNvPr id="14" name="テキスト ボックス 13"/>
          <p:cNvSpPr txBox="1"/>
          <p:nvPr/>
        </p:nvSpPr>
        <p:spPr>
          <a:xfrm>
            <a:off x="287524" y="2384884"/>
            <a:ext cx="4648014" cy="756084"/>
          </a:xfrm>
          <a:prstGeom prst="rect">
            <a:avLst/>
          </a:prstGeom>
          <a:solidFill>
            <a:srgbClr val="FFFFCC">
              <a:alpha val="49804"/>
            </a:srgbClr>
          </a:solidFill>
        </p:spPr>
        <p:txBody>
          <a:bodyPr wrap="square" lIns="0" tIns="0" rIns="0" bIns="0" rtlCol="0" anchor="ctr" anchorCtr="0">
            <a:noAutofit/>
          </a:bodyPr>
          <a:lstStyle/>
          <a:p>
            <a:pPr algn="l"/>
            <a:r>
              <a:rPr lang="en-US" altLang="ja-JP" sz="2400" dirty="0" smtClean="0">
                <a:latin typeface="+mn-lt"/>
                <a:cs typeface="Arial Unicode MS" pitchFamily="50" charset="-128"/>
              </a:rPr>
              <a:t>CRD’ = CRD – (NRT</a:t>
            </a:r>
            <a:r>
              <a:rPr lang="en-US" altLang="ja-JP" sz="2400" baseline="-25000" dirty="0" smtClean="0">
                <a:latin typeface="+mn-lt"/>
                <a:cs typeface="Arial Unicode MS" pitchFamily="50" charset="-128"/>
              </a:rPr>
              <a:t>BLA</a:t>
            </a:r>
            <a:r>
              <a:rPr lang="en-US" altLang="ja-JP" sz="2400" dirty="0" smtClean="0">
                <a:latin typeface="+mn-lt"/>
                <a:cs typeface="Arial Unicode MS" pitchFamily="50" charset="-128"/>
              </a:rPr>
              <a:t> – NRT)</a:t>
            </a:r>
          </a:p>
          <a:p>
            <a:pPr algn="l"/>
            <a:r>
              <a:rPr kumimoji="1" lang="en-US" altLang="ja-JP" sz="2400" dirty="0" smtClean="0">
                <a:latin typeface="+mn-lt"/>
                <a:cs typeface="Arial Unicode MS" pitchFamily="50" charset="-128"/>
              </a:rPr>
              <a:t>DOD’ = DOD</a:t>
            </a:r>
            <a:r>
              <a:rPr lang="en-US" altLang="ja-JP" sz="2400" dirty="0" smtClean="0">
                <a:latin typeface="Arial"/>
                <a:cs typeface="Arial Unicode MS" pitchFamily="50" charset="-128"/>
              </a:rPr>
              <a:t> –</a:t>
            </a:r>
            <a:r>
              <a:rPr lang="ja-JP" altLang="en-US" sz="2400" dirty="0">
                <a:latin typeface="Arial"/>
                <a:cs typeface="Arial Unicode MS" pitchFamily="50" charset="-128"/>
              </a:rPr>
              <a:t> </a:t>
            </a:r>
            <a:r>
              <a:rPr kumimoji="1" lang="en-US" altLang="ja-JP" sz="2400" dirty="0" smtClean="0">
                <a:latin typeface="+mn-lt"/>
                <a:cs typeface="Arial Unicode MS" pitchFamily="50" charset="-128"/>
              </a:rPr>
              <a:t>NRT</a:t>
            </a:r>
            <a:endParaRPr kumimoji="1" lang="ja-JP" altLang="en-US" sz="2400" dirty="0" smtClean="0">
              <a:latin typeface="+mn-lt"/>
              <a:cs typeface="Arial Unicode MS" pitchFamily="50" charset="-128"/>
            </a:endParaRPr>
          </a:p>
        </p:txBody>
      </p:sp>
      <p:sp>
        <p:nvSpPr>
          <p:cNvPr id="18" name="テキスト ボックス 17"/>
          <p:cNvSpPr txBox="1"/>
          <p:nvPr/>
        </p:nvSpPr>
        <p:spPr>
          <a:xfrm>
            <a:off x="4499992" y="2726922"/>
            <a:ext cx="4356484" cy="378042"/>
          </a:xfrm>
          <a:prstGeom prst="rect">
            <a:avLst/>
          </a:prstGeom>
          <a:noFill/>
        </p:spPr>
        <p:txBody>
          <a:bodyPr wrap="square" lIns="0" tIns="0" rIns="0" bIns="0" rtlCol="0" anchor="ctr" anchorCtr="0">
            <a:noAutofit/>
          </a:bodyPr>
          <a:lstStyle/>
          <a:p>
            <a:pPr algn="r"/>
            <a:r>
              <a:rPr lang="en-US" altLang="ja-JP" sz="2000" dirty="0" smtClean="0">
                <a:latin typeface="+mn-lt"/>
                <a:cs typeface="Arial Unicode MS" pitchFamily="50" charset="-128"/>
              </a:rPr>
              <a:t>NRT: </a:t>
            </a:r>
            <a:r>
              <a:rPr lang="en-US" altLang="ja-JP" sz="2000" dirty="0" err="1" smtClean="0">
                <a:latin typeface="+mn-lt"/>
                <a:cs typeface="Arial Unicode MS" pitchFamily="50" charset="-128"/>
              </a:rPr>
              <a:t>num_removed_tfds</a:t>
            </a:r>
            <a:endParaRPr kumimoji="1" lang="ja-JP" altLang="en-US" sz="2000" dirty="0" smtClean="0">
              <a:latin typeface="+mn-lt"/>
              <a:cs typeface="Arial Unicode MS" pitchFamily="50" charset="-128"/>
            </a:endParaRPr>
          </a:p>
        </p:txBody>
      </p:sp>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extLst>
      <p:ext uri="{BB962C8B-B14F-4D97-AF65-F5344CB8AC3E}">
        <p14:creationId xmlns:p14="http://schemas.microsoft.com/office/powerpoint/2010/main" val="1766194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Proposal (Variation 2)</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graphicFrame>
        <p:nvGraphicFramePr>
          <p:cNvPr id="6" name="表 5"/>
          <p:cNvGraphicFramePr>
            <a:graphicFrameLocks noGrp="1"/>
          </p:cNvGraphicFramePr>
          <p:nvPr>
            <p:extLst>
              <p:ext uri="{D42A27DB-BD31-4B8C-83A1-F6EECF244321}">
                <p14:modId xmlns:p14="http://schemas.microsoft.com/office/powerpoint/2010/main" val="1870181437"/>
              </p:ext>
            </p:extLst>
          </p:nvPr>
        </p:nvGraphicFramePr>
        <p:xfrm>
          <a:off x="205868" y="800708"/>
          <a:ext cx="8686612" cy="4328160"/>
        </p:xfrm>
        <a:graphic>
          <a:graphicData uri="http://schemas.openxmlformats.org/drawingml/2006/table">
            <a:tbl>
              <a:tblPr firstRow="1" firstCol="1" bandRow="1">
                <a:tableStyleId>{5C22544A-7EE6-4342-B048-85BDC9FD1C3A}</a:tableStyleId>
              </a:tblPr>
              <a:tblGrid>
                <a:gridCol w="6814404"/>
                <a:gridCol w="1872208"/>
              </a:tblGrid>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err="1">
                          <a:solidFill>
                            <a:schemeClr val="tx1"/>
                          </a:solidFill>
                          <a:effectLst/>
                        </a:rPr>
                        <a:t>buffering_period</a:t>
                      </a:r>
                      <a:r>
                        <a:rPr lang="en-US" sz="2000" b="0" dirty="0">
                          <a:solidFill>
                            <a:schemeClr val="tx1"/>
                          </a:solidFill>
                          <a:effectLst/>
                        </a:rPr>
                        <a:t>( </a:t>
                      </a:r>
                      <a:r>
                        <a:rPr lang="en-US" sz="2000" b="0" dirty="0" err="1">
                          <a:solidFill>
                            <a:schemeClr val="tx1"/>
                          </a:solidFill>
                          <a:effectLst/>
                        </a:rPr>
                        <a:t>payloadSize</a:t>
                      </a:r>
                      <a:r>
                        <a:rPr lang="en-US" sz="2000" b="0" dirty="0">
                          <a:solidFill>
                            <a:schemeClr val="tx1"/>
                          </a:solidFill>
                          <a:effectLst/>
                        </a:rPr>
                        <a:t> )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rPr>
                        <a:t>Descriptor</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rPr>
                        <a:t>	</a:t>
                      </a:r>
                      <a:r>
                        <a:rPr lang="en-US" sz="2000" b="0" dirty="0" smtClean="0">
                          <a:solidFill>
                            <a:schemeClr val="tx1"/>
                          </a:solidFill>
                          <a:effectLst/>
                        </a:rPr>
                        <a:t>…..</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if ( </a:t>
                      </a:r>
                      <a:r>
                        <a:rPr lang="en-US" sz="2000" b="0" dirty="0" err="1">
                          <a:solidFill>
                            <a:schemeClr val="tx1"/>
                          </a:solidFill>
                          <a:effectLst/>
                          <a:highlight>
                            <a:srgbClr val="FFFF00"/>
                          </a:highlight>
                        </a:rPr>
                        <a:t>NalHrdBpPresentFlag</a:t>
                      </a:r>
                      <a:r>
                        <a:rPr lang="en-US" sz="2000" b="0" dirty="0">
                          <a:solidFill>
                            <a:schemeClr val="tx1"/>
                          </a:solidFill>
                          <a:effectLst/>
                          <a:highlight>
                            <a:srgbClr val="FFFF00"/>
                          </a:highlight>
                        </a:rPr>
                        <a:t> || </a:t>
                      </a:r>
                      <a:r>
                        <a:rPr lang="en-US" sz="2000" b="0" dirty="0" err="1">
                          <a:solidFill>
                            <a:schemeClr val="tx1"/>
                          </a:solidFill>
                          <a:effectLst/>
                          <a:highlight>
                            <a:srgbClr val="FFFF00"/>
                          </a:highlight>
                        </a:rPr>
                        <a:t>VclHrdBpPresentFlag</a:t>
                      </a: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r>
                        <a:rPr lang="en-US" sz="2000" b="0" dirty="0" err="1">
                          <a:solidFill>
                            <a:schemeClr val="tx1"/>
                          </a:solidFill>
                          <a:effectLst/>
                          <a:highlight>
                            <a:srgbClr val="FFFF00"/>
                          </a:highlight>
                        </a:rPr>
                        <a:t>ptsei_overwrite_flag</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u(1)</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if ( </a:t>
                      </a:r>
                      <a:r>
                        <a:rPr lang="en-US" sz="2000" b="0" dirty="0" err="1">
                          <a:solidFill>
                            <a:schemeClr val="tx1"/>
                          </a:solidFill>
                          <a:effectLst/>
                          <a:highlight>
                            <a:srgbClr val="FFFF00"/>
                          </a:highlight>
                        </a:rPr>
                        <a:t>ptsei_overwrite_flag</a:t>
                      </a: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num_entries_minus1</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ue(v)</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for ( </a:t>
                      </a:r>
                      <a:r>
                        <a:rPr lang="en-US" sz="2000" b="0" dirty="0" err="1">
                          <a:solidFill>
                            <a:schemeClr val="tx1"/>
                          </a:solidFill>
                          <a:effectLst/>
                          <a:highlight>
                            <a:srgbClr val="FFFF00"/>
                          </a:highlight>
                        </a:rPr>
                        <a:t>i</a:t>
                      </a:r>
                      <a:r>
                        <a:rPr lang="en-US" sz="2000" b="0" dirty="0">
                          <a:solidFill>
                            <a:schemeClr val="tx1"/>
                          </a:solidFill>
                          <a:effectLst/>
                          <a:highlight>
                            <a:srgbClr val="FFFF00"/>
                          </a:highlight>
                        </a:rPr>
                        <a:t> = 0; </a:t>
                      </a:r>
                      <a:r>
                        <a:rPr lang="en-US" sz="2000" b="0" dirty="0" err="1">
                          <a:solidFill>
                            <a:schemeClr val="tx1"/>
                          </a:solidFill>
                          <a:effectLst/>
                          <a:highlight>
                            <a:srgbClr val="FFFF00"/>
                          </a:highlight>
                        </a:rPr>
                        <a:t>i</a:t>
                      </a:r>
                      <a:r>
                        <a:rPr lang="en-US" sz="2000" b="0" dirty="0">
                          <a:solidFill>
                            <a:schemeClr val="tx1"/>
                          </a:solidFill>
                          <a:effectLst/>
                          <a:highlight>
                            <a:srgbClr val="FFFF00"/>
                          </a:highlight>
                        </a:rPr>
                        <a:t> &lt;= num_entries_minus1+1; </a:t>
                      </a:r>
                      <a:r>
                        <a:rPr lang="en-US" sz="2000" b="0" dirty="0" err="1">
                          <a:solidFill>
                            <a:schemeClr val="tx1"/>
                          </a:solidFill>
                          <a:effectLst/>
                          <a:highlight>
                            <a:srgbClr val="FFFF00"/>
                          </a:highlight>
                        </a:rPr>
                        <a:t>i</a:t>
                      </a:r>
                      <a:r>
                        <a:rPr lang="en-US" sz="2000" b="0" dirty="0">
                          <a:solidFill>
                            <a:schemeClr val="tx1"/>
                          </a:solidFill>
                          <a:effectLst/>
                          <a:highlight>
                            <a:srgbClr val="FFFF00"/>
                          </a:highlight>
                        </a:rPr>
                        <a:t> ++ )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r>
                        <a:rPr lang="en-US" sz="2000" b="0" dirty="0" err="1">
                          <a:solidFill>
                            <a:schemeClr val="tx1"/>
                          </a:solidFill>
                          <a:effectLst/>
                          <a:highlight>
                            <a:srgbClr val="FFFF00"/>
                          </a:highlight>
                        </a:rPr>
                        <a:t>alt_cpb_removal_delay_offset</a:t>
                      </a:r>
                      <a:r>
                        <a:rPr lang="en-US" sz="2000" b="0" dirty="0">
                          <a:solidFill>
                            <a:schemeClr val="tx1"/>
                          </a:solidFill>
                          <a:effectLst/>
                          <a:highlight>
                            <a:srgbClr val="FFFF00"/>
                          </a:highlight>
                        </a:rPr>
                        <a:t>[ </a:t>
                      </a:r>
                      <a:r>
                        <a:rPr lang="en-US" sz="2000" b="0" dirty="0" err="1">
                          <a:solidFill>
                            <a:schemeClr val="tx1"/>
                          </a:solidFill>
                          <a:effectLst/>
                          <a:highlight>
                            <a:srgbClr val="FFFF00"/>
                          </a:highlight>
                        </a:rPr>
                        <a:t>i</a:t>
                      </a: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ue(v)</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r>
                        <a:rPr lang="en-US" sz="2000" b="0" dirty="0" err="1">
                          <a:solidFill>
                            <a:schemeClr val="tx1"/>
                          </a:solidFill>
                          <a:effectLst/>
                          <a:highlight>
                            <a:srgbClr val="FFFF00"/>
                          </a:highlight>
                        </a:rPr>
                        <a:t>alt_dpb_output_delay_offset</a:t>
                      </a:r>
                      <a:r>
                        <a:rPr lang="en-US" sz="2000" b="0" dirty="0">
                          <a:solidFill>
                            <a:schemeClr val="tx1"/>
                          </a:solidFill>
                          <a:effectLst/>
                          <a:highlight>
                            <a:srgbClr val="FFFF00"/>
                          </a:highlight>
                        </a:rPr>
                        <a:t>[ </a:t>
                      </a:r>
                      <a:r>
                        <a:rPr lang="en-US" sz="2000" b="0" dirty="0" err="1">
                          <a:solidFill>
                            <a:schemeClr val="tx1"/>
                          </a:solidFill>
                          <a:effectLst/>
                          <a:highlight>
                            <a:srgbClr val="FFFF00"/>
                          </a:highlight>
                        </a:rPr>
                        <a:t>i</a:t>
                      </a: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a:solidFill>
                            <a:schemeClr val="tx1"/>
                          </a:solidFill>
                          <a:effectLst/>
                          <a:highlight>
                            <a:srgbClr val="FFFF00"/>
                          </a:highlight>
                        </a:rPr>
                        <a:t> </a:t>
                      </a:r>
                      <a:endParaRPr lang="ja-JP" sz="240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000" b="0" dirty="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dirty="0">
                          <a:solidFill>
                            <a:schemeClr val="tx1"/>
                          </a:solidFill>
                          <a:effectLst/>
                          <a:highlight>
                            <a:srgbClr val="FFFF00"/>
                          </a:highlight>
                        </a:rPr>
                        <a:t> </a:t>
                      </a:r>
                      <a:endParaRPr lang="ja-JP" sz="240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altLang="ja-JP" sz="2000" b="0" dirty="0" smtClean="0">
                          <a:solidFill>
                            <a:schemeClr val="tx1"/>
                          </a:solidFill>
                          <a:effectLst/>
                          <a:highlight>
                            <a:srgbClr val="FFFF00"/>
                          </a:highlight>
                        </a:rPr>
                        <a:t>	}</a:t>
                      </a:r>
                      <a:endParaRPr lang="ja-JP" sz="2400" b="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r>
                        <a:rPr lang="en-US" sz="2000" dirty="0">
                          <a:solidFill>
                            <a:schemeClr val="tx1"/>
                          </a:solidFill>
                          <a:effectLst/>
                        </a:rPr>
                        <a:t> </a:t>
                      </a:r>
                      <a:endParaRPr lang="ja-JP" sz="240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43404">
                <a:tc>
                  <a:txBody>
                    <a:bodyPr/>
                    <a:lstStyle/>
                    <a:p>
                      <a:pPr marL="0" marR="0" lvl="0" indent="0" algn="l" defTabSz="914400" rtl="0" eaLnBrk="1" fontAlgn="auto" latinLnBrk="0" hangingPunct="0">
                        <a:lnSpc>
                          <a:spcPct val="100000"/>
                        </a:lnSpc>
                        <a:spcBef>
                          <a:spcPts val="200"/>
                        </a:spcBef>
                        <a:spcAft>
                          <a:spcPts val="200"/>
                        </a:spcAft>
                        <a:buClrTx/>
                        <a:buSzTx/>
                        <a:buFontTx/>
                        <a:buNone/>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cs typeface="+mn-cs"/>
                        </a:rPr>
                        <a:t>}</a:t>
                      </a:r>
                      <a:endParaRPr lang="ja-JP" altLang="ja-JP" sz="2800" b="0" dirty="0" smtClean="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hangingPunct="0">
                        <a:spcBef>
                          <a:spcPts val="200"/>
                        </a:spcBef>
                        <a:spcAft>
                          <a:spcPts val="200"/>
                        </a:spcAft>
                        <a:tabLst>
                          <a:tab pos="228600" algn="l"/>
                          <a:tab pos="457200" algn="l"/>
                          <a:tab pos="685800" algn="l"/>
                          <a:tab pos="914400" algn="l"/>
                        </a:tabLst>
                      </a:pPr>
                      <a:endParaRPr lang="ja-JP" sz="2400" dirty="0">
                        <a:solidFill>
                          <a:schemeClr val="tx1"/>
                        </a:solidFill>
                        <a:effectLst/>
                        <a:latin typeface="Times New Roman"/>
                        <a:ea typeface="ＭＳ 明朝"/>
                      </a:endParaRPr>
                    </a:p>
                  </a:txBody>
                  <a:tcPr marL="64532" marR="645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6</a:t>
            </a:fld>
            <a:endParaRPr lang="de-DE" altLang="ja-JP"/>
          </a:p>
        </p:txBody>
      </p:sp>
    </p:spTree>
    <p:extLst>
      <p:ext uri="{BB962C8B-B14F-4D97-AF65-F5344CB8AC3E}">
        <p14:creationId xmlns:p14="http://schemas.microsoft.com/office/powerpoint/2010/main" val="2164438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1664804"/>
            <a:ext cx="7921625" cy="1516546"/>
          </a:xfrm>
          <a:noFill/>
          <a:ln/>
        </p:spPr>
        <p:txBody>
          <a:bodyPr anchor="b"/>
          <a:lstStyle/>
          <a:p>
            <a:r>
              <a:rPr lang="en-US" altLang="ja-JP" dirty="0" smtClean="0"/>
              <a:t/>
            </a:r>
            <a:br>
              <a:rPr lang="en-US" altLang="ja-JP" dirty="0" smtClean="0"/>
            </a:br>
            <a:r>
              <a:rPr lang="en-US" altLang="ja-JP" b="1" dirty="0">
                <a:effectLst>
                  <a:outerShdw blurRad="38100" dist="38100" dir="2700000" algn="tl">
                    <a:srgbClr val="000000">
                      <a:alpha val="43137"/>
                    </a:srgbClr>
                  </a:outerShdw>
                </a:effectLst>
              </a:rPr>
              <a:t>Proposal </a:t>
            </a:r>
            <a:r>
              <a:rPr lang="en-US" altLang="ja-JP" b="1" dirty="0" smtClean="0">
                <a:effectLst>
                  <a:outerShdw blurRad="38100" dist="38100" dir="2700000" algn="tl">
                    <a:srgbClr val="000000">
                      <a:alpha val="43137"/>
                    </a:srgbClr>
                  </a:outerShdw>
                </a:effectLst>
              </a:rPr>
              <a:t>2</a:t>
            </a:r>
            <a:r>
              <a:rPr lang="en-US" altLang="ja-JP" dirty="0"/>
              <a:t/>
            </a:r>
            <a:br>
              <a:rPr lang="en-US" altLang="ja-JP" dirty="0"/>
            </a:br>
            <a:r>
              <a:rPr lang="en-US" altLang="ja-JP" dirty="0" smtClean="0"/>
              <a:t>Relaxation of constraint related to </a:t>
            </a:r>
            <a:r>
              <a:rPr lang="en-US" altLang="ja-JP" dirty="0" err="1" smtClean="0"/>
              <a:t>fixed_pic_rate_flag</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7</a:t>
            </a:fld>
            <a:endParaRPr lang="de-DE" altLang="ja-JP"/>
          </a:p>
        </p:txBody>
      </p:sp>
    </p:spTree>
    <p:extLst>
      <p:ext uri="{BB962C8B-B14F-4D97-AF65-F5344CB8AC3E}">
        <p14:creationId xmlns:p14="http://schemas.microsoft.com/office/powerpoint/2010/main" val="3991079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Motivation</a:t>
            </a:r>
            <a:endParaRPr kumimoji="1" lang="ja-JP" altLang="en-US" dirty="0"/>
          </a:p>
        </p:txBody>
      </p:sp>
      <p:sp>
        <p:nvSpPr>
          <p:cNvPr id="3" name="コンテンツ プレースホルダー 2"/>
          <p:cNvSpPr>
            <a:spLocks noGrp="1"/>
          </p:cNvSpPr>
          <p:nvPr>
            <p:ph idx="1"/>
          </p:nvPr>
        </p:nvSpPr>
        <p:spPr>
          <a:xfrm>
            <a:off x="168275" y="869951"/>
            <a:ext cx="8786813" cy="1622946"/>
          </a:xfrm>
        </p:spPr>
        <p:txBody>
          <a:bodyPr/>
          <a:lstStyle/>
          <a:p>
            <a:r>
              <a:rPr lang="en-US" altLang="ja-JP" dirty="0" smtClean="0"/>
              <a:t>Constraint related to </a:t>
            </a:r>
            <a:r>
              <a:rPr lang="en-US" altLang="ja-JP" dirty="0" err="1" smtClean="0"/>
              <a:t>fixed_pic_rate_flag</a:t>
            </a:r>
            <a:r>
              <a:rPr lang="en-US" altLang="ja-JP" dirty="0" smtClean="0"/>
              <a:t> equal to 1</a:t>
            </a:r>
            <a:br>
              <a:rPr lang="en-US" altLang="ja-JP" dirty="0" smtClean="0"/>
            </a:br>
            <a:r>
              <a:rPr lang="en-US" altLang="ja-JP" sz="2000" dirty="0" smtClean="0">
                <a:latin typeface="Times New Roman" pitchFamily="18" charset="0"/>
                <a:cs typeface="Times New Roman" pitchFamily="18" charset="0"/>
                <a:sym typeface="Symbol"/>
              </a:rPr>
              <a:t></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o,dpb</a:t>
            </a:r>
            <a:r>
              <a:rPr lang="en-US" altLang="ja-JP" sz="2000" dirty="0">
                <a:latin typeface="Times New Roman" pitchFamily="18" charset="0"/>
                <a:cs typeface="Times New Roman" pitchFamily="18" charset="0"/>
              </a:rPr>
              <a:t>( n ) =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o,dpb</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n</a:t>
            </a:r>
            <a:r>
              <a:rPr lang="en-US" altLang="ja-JP" sz="2000" baseline="-25000" dirty="0" err="1">
                <a:latin typeface="Times New Roman" pitchFamily="18" charset="0"/>
                <a:cs typeface="Times New Roman" pitchFamily="18" charset="0"/>
              </a:rPr>
              <a:t>n</a:t>
            </a:r>
            <a:r>
              <a:rPr lang="en-US" altLang="ja-JP" sz="2000" dirty="0">
                <a:latin typeface="Times New Roman" pitchFamily="18" charset="0"/>
                <a:cs typeface="Times New Roman" pitchFamily="18" charset="0"/>
              </a:rPr>
              <a:t> ) −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o,dpb</a:t>
            </a:r>
            <a:r>
              <a:rPr lang="en-US" altLang="ja-JP" sz="2000" dirty="0">
                <a:latin typeface="Times New Roman" pitchFamily="18" charset="0"/>
                <a:cs typeface="Times New Roman" pitchFamily="18" charset="0"/>
              </a:rPr>
              <a:t>( n ) =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c</a:t>
            </a:r>
            <a:r>
              <a:rPr lang="en-US" altLang="ja-JP" sz="2000" dirty="0" smtClean="0">
                <a:latin typeface="Times New Roman" pitchFamily="18" charset="0"/>
                <a:cs typeface="Times New Roman" pitchFamily="18" charset="0"/>
              </a:rPr>
              <a:t> </a:t>
            </a:r>
            <a:r>
              <a:rPr lang="en-US" altLang="ja-JP" sz="2000" dirty="0">
                <a:latin typeface="Times New Roman" pitchFamily="18" charset="0"/>
                <a:cs typeface="Times New Roman" pitchFamily="18" charset="0"/>
              </a:rPr>
              <a:t>* ( </a:t>
            </a:r>
            <a:r>
              <a:rPr lang="en-US" altLang="ja-JP" sz="2000" dirty="0" smtClean="0">
                <a:latin typeface="Times New Roman" pitchFamily="18" charset="0"/>
                <a:cs typeface="Times New Roman" pitchFamily="18" charset="0"/>
              </a:rPr>
              <a:t>pic_duration_in_tcs_minus1</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i</a:t>
            </a:r>
            <a:r>
              <a:rPr lang="en-US" altLang="ja-JP" sz="2000" dirty="0">
                <a:latin typeface="Times New Roman" pitchFamily="18" charset="0"/>
                <a:cs typeface="Times New Roman" pitchFamily="18" charset="0"/>
              </a:rPr>
              <a:t> ] + 1 </a:t>
            </a:r>
            <a:r>
              <a:rPr lang="en-US" altLang="ja-JP" sz="2000" dirty="0" smtClean="0">
                <a:latin typeface="Times New Roman" pitchFamily="18" charset="0"/>
                <a:cs typeface="Times New Roman" pitchFamily="18" charset="0"/>
              </a:rPr>
              <a:t>)</a:t>
            </a:r>
            <a:endParaRPr lang="en-US" altLang="ja-JP" sz="1800" dirty="0" smtClean="0">
              <a:latin typeface="Times New Roman" pitchFamily="18" charset="0"/>
              <a:cs typeface="Times New Roman" pitchFamily="18" charset="0"/>
            </a:endParaRPr>
          </a:p>
          <a:p>
            <a:r>
              <a:rPr lang="en-US" altLang="ja-JP" dirty="0" smtClean="0"/>
              <a:t>This constraint is not fulfilled when two </a:t>
            </a:r>
            <a:r>
              <a:rPr lang="en-US" altLang="ja-JP" dirty="0" err="1" smtClean="0"/>
              <a:t>bitstreams</a:t>
            </a:r>
            <a:r>
              <a:rPr lang="en-US" altLang="ja-JP" dirty="0" smtClean="0"/>
              <a:t> with different value of </a:t>
            </a:r>
            <a:r>
              <a:rPr lang="en-US" altLang="ja-JP" dirty="0" err="1" smtClean="0"/>
              <a:t>sps_max_num_reorder_pics</a:t>
            </a:r>
            <a:r>
              <a:rPr lang="en-US" altLang="ja-JP" dirty="0" smtClean="0"/>
              <a:t> are connected.</a:t>
            </a:r>
            <a:endParaRPr kumimoji="1" lang="ja-JP" altLang="en-US" sz="2000"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12" name="オブジェクト 11"/>
          <p:cNvGraphicFramePr>
            <a:graphicFrameLocks noChangeAspect="1"/>
          </p:cNvGraphicFramePr>
          <p:nvPr>
            <p:extLst>
              <p:ext uri="{D42A27DB-BD31-4B8C-83A1-F6EECF244321}">
                <p14:modId xmlns:p14="http://schemas.microsoft.com/office/powerpoint/2010/main" val="3864092757"/>
              </p:ext>
            </p:extLst>
          </p:nvPr>
        </p:nvGraphicFramePr>
        <p:xfrm>
          <a:off x="359532" y="2651954"/>
          <a:ext cx="8402072" cy="3909394"/>
        </p:xfrm>
        <a:graphic>
          <a:graphicData uri="http://schemas.openxmlformats.org/presentationml/2006/ole">
            <mc:AlternateContent xmlns:mc="http://schemas.openxmlformats.org/markup-compatibility/2006">
              <mc:Choice xmlns:v="urn:schemas-microsoft-com:vml" Requires="v">
                <p:oleObj spid="_x0000_s5139" name="Visio" r:id="rId3" imgW="9440372" imgH="4354569" progId="Visio.Drawing.11">
                  <p:embed/>
                </p:oleObj>
              </mc:Choice>
              <mc:Fallback>
                <p:oleObj name="Visio" r:id="rId3" imgW="9440372" imgH="4354569" progId="Visio.Drawing.11">
                  <p:embed/>
                  <p:pic>
                    <p:nvPicPr>
                      <p:cNvPr id="0" name=""/>
                      <p:cNvPicPr/>
                      <p:nvPr/>
                    </p:nvPicPr>
                    <p:blipFill>
                      <a:blip r:embed="rId4"/>
                      <a:stretch>
                        <a:fillRect/>
                      </a:stretch>
                    </p:blipFill>
                    <p:spPr>
                      <a:xfrm>
                        <a:off x="359532" y="2651954"/>
                        <a:ext cx="8402072" cy="3909394"/>
                      </a:xfrm>
                      <a:prstGeom prst="rect">
                        <a:avLst/>
                      </a:prstGeom>
                    </p:spPr>
                  </p:pic>
                </p:oleObj>
              </mc:Fallback>
            </mc:AlternateContent>
          </a:graphicData>
        </a:graphic>
      </p:graphicFrame>
      <p:sp>
        <p:nvSpPr>
          <p:cNvPr id="9" name="スライド番号プレースホルダー 8"/>
          <p:cNvSpPr>
            <a:spLocks noGrp="1"/>
          </p:cNvSpPr>
          <p:nvPr>
            <p:ph type="sldNum" sz="quarter" idx="10"/>
          </p:nvPr>
        </p:nvSpPr>
        <p:spPr/>
        <p:txBody>
          <a:bodyPr/>
          <a:lstStyle/>
          <a:p>
            <a:fld id="{39FFBC13-1392-4106-A838-CFD860C2156F}" type="slidenum">
              <a:rPr lang="de-DE" altLang="ja-JP" smtClean="0"/>
              <a:pPr/>
              <a:t>8</a:t>
            </a:fld>
            <a:endParaRPr lang="de-DE" altLang="ja-JP"/>
          </a:p>
        </p:txBody>
      </p:sp>
    </p:spTree>
    <p:extLst>
      <p:ext uri="{BB962C8B-B14F-4D97-AF65-F5344CB8AC3E}">
        <p14:creationId xmlns:p14="http://schemas.microsoft.com/office/powerpoint/2010/main" val="27581057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432</Words>
  <Application>Microsoft Office PowerPoint</Application>
  <PresentationFormat>画面に合わせる (4:3)</PresentationFormat>
  <Paragraphs>154</Paragraphs>
  <Slides>16</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16</vt:i4>
      </vt:variant>
    </vt:vector>
  </HeadingPairs>
  <TitlesOfParts>
    <vt:vector size="18" baseType="lpstr">
      <vt:lpstr>presentation_e_r</vt:lpstr>
      <vt:lpstr>Visio</vt:lpstr>
      <vt:lpstr>JCTVC-K0140 AHG9: Simple HEVC stream editing</vt:lpstr>
      <vt:lpstr>Summary</vt:lpstr>
      <vt:lpstr> Proposal 1 Modifier of cpb_removal_delay and dpb_output_delay</vt:lpstr>
      <vt:lpstr>Motivation</vt:lpstr>
      <vt:lpstr>Proposal in JCTVC-J0137</vt:lpstr>
      <vt:lpstr>Proposal (Variation 1)</vt:lpstr>
      <vt:lpstr>Proposal (Variation 2)</vt:lpstr>
      <vt:lpstr> Proposal 2 Relaxation of constraint related to fixed_pic_rate_flag</vt:lpstr>
      <vt:lpstr>Motivation</vt:lpstr>
      <vt:lpstr>Proposal</vt:lpstr>
      <vt:lpstr> Proposal 3 SEI message for indicating editing point</vt:lpstr>
      <vt:lpstr>Motivation</vt:lpstr>
      <vt:lpstr>Example</vt:lpstr>
      <vt:lpstr>Proposal</vt:lpstr>
      <vt:lpstr>Proposal (cont.)</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2012-10-10T04:41:55Z</dcterms:modified>
</cp:coreProperties>
</file>