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7" r:id="rId3"/>
    <p:sldId id="259" r:id="rId4"/>
    <p:sldId id="282" r:id="rId5"/>
    <p:sldId id="270" r:id="rId6"/>
    <p:sldId id="271" r:id="rId7"/>
    <p:sldId id="272" r:id="rId8"/>
    <p:sldId id="273" r:id="rId9"/>
    <p:sldId id="268" r:id="rId10"/>
    <p:sldId id="269" r:id="rId11"/>
    <p:sldId id="274" r:id="rId12"/>
    <p:sldId id="275" r:id="rId13"/>
    <p:sldId id="276" r:id="rId14"/>
    <p:sldId id="277" r:id="rId15"/>
    <p:sldId id="278" r:id="rId16"/>
    <p:sldId id="279" r:id="rId17"/>
    <p:sldId id="286" r:id="rId18"/>
    <p:sldId id="287" r:id="rId19"/>
    <p:sldId id="288" r:id="rId20"/>
    <p:sldId id="289" r:id="rId21"/>
    <p:sldId id="292" r:id="rId22"/>
    <p:sldId id="293" r:id="rId23"/>
    <p:sldId id="294" r:id="rId24"/>
    <p:sldId id="295" r:id="rId25"/>
    <p:sldId id="296" r:id="rId26"/>
    <p:sldId id="297" r:id="rId27"/>
    <p:sldId id="265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9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6B7B2-14C4-4E3C-B651-EC5188E9FF47}" type="datetimeFigureOut">
              <a:rPr lang="en-US" smtClean="0"/>
              <a:t>10/1/2012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F64C9-431B-4AE5-9E1E-210003727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26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48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85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269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85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64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354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70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578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0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4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225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229600" cy="513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3A5FC-31A5-420B-884E-81CF79125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281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JCTVC-K0138</a:t>
            </a:r>
            <a:br>
              <a:rPr lang="en-US" dirty="0" smtClean="0"/>
            </a:br>
            <a:r>
              <a:rPr lang="en-US" dirty="0" smtClean="0"/>
              <a:t>Non-CE1: </a:t>
            </a:r>
            <a:r>
              <a:rPr lang="en-US" dirty="0" err="1" smtClean="0"/>
              <a:t>Deblocking</a:t>
            </a:r>
            <a:r>
              <a:rPr lang="en-US" dirty="0" smtClean="0"/>
              <a:t> of Large Block Artifacts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Geert Van der Auwera, </a:t>
            </a:r>
            <a:r>
              <a:rPr lang="en-US" dirty="0" err="1" smtClean="0"/>
              <a:t>Rajan</a:t>
            </a:r>
            <a:r>
              <a:rPr lang="en-US" dirty="0" smtClean="0"/>
              <a:t> Joshi, Marta </a:t>
            </a:r>
            <a:r>
              <a:rPr lang="en-US" dirty="0" err="1" smtClean="0"/>
              <a:t>Karczewicz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2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“Red Kayak” (LD-B, QP37, </a:t>
            </a:r>
            <a:r>
              <a:rPr lang="en-US" dirty="0"/>
              <a:t>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#7)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27" y="1600200"/>
            <a:ext cx="69723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028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“Ducks Take Off” (LD-B, QP32, </a:t>
            </a:r>
            <a:r>
              <a:rPr lang="en-US" dirty="0"/>
              <a:t>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#7)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1419225"/>
            <a:ext cx="4619625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87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“Ducks </a:t>
            </a:r>
            <a:r>
              <a:rPr lang="en-US" dirty="0"/>
              <a:t>Take Off” </a:t>
            </a:r>
            <a:r>
              <a:rPr lang="en-US" dirty="0" smtClean="0"/>
              <a:t>(LD-B</a:t>
            </a:r>
            <a:r>
              <a:rPr lang="en-US" dirty="0"/>
              <a:t>, QP32, max </a:t>
            </a:r>
            <a:r>
              <a:rPr lang="en-US" dirty="0" smtClean="0"/>
              <a:t>TB=32x32</a:t>
            </a:r>
            <a:r>
              <a:rPr lang="en-US" dirty="0"/>
              <a:t>, frame #7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1404938"/>
            <a:ext cx="4619625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7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“Ducks </a:t>
            </a:r>
            <a:r>
              <a:rPr lang="en-US" dirty="0"/>
              <a:t>Take Off” </a:t>
            </a:r>
            <a:r>
              <a:rPr lang="en-US" dirty="0" smtClean="0"/>
              <a:t>(LD-B</a:t>
            </a:r>
            <a:r>
              <a:rPr lang="en-US" dirty="0"/>
              <a:t>, </a:t>
            </a:r>
            <a:r>
              <a:rPr lang="en-US" dirty="0" smtClean="0"/>
              <a:t>QP37, </a:t>
            </a:r>
            <a:r>
              <a:rPr lang="en-US" dirty="0"/>
              <a:t>max </a:t>
            </a:r>
            <a:r>
              <a:rPr lang="en-US" dirty="0" smtClean="0"/>
              <a:t>TB=32x32</a:t>
            </a:r>
            <a:r>
              <a:rPr lang="en-US" dirty="0"/>
              <a:t>, frame #7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762125"/>
            <a:ext cx="52006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545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“Ducks </a:t>
            </a:r>
            <a:r>
              <a:rPr lang="en-US" dirty="0"/>
              <a:t>Take Off” </a:t>
            </a:r>
            <a:r>
              <a:rPr lang="en-US" dirty="0" smtClean="0"/>
              <a:t>(LD-B</a:t>
            </a:r>
            <a:r>
              <a:rPr lang="en-US" dirty="0"/>
              <a:t>, QP37, max </a:t>
            </a:r>
            <a:r>
              <a:rPr lang="en-US" dirty="0" smtClean="0"/>
              <a:t>TB=32x32</a:t>
            </a:r>
            <a:r>
              <a:rPr lang="en-US" dirty="0"/>
              <a:t>, frame #7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766888"/>
            <a:ext cx="520065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70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“West Wind Easy” (LD-B, QP32, </a:t>
            </a:r>
            <a:r>
              <a:rPr lang="en-US" dirty="0"/>
              <a:t>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#6)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528763"/>
            <a:ext cx="7820025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65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“West </a:t>
            </a:r>
            <a:r>
              <a:rPr lang="en-US" dirty="0"/>
              <a:t>Wind Easy” </a:t>
            </a:r>
            <a:r>
              <a:rPr lang="en-US" dirty="0" smtClean="0"/>
              <a:t>(LD-B</a:t>
            </a:r>
            <a:r>
              <a:rPr lang="en-US" dirty="0"/>
              <a:t>, QP32, max </a:t>
            </a:r>
            <a:r>
              <a:rPr lang="en-US" dirty="0" smtClean="0"/>
              <a:t>TB=32x32</a:t>
            </a:r>
            <a:r>
              <a:rPr lang="en-US" dirty="0"/>
              <a:t>, frame #6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538288"/>
            <a:ext cx="782002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368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“Kimono” (LD-B, QP32, </a:t>
            </a:r>
            <a:r>
              <a:rPr lang="en-US" dirty="0"/>
              <a:t>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#240)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5" y="1762125"/>
            <a:ext cx="61531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9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“Kimono</a:t>
            </a:r>
            <a:r>
              <a:rPr lang="en-US" dirty="0"/>
              <a:t>” </a:t>
            </a:r>
            <a:r>
              <a:rPr lang="en-US" dirty="0" smtClean="0"/>
              <a:t>(LD-B</a:t>
            </a:r>
            <a:r>
              <a:rPr lang="en-US" dirty="0"/>
              <a:t>, QP32, max </a:t>
            </a:r>
            <a:r>
              <a:rPr lang="en-US" dirty="0" smtClean="0"/>
              <a:t>TB=32x32</a:t>
            </a:r>
            <a:r>
              <a:rPr lang="en-US" dirty="0"/>
              <a:t>, frame #240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757363"/>
            <a:ext cx="6143625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05522" y="5383796"/>
            <a:ext cx="371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Improved texture detail in roof region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4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822489"/>
            <a:ext cx="7848600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“Kimono</a:t>
            </a:r>
            <a:r>
              <a:rPr lang="en-US" dirty="0"/>
              <a:t>” </a:t>
            </a:r>
            <a:r>
              <a:rPr lang="en-US" dirty="0" smtClean="0"/>
              <a:t>(LD-B</a:t>
            </a:r>
            <a:r>
              <a:rPr lang="en-US" dirty="0"/>
              <a:t>, QP32, 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#137)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77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Intra prediction modification:</a:t>
            </a:r>
            <a:endParaRPr lang="en-US" dirty="0"/>
          </a:p>
          <a:p>
            <a:pPr lvl="1"/>
            <a:r>
              <a:rPr lang="en-US" dirty="0"/>
              <a:t>Restriction on max </a:t>
            </a:r>
            <a:r>
              <a:rPr lang="en-US" dirty="0" smtClean="0"/>
              <a:t>transform block </a:t>
            </a:r>
            <a:r>
              <a:rPr lang="en-US" dirty="0"/>
              <a:t>size for </a:t>
            </a:r>
            <a:r>
              <a:rPr lang="en-US" dirty="0" smtClean="0"/>
              <a:t>boundary filtering of DC, </a:t>
            </a:r>
            <a:r>
              <a:rPr lang="en-US" dirty="0"/>
              <a:t>horizontal and vertical </a:t>
            </a:r>
            <a:r>
              <a:rPr lang="en-US" dirty="0" smtClean="0"/>
              <a:t>intra modes</a:t>
            </a:r>
          </a:p>
          <a:p>
            <a:r>
              <a:rPr lang="en-US" dirty="0" smtClean="0"/>
              <a:t>Following modifications to the </a:t>
            </a:r>
            <a:r>
              <a:rPr lang="en-US" dirty="0" err="1" smtClean="0"/>
              <a:t>deblocking</a:t>
            </a:r>
            <a:r>
              <a:rPr lang="en-US" dirty="0" smtClean="0"/>
              <a:t> filter are considered in CE1:</a:t>
            </a:r>
          </a:p>
          <a:p>
            <a:pPr lvl="1"/>
            <a:r>
              <a:rPr lang="en-US" dirty="0" smtClean="0"/>
              <a:t>Strong/weak filter decision</a:t>
            </a:r>
          </a:p>
          <a:p>
            <a:pPr lvl="2"/>
            <a:r>
              <a:rPr lang="en-US" dirty="0" smtClean="0"/>
              <a:t>Removal of slope restriction condition</a:t>
            </a:r>
          </a:p>
          <a:p>
            <a:pPr lvl="2"/>
            <a:r>
              <a:rPr lang="en-US" dirty="0" smtClean="0"/>
              <a:t>Addition of second activity condition</a:t>
            </a:r>
          </a:p>
          <a:p>
            <a:pPr lvl="2"/>
            <a:r>
              <a:rPr lang="en-US" dirty="0" smtClean="0"/>
              <a:t>Increase of edge discontinuity threshold from 2.5t</a:t>
            </a:r>
            <a:r>
              <a:rPr lang="en-US" baseline="-25000" dirty="0" smtClean="0"/>
              <a:t>C</a:t>
            </a:r>
            <a:r>
              <a:rPr lang="en-US" dirty="0" smtClean="0"/>
              <a:t> to 16t</a:t>
            </a:r>
            <a:r>
              <a:rPr lang="en-US" baseline="-25000" dirty="0" smtClean="0"/>
              <a:t>C</a:t>
            </a:r>
          </a:p>
          <a:p>
            <a:pPr lvl="1"/>
            <a:r>
              <a:rPr lang="en-US" dirty="0" smtClean="0"/>
              <a:t>Strong filter coefficients for p1, q1, p2, q2 samples</a:t>
            </a:r>
          </a:p>
          <a:p>
            <a:pPr lvl="1"/>
            <a:r>
              <a:rPr lang="en-US" dirty="0" smtClean="0"/>
              <a:t>Strong filter clipping for p0, q0, p1, q1, p2, q2</a:t>
            </a:r>
          </a:p>
          <a:p>
            <a:pPr lvl="1"/>
            <a:r>
              <a:rPr lang="en-US" dirty="0" smtClean="0"/>
              <a:t>Beta threshold curve for QP &gt; 41</a:t>
            </a:r>
          </a:p>
          <a:p>
            <a:pPr lvl="1"/>
            <a:r>
              <a:rPr lang="en-US" dirty="0" smtClean="0"/>
              <a:t>Boundary strength increase: alternatives studied</a:t>
            </a:r>
          </a:p>
          <a:p>
            <a:pPr lvl="2"/>
            <a:r>
              <a:rPr lang="en-US" dirty="0" smtClean="0"/>
              <a:t>32x32 block edges</a:t>
            </a:r>
          </a:p>
          <a:p>
            <a:pPr lvl="2"/>
            <a:r>
              <a:rPr lang="en-US" dirty="0" smtClean="0"/>
              <a:t>Max TB/TU edges</a:t>
            </a:r>
          </a:p>
          <a:p>
            <a:pPr lvl="2"/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 default offset increase from 2 to 3 for </a:t>
            </a:r>
            <a:r>
              <a:rPr lang="en-US" dirty="0" err="1" smtClean="0"/>
              <a:t>Bs</a:t>
            </a:r>
            <a:r>
              <a:rPr lang="en-US" dirty="0" smtClean="0"/>
              <a:t> = 2</a:t>
            </a:r>
          </a:p>
          <a:p>
            <a:pPr lvl="2"/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At DIS stage, minimal changes to </a:t>
            </a:r>
            <a:r>
              <a:rPr lang="en-US" dirty="0" err="1" smtClean="0"/>
              <a:t>deblocking</a:t>
            </a:r>
            <a:r>
              <a:rPr lang="en-US" dirty="0" smtClean="0"/>
              <a:t> filter are preferred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95400" y="5486400"/>
            <a:ext cx="68580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50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“Kimono</a:t>
            </a:r>
            <a:r>
              <a:rPr lang="en-US" dirty="0"/>
              <a:t>” </a:t>
            </a:r>
            <a:r>
              <a:rPr lang="en-US" dirty="0" smtClean="0"/>
              <a:t>(LD-B</a:t>
            </a:r>
            <a:r>
              <a:rPr lang="en-US" dirty="0"/>
              <a:t>, QP32, 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#137)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838200"/>
            <a:ext cx="7839075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0" y="6356838"/>
            <a:ext cx="3716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Improved texture detail in face region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03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quality Examples</a:t>
            </a:r>
            <a:br>
              <a:rPr lang="en-US" dirty="0"/>
            </a:br>
            <a:r>
              <a:rPr lang="en-US" dirty="0"/>
              <a:t>Max transform = </a:t>
            </a:r>
            <a:r>
              <a:rPr lang="en-US" dirty="0" smtClean="0"/>
              <a:t>16x16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9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HM8.0: “Riverbed” (LD-B, QP32, max </a:t>
            </a:r>
            <a:r>
              <a:rPr lang="en-US" dirty="0" smtClean="0"/>
              <a:t>TB=16x16, </a:t>
            </a:r>
            <a:r>
              <a:rPr lang="en-US" dirty="0"/>
              <a:t>frame #2)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1462088"/>
            <a:ext cx="5591175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65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</a:t>
            </a:r>
            <a:r>
              <a:rPr lang="en-US" dirty="0"/>
              <a:t>“Riverbed” (LD-B, QP32, max </a:t>
            </a:r>
            <a:r>
              <a:rPr lang="en-US" dirty="0" smtClean="0"/>
              <a:t>TB=16x16</a:t>
            </a:r>
            <a:r>
              <a:rPr lang="en-US" dirty="0"/>
              <a:t>, frame #2)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1452563"/>
            <a:ext cx="5581650" cy="395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9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HM8.0: </a:t>
            </a:r>
            <a:r>
              <a:rPr lang="en-US" dirty="0" smtClean="0"/>
              <a:t>“Ducks Take Off” </a:t>
            </a:r>
            <a:r>
              <a:rPr lang="en-US" dirty="0"/>
              <a:t>(LD-B, </a:t>
            </a:r>
            <a:r>
              <a:rPr lang="en-US" dirty="0" smtClean="0"/>
              <a:t>QP37, </a:t>
            </a:r>
            <a:r>
              <a:rPr lang="en-US" dirty="0"/>
              <a:t>max </a:t>
            </a:r>
            <a:r>
              <a:rPr lang="en-US" dirty="0" smtClean="0"/>
              <a:t>TB=16x16</a:t>
            </a:r>
            <a:r>
              <a:rPr lang="en-US" dirty="0"/>
              <a:t>, frame </a:t>
            </a:r>
            <a:r>
              <a:rPr lang="en-US" dirty="0" smtClean="0"/>
              <a:t>#199)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447800"/>
            <a:ext cx="6981825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363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</a:t>
            </a:r>
            <a:r>
              <a:rPr lang="en-US" dirty="0"/>
              <a:t>“Ducks Take Off” (LD-B, QP37, max </a:t>
            </a:r>
            <a:r>
              <a:rPr lang="en-US" dirty="0" smtClean="0"/>
              <a:t>TB=16x16</a:t>
            </a:r>
            <a:r>
              <a:rPr lang="en-US" dirty="0"/>
              <a:t>, frame #199)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447800"/>
            <a:ext cx="6991350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33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CTC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30014"/>
            <a:ext cx="4156057" cy="127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3" y="3630063"/>
            <a:ext cx="4156057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48460"/>
            <a:ext cx="4156057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99" y="3630062"/>
            <a:ext cx="4156057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107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sz="1800" dirty="0"/>
          </a:p>
          <a:p>
            <a:r>
              <a:rPr lang="en-US" dirty="0" smtClean="0"/>
              <a:t>Minor modification of HEVC DIS </a:t>
            </a:r>
            <a:r>
              <a:rPr lang="en-US" dirty="0" err="1" smtClean="0"/>
              <a:t>deblocking</a:t>
            </a:r>
            <a:r>
              <a:rPr lang="en-US" dirty="0" smtClean="0"/>
              <a:t> filter:</a:t>
            </a:r>
          </a:p>
          <a:p>
            <a:pPr lvl="1"/>
            <a:r>
              <a:rPr lang="en-US" dirty="0" smtClean="0"/>
              <a:t>Adjusted normal filter </a:t>
            </a:r>
            <a:r>
              <a:rPr lang="en-US" dirty="0"/>
              <a:t>clipping </a:t>
            </a:r>
            <a:r>
              <a:rPr lang="en-US" dirty="0" smtClean="0"/>
              <a:t>for </a:t>
            </a:r>
            <a:r>
              <a:rPr lang="en-US" dirty="0"/>
              <a:t>max </a:t>
            </a:r>
            <a:r>
              <a:rPr lang="en-US" dirty="0" smtClean="0"/>
              <a:t>transform edges</a:t>
            </a:r>
            <a:endParaRPr lang="en-US" dirty="0"/>
          </a:p>
          <a:p>
            <a:r>
              <a:rPr lang="en-US" dirty="0"/>
              <a:t>Inclusion of intra prediction modification from CE1:</a:t>
            </a:r>
          </a:p>
          <a:p>
            <a:pPr lvl="1"/>
            <a:r>
              <a:rPr lang="en-US" dirty="0"/>
              <a:t>Restrict </a:t>
            </a:r>
            <a:r>
              <a:rPr lang="en-US" dirty="0" smtClean="0"/>
              <a:t>boundary filtering to 4x4</a:t>
            </a:r>
            <a:r>
              <a:rPr lang="en-US" dirty="0"/>
              <a:t>, 8x8, and 16x16</a:t>
            </a:r>
          </a:p>
          <a:p>
            <a:endParaRPr lang="en-US" dirty="0" smtClean="0"/>
          </a:p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Preserves HM8 </a:t>
            </a:r>
            <a:r>
              <a:rPr lang="en-US" dirty="0" err="1"/>
              <a:t>deblocking</a:t>
            </a:r>
            <a:r>
              <a:rPr lang="en-US" dirty="0"/>
              <a:t> filter decision conditions and filters</a:t>
            </a:r>
          </a:p>
          <a:p>
            <a:pPr lvl="1"/>
            <a:r>
              <a:rPr lang="en-US" dirty="0" smtClean="0"/>
              <a:t>No </a:t>
            </a:r>
            <a:r>
              <a:rPr lang="en-US" dirty="0" err="1"/>
              <a:t>signalling</a:t>
            </a:r>
            <a:r>
              <a:rPr lang="en-US" dirty="0"/>
              <a:t> of </a:t>
            </a:r>
            <a:r>
              <a:rPr lang="en-US" dirty="0" err="1"/>
              <a:t>deblocking</a:t>
            </a:r>
            <a:r>
              <a:rPr lang="en-US" dirty="0"/>
              <a:t> adjustment parameters required</a:t>
            </a:r>
          </a:p>
          <a:p>
            <a:pPr lvl="1"/>
            <a:r>
              <a:rPr lang="en-US" dirty="0" smtClean="0"/>
              <a:t>Significant </a:t>
            </a:r>
            <a:r>
              <a:rPr lang="en-US" dirty="0"/>
              <a:t>reduction of large </a:t>
            </a:r>
            <a:r>
              <a:rPr lang="en-US" dirty="0" smtClean="0"/>
              <a:t>block </a:t>
            </a:r>
            <a:r>
              <a:rPr lang="en-US" dirty="0"/>
              <a:t>artifacts without </a:t>
            </a:r>
            <a:r>
              <a:rPr lang="en-US" dirty="0" err="1" smtClean="0"/>
              <a:t>oversmoothing</a:t>
            </a:r>
            <a:endParaRPr lang="en-US" dirty="0" smtClean="0"/>
          </a:p>
          <a:p>
            <a:pPr lvl="1"/>
            <a:r>
              <a:rPr lang="en-US" dirty="0" smtClean="0"/>
              <a:t>Improved subjective quality by additional texture sharpness is observed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3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534400" cy="5364163"/>
          </a:xfrm>
        </p:spPr>
        <p:txBody>
          <a:bodyPr>
            <a:noAutofit/>
          </a:bodyPr>
          <a:lstStyle/>
          <a:p>
            <a:r>
              <a:rPr lang="en-US" sz="1800" dirty="0"/>
              <a:t>Problem: </a:t>
            </a:r>
            <a:r>
              <a:rPr lang="en-US" sz="1800" dirty="0" smtClean="0"/>
              <a:t>edge discontinuities </a:t>
            </a:r>
            <a:r>
              <a:rPr lang="en-US" sz="1800" dirty="0"/>
              <a:t>not smoothed due to </a:t>
            </a:r>
            <a:r>
              <a:rPr lang="en-US" sz="1800" dirty="0" smtClean="0"/>
              <a:t>narrow clipping of normal filter</a:t>
            </a:r>
            <a:endParaRPr lang="en-US" sz="1800" dirty="0"/>
          </a:p>
          <a:p>
            <a:r>
              <a:rPr lang="en-US" sz="1800" dirty="0" smtClean="0"/>
              <a:t>Proposal: If </a:t>
            </a:r>
            <a:r>
              <a:rPr lang="en-US" sz="1800" dirty="0"/>
              <a:t>edge is maximum </a:t>
            </a:r>
            <a:r>
              <a:rPr lang="en-US" sz="1800" dirty="0" smtClean="0"/>
              <a:t>transform edge, then boundary </a:t>
            </a:r>
            <a:r>
              <a:rPr lang="en-US" sz="1800" dirty="0"/>
              <a:t>strength </a:t>
            </a:r>
            <a:r>
              <a:rPr lang="en-US" sz="1800" dirty="0" smtClean="0"/>
              <a:t>(</a:t>
            </a:r>
            <a:r>
              <a:rPr lang="en-US" sz="1800" dirty="0" err="1" smtClean="0"/>
              <a:t>Bs</a:t>
            </a:r>
            <a:r>
              <a:rPr lang="en-US" sz="1800" dirty="0" smtClean="0"/>
              <a:t>) value is set to 3 and wider normal filter clipping interval is chosen (see changes in blue below)</a:t>
            </a:r>
          </a:p>
          <a:p>
            <a:pPr hangingPunct="0"/>
            <a:r>
              <a:rPr lang="en-US" sz="1800" dirty="0" smtClean="0">
                <a:sym typeface="Symbol"/>
              </a:rPr>
              <a:t>HM8 “normal” filter:</a:t>
            </a:r>
            <a:endParaRPr lang="en-US" sz="1800" dirty="0">
              <a:sym typeface="Symbol"/>
            </a:endParaRPr>
          </a:p>
          <a:p>
            <a:pPr lvl="1" hangingPunct="0"/>
            <a:r>
              <a:rPr lang="en-US" sz="1600" dirty="0">
                <a:sym typeface="Symbol"/>
              </a:rPr>
              <a:t></a:t>
            </a:r>
            <a:r>
              <a:rPr lang="en-US" sz="1600" dirty="0"/>
              <a:t> =  ( 9(q0-p0) - 3(q1-p1) + 8 )/16</a:t>
            </a:r>
          </a:p>
          <a:p>
            <a:pPr lvl="1" hangingPunct="0"/>
            <a:r>
              <a:rPr lang="en-US" sz="1600" dirty="0" smtClean="0"/>
              <a:t>If ( </a:t>
            </a:r>
            <a:r>
              <a:rPr lang="en-US" sz="1600" dirty="0" smtClean="0">
                <a:sym typeface="Symbol"/>
              </a:rPr>
              <a:t> &lt; 10</a:t>
            </a:r>
            <a:r>
              <a:rPr lang="en-US" sz="1600" dirty="0" smtClean="0"/>
              <a:t>t</a:t>
            </a:r>
            <a:r>
              <a:rPr lang="en-US" sz="1600" baseline="-25000" dirty="0" smtClean="0"/>
              <a:t>c</a:t>
            </a:r>
            <a:r>
              <a:rPr lang="en-US" sz="1600" dirty="0" smtClean="0"/>
              <a:t> )</a:t>
            </a:r>
          </a:p>
          <a:p>
            <a:pPr lvl="2" hangingPunct="0"/>
            <a:r>
              <a:rPr lang="el-GR" dirty="0" smtClean="0"/>
              <a:t>δ</a:t>
            </a:r>
            <a:r>
              <a:rPr lang="en-US" dirty="0" smtClean="0"/>
              <a:t> = Clip3( -c1, c1, </a:t>
            </a:r>
            <a:r>
              <a:rPr lang="en-US" dirty="0" smtClean="0">
                <a:sym typeface="Symbol"/>
              </a:rPr>
              <a:t>)</a:t>
            </a:r>
            <a:endParaRPr lang="en-US" dirty="0" smtClean="0"/>
          </a:p>
          <a:p>
            <a:pPr lvl="2" hangingPunct="0"/>
            <a:r>
              <a:rPr lang="en-US" dirty="0" smtClean="0"/>
              <a:t>p0’ = Clip( p0 + </a:t>
            </a:r>
            <a:r>
              <a:rPr lang="el-GR" dirty="0" smtClean="0"/>
              <a:t>δ</a:t>
            </a:r>
            <a:r>
              <a:rPr lang="en-US" dirty="0" smtClean="0">
                <a:sym typeface="Symbol"/>
              </a:rPr>
              <a:t> )</a:t>
            </a:r>
            <a:endParaRPr lang="en-US" dirty="0" smtClean="0"/>
          </a:p>
          <a:p>
            <a:pPr lvl="2" hangingPunct="0"/>
            <a:r>
              <a:rPr lang="en-US" dirty="0" smtClean="0"/>
              <a:t>q0’ = Clip( q0 - </a:t>
            </a:r>
            <a:r>
              <a:rPr lang="el-GR" dirty="0" smtClean="0"/>
              <a:t>δ</a:t>
            </a:r>
            <a:r>
              <a:rPr lang="en-US" dirty="0" smtClean="0">
                <a:sym typeface="Symbol"/>
              </a:rPr>
              <a:t> )</a:t>
            </a:r>
          </a:p>
          <a:p>
            <a:pPr lvl="2" hangingPunct="0"/>
            <a:r>
              <a:rPr lang="en-US" dirty="0" smtClean="0"/>
              <a:t>If modify p1:</a:t>
            </a:r>
          </a:p>
          <a:p>
            <a:pPr lvl="3" hangingPunct="0"/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p = Clip3( -c2, c2, ( (p2 + p0 + 1)/2 - p1 + </a:t>
            </a:r>
            <a:r>
              <a:rPr lang="el-GR" dirty="0" smtClean="0"/>
              <a:t>δ</a:t>
            </a:r>
            <a:r>
              <a:rPr lang="en-US" dirty="0" smtClean="0"/>
              <a:t>)/2 )</a:t>
            </a:r>
          </a:p>
          <a:p>
            <a:pPr lvl="3" hangingPunct="0"/>
            <a:r>
              <a:rPr lang="en-US" dirty="0" smtClean="0"/>
              <a:t>p1’ = Clip( p1 + </a:t>
            </a:r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p )</a:t>
            </a:r>
          </a:p>
          <a:p>
            <a:pPr lvl="2" hangingPunct="0"/>
            <a:r>
              <a:rPr lang="en-US" dirty="0" smtClean="0">
                <a:sym typeface="Symbol"/>
              </a:rPr>
              <a:t>If modify q1:</a:t>
            </a:r>
          </a:p>
          <a:p>
            <a:pPr lvl="3" hangingPunct="0"/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q = Clip3( -c2, c2, ( (q2 + q0 + 1)/2 - q1 - </a:t>
            </a:r>
            <a:r>
              <a:rPr lang="el-GR" dirty="0" smtClean="0"/>
              <a:t>δ</a:t>
            </a:r>
            <a:r>
              <a:rPr lang="en-US" dirty="0" smtClean="0"/>
              <a:t>)/2 )</a:t>
            </a:r>
          </a:p>
          <a:p>
            <a:pPr lvl="3"/>
            <a:r>
              <a:rPr lang="en-US" dirty="0" smtClean="0"/>
              <a:t>q1’ = Clip( q1 + </a:t>
            </a:r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q )</a:t>
            </a:r>
          </a:p>
          <a:p>
            <a:pPr lvl="2" hangingPunct="0"/>
            <a:r>
              <a:rPr lang="en-US" dirty="0"/>
              <a:t>Filter clipping thresholds</a:t>
            </a:r>
          </a:p>
          <a:p>
            <a:pPr lvl="3" hangingPunct="0"/>
            <a:r>
              <a:rPr lang="en-US" dirty="0"/>
              <a:t>c1 =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baseline="-25000" dirty="0" smtClean="0"/>
              <a:t> </a:t>
            </a:r>
            <a:r>
              <a:rPr lang="en-US" dirty="0" smtClean="0"/>
              <a:t>and c2 </a:t>
            </a:r>
            <a:r>
              <a:rPr lang="en-US" dirty="0"/>
              <a:t>= </a:t>
            </a:r>
            <a:r>
              <a:rPr lang="en-US" dirty="0" err="1"/>
              <a:t>t</a:t>
            </a:r>
            <a:r>
              <a:rPr lang="en-US" baseline="-25000" dirty="0" err="1"/>
              <a:t>C</a:t>
            </a:r>
            <a:r>
              <a:rPr lang="en-US" dirty="0"/>
              <a:t> </a:t>
            </a:r>
            <a:r>
              <a:rPr lang="en-US" dirty="0" smtClean="0"/>
              <a:t>/ </a:t>
            </a:r>
            <a:r>
              <a:rPr lang="en-US" dirty="0"/>
              <a:t>2</a:t>
            </a:r>
            <a:endParaRPr lang="en-US" dirty="0">
              <a:sym typeface="Symbol"/>
            </a:endParaRPr>
          </a:p>
          <a:p>
            <a:pPr lvl="3" hangingPunct="0"/>
            <a:r>
              <a:rPr lang="en-US" dirty="0">
                <a:solidFill>
                  <a:schemeClr val="accent1"/>
                </a:solidFill>
                <a:sym typeface="Symbol"/>
              </a:rPr>
              <a:t>If </a:t>
            </a:r>
            <a:r>
              <a:rPr lang="en-US" dirty="0" smtClean="0">
                <a:solidFill>
                  <a:schemeClr val="accent1"/>
                </a:solidFill>
                <a:sym typeface="Symbol"/>
              </a:rPr>
              <a:t>( </a:t>
            </a:r>
            <a:r>
              <a:rPr lang="en-US" dirty="0" err="1" smtClean="0">
                <a:solidFill>
                  <a:schemeClr val="accent1"/>
                </a:solidFill>
                <a:sym typeface="Symbol"/>
              </a:rPr>
              <a:t>Bs</a:t>
            </a:r>
            <a:r>
              <a:rPr lang="en-US" dirty="0" smtClean="0">
                <a:solidFill>
                  <a:schemeClr val="accent1"/>
                </a:solidFill>
                <a:sym typeface="Symbol"/>
              </a:rPr>
              <a:t> </a:t>
            </a:r>
            <a:r>
              <a:rPr lang="en-US" dirty="0">
                <a:solidFill>
                  <a:schemeClr val="accent1"/>
                </a:solidFill>
                <a:sym typeface="Symbol"/>
              </a:rPr>
              <a:t>=</a:t>
            </a:r>
            <a:r>
              <a:rPr lang="en-US" dirty="0" smtClean="0">
                <a:solidFill>
                  <a:schemeClr val="accent1"/>
                </a:solidFill>
                <a:sym typeface="Symbol"/>
              </a:rPr>
              <a:t> </a:t>
            </a:r>
            <a:r>
              <a:rPr lang="en-US" dirty="0">
                <a:solidFill>
                  <a:schemeClr val="accent1"/>
                </a:solidFill>
                <a:sym typeface="Symbol"/>
              </a:rPr>
              <a:t>3</a:t>
            </a:r>
            <a:r>
              <a:rPr lang="en-US" dirty="0" smtClean="0">
                <a:solidFill>
                  <a:schemeClr val="accent1"/>
                </a:solidFill>
                <a:sym typeface="Symbol"/>
              </a:rPr>
              <a:t> ), then c1 </a:t>
            </a:r>
            <a:r>
              <a:rPr lang="en-US" dirty="0">
                <a:solidFill>
                  <a:schemeClr val="accent1"/>
                </a:solidFill>
                <a:sym typeface="Symbol"/>
              </a:rPr>
              <a:t>= </a:t>
            </a:r>
            <a:r>
              <a:rPr lang="en-US" dirty="0" smtClean="0">
                <a:solidFill>
                  <a:schemeClr val="accent1"/>
                </a:solidFill>
                <a:sym typeface="Symbol"/>
              </a:rPr>
              <a:t>4</a:t>
            </a:r>
            <a:r>
              <a:rPr lang="en-US" dirty="0" smtClean="0">
                <a:solidFill>
                  <a:schemeClr val="accent1"/>
                </a:solidFill>
              </a:rPr>
              <a:t>t</a:t>
            </a:r>
            <a:r>
              <a:rPr lang="en-US" baseline="-25000" dirty="0" smtClean="0">
                <a:solidFill>
                  <a:schemeClr val="accent1"/>
                </a:solidFill>
              </a:rPr>
              <a:t>C </a:t>
            </a:r>
            <a:r>
              <a:rPr lang="en-US" dirty="0" smtClean="0">
                <a:solidFill>
                  <a:schemeClr val="accent1"/>
                </a:solidFill>
              </a:rPr>
              <a:t>and c2 </a:t>
            </a:r>
            <a:r>
              <a:rPr lang="en-US" dirty="0">
                <a:solidFill>
                  <a:schemeClr val="accent1"/>
                </a:solidFill>
              </a:rPr>
              <a:t>= </a:t>
            </a:r>
            <a:r>
              <a:rPr lang="en-US" dirty="0" smtClean="0">
                <a:solidFill>
                  <a:schemeClr val="accent1"/>
                </a:solidFill>
              </a:rPr>
              <a:t>2t</a:t>
            </a:r>
            <a:r>
              <a:rPr lang="en-US" baseline="-25000" dirty="0" smtClean="0">
                <a:solidFill>
                  <a:schemeClr val="accent1"/>
                </a:solidFill>
              </a:rPr>
              <a:t>C</a:t>
            </a:r>
            <a:endParaRPr lang="en-US" dirty="0">
              <a:solidFill>
                <a:schemeClr val="accent1"/>
              </a:solidFill>
              <a:sym typeface="Symbol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199" y="4038600"/>
            <a:ext cx="3591801" cy="269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447800" y="5614840"/>
            <a:ext cx="3886200" cy="381000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43246" y="4306702"/>
            <a:ext cx="12814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Proposal:</a:t>
            </a:r>
          </a:p>
          <a:p>
            <a:r>
              <a:rPr lang="en-US" sz="1600" dirty="0" smtClean="0"/>
              <a:t>Sharp edge discontinuity is smoothed</a:t>
            </a:r>
            <a:endParaRPr lang="en-US" sz="1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669" y="1676400"/>
            <a:ext cx="3580023" cy="268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19800" y="1970031"/>
            <a:ext cx="13282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HM8: </a:t>
            </a:r>
          </a:p>
          <a:p>
            <a:r>
              <a:rPr lang="en-US" sz="1600" dirty="0" smtClean="0"/>
              <a:t>Sharp edge discontinuity remains after filtering</a:t>
            </a:r>
            <a:endParaRPr lang="en-US" sz="1600" dirty="0"/>
          </a:p>
        </p:txBody>
      </p:sp>
      <p:sp>
        <p:nvSpPr>
          <p:cNvPr id="6" name="Down Arrow 5"/>
          <p:cNvSpPr/>
          <p:nvPr/>
        </p:nvSpPr>
        <p:spPr>
          <a:xfrm>
            <a:off x="7592068" y="2286000"/>
            <a:ext cx="228600" cy="22420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0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quality Examples</a:t>
            </a:r>
            <a:br>
              <a:rPr lang="en-US" dirty="0" smtClean="0"/>
            </a:br>
            <a:r>
              <a:rPr lang="en-US" dirty="0" smtClean="0"/>
              <a:t>Max transform = 32x32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4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“Riverbed” (LD-B</a:t>
            </a:r>
            <a:r>
              <a:rPr lang="en-US" dirty="0"/>
              <a:t>, QP32, </a:t>
            </a:r>
            <a:r>
              <a:rPr lang="en-US" dirty="0" smtClean="0"/>
              <a:t>max TB=32x32, frame </a:t>
            </a:r>
            <a:r>
              <a:rPr lang="en-US" dirty="0"/>
              <a:t>#2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1433513"/>
            <a:ext cx="5781675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07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“Riverbed” (LD-B, QP32, </a:t>
            </a:r>
            <a:r>
              <a:rPr lang="en-US" dirty="0"/>
              <a:t>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#2)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1447800"/>
            <a:ext cx="581025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135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“Riverbed” (LD-B, QP37, </a:t>
            </a:r>
            <a:r>
              <a:rPr lang="en-US" dirty="0"/>
              <a:t>max </a:t>
            </a:r>
            <a:r>
              <a:rPr lang="en-US" dirty="0" smtClean="0"/>
              <a:t>TB=32x32</a:t>
            </a:r>
            <a:r>
              <a:rPr lang="en-US" dirty="0"/>
              <a:t>, frame </a:t>
            </a:r>
            <a:r>
              <a:rPr lang="en-US" dirty="0" smtClean="0"/>
              <a:t>#2)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568642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27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Proposal: “Riverbed” (LD-B</a:t>
            </a:r>
            <a:r>
              <a:rPr lang="en-US" dirty="0"/>
              <a:t>, QP37, max </a:t>
            </a:r>
            <a:r>
              <a:rPr lang="en-US" dirty="0" smtClean="0"/>
              <a:t>TB=32x32</a:t>
            </a:r>
            <a:r>
              <a:rPr lang="en-US" dirty="0"/>
              <a:t>, frame #2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077" y="1606062"/>
            <a:ext cx="5686425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28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HM8.0: “Red Kayak” (LD-B</a:t>
            </a:r>
            <a:r>
              <a:rPr lang="en-US" dirty="0"/>
              <a:t>, QP37, max </a:t>
            </a:r>
            <a:r>
              <a:rPr lang="en-US" dirty="0" smtClean="0"/>
              <a:t>TB=32x32</a:t>
            </a:r>
            <a:r>
              <a:rPr lang="en-US" dirty="0"/>
              <a:t>, frame #7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9/30/2012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</a:t>
            </a:r>
            <a:endParaRPr 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1600200"/>
            <a:ext cx="6915150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15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</TotalTime>
  <Words>699</Words>
  <Application>Microsoft Office PowerPoint</Application>
  <PresentationFormat>On-screen Show (4:3)</PresentationFormat>
  <Paragraphs>134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JCTVC-K0138 Non-CE1: Deblocking of Large Block Artifacts</vt:lpstr>
      <vt:lpstr>CE1</vt:lpstr>
      <vt:lpstr>Proposal Summary</vt:lpstr>
      <vt:lpstr>Subjective quality Examples Max transform = 32x32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Subjective quality Examples Max transform = 16x16</vt:lpstr>
      <vt:lpstr>PowerPoint Presentation</vt:lpstr>
      <vt:lpstr>PowerPoint Presentation</vt:lpstr>
      <vt:lpstr>PowerPoint Presentation</vt:lpstr>
      <vt:lpstr>PowerPoint Presentation</vt:lpstr>
      <vt:lpstr>Objective Results</vt:lpstr>
      <vt:lpstr>Conclusion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Geert</dc:creator>
  <cp:lastModifiedBy>Geert</cp:lastModifiedBy>
  <cp:revision>128</cp:revision>
  <dcterms:created xsi:type="dcterms:W3CDTF">2012-09-06T22:52:15Z</dcterms:created>
  <dcterms:modified xsi:type="dcterms:W3CDTF">2012-10-01T20:31:17Z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454759558</vt:i4>
  </property>
  <property fmtid="{D5CDD505-2E9C-101B-9397-08002B2CF9AE}" pid="3" name="_NewReviewCycle">
    <vt:lpwstr/>
  </property>
  <property fmtid="{D5CDD505-2E9C-101B-9397-08002B2CF9AE}" pid="4" name="_EmailSubject">
    <vt:lpwstr>nonCE1 presentation</vt:lpwstr>
  </property>
  <property fmtid="{D5CDD505-2E9C-101B-9397-08002B2CF9AE}" pid="5" name="_AuthorEmail">
    <vt:lpwstr>geertv@qualcomm.com</vt:lpwstr>
  </property>
  <property fmtid="{D5CDD505-2E9C-101B-9397-08002B2CF9AE}" pid="6" name="_AuthorEmailDisplayName">
    <vt:lpwstr>Van Der Auwera, Geert</vt:lpwstr>
  </property>
</Properties>
</file>