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1"/>
  </p:notesMasterIdLst>
  <p:sldIdLst>
    <p:sldId id="256" r:id="rId5"/>
    <p:sldId id="257" r:id="rId6"/>
    <p:sldId id="262" r:id="rId7"/>
    <p:sldId id="260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8865" autoAdjust="0"/>
  </p:normalViewPr>
  <p:slideViewPr>
    <p:cSldViewPr showGuides="1">
      <p:cViewPr>
        <p:scale>
          <a:sx n="100" d="100"/>
          <a:sy n="100" d="100"/>
        </p:scale>
        <p:origin x="-1698" y="-354"/>
      </p:cViewPr>
      <p:guideLst>
        <p:guide orient="horz" pos="2160"/>
        <p:guide orient="horz" pos="408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FB611F-9AE3-4C58-931B-C9263E04A72D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F45929-6DD9-4272-8E72-10AEA9AE94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313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PTCovers-01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4669"/>
            <a:ext cx="6858000" cy="257113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587375"/>
            <a:ext cx="5105400" cy="14700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301992"/>
            <a:ext cx="4191000" cy="653816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9576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1011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708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1756724"/>
            <a:ext cx="4876800" cy="3344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9228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2001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470799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8839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3142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0097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93687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337659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082971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 anchor="t" anchorCtr="1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  <a:endParaRPr lang="en-US" dirty="0"/>
          </a:p>
        </p:txBody>
      </p:sp>
      <p:pic>
        <p:nvPicPr>
          <p:cNvPr id="7" name="Picture 6" descr="intel_rgb_3000.png"/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0" y="6276035"/>
            <a:ext cx="609600" cy="40193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4346432" y="6534150"/>
            <a:ext cx="42191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105A0D27-2188-4AAC-B857-7D8D74B33119}" type="slidenum">
              <a:rPr lang="en-US" sz="1400" smtClean="0">
                <a:solidFill>
                  <a:srgbClr val="0070C0"/>
                </a:solidFill>
              </a:rPr>
              <a:pPr algn="ctr"/>
              <a:t>‹#›</a:t>
            </a:fld>
            <a:endParaRPr lang="en-US" sz="1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3361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rgbClr val="0070C0"/>
          </a:solidFill>
          <a:latin typeface="Neo Sans Intel Medium" pitchFamily="34" charset="0"/>
          <a:ea typeface="+mj-ea"/>
          <a:cs typeface="+mj-cs"/>
        </a:defRPr>
      </a:lvl1pPr>
    </p:titleStyle>
    <p:bodyStyle>
      <a:lvl1pPr marL="231775" indent="-231775" algn="l" defTabSz="914400" rtl="0" eaLnBrk="1" latinLnBrk="0" hangingPunct="1">
        <a:spcBef>
          <a:spcPct val="20000"/>
        </a:spcBef>
        <a:buClr>
          <a:srgbClr val="0070C0"/>
        </a:buClr>
        <a:buFont typeface="Arial" pitchFamily="34" charset="0"/>
        <a:buChar char="•"/>
        <a:defRPr sz="2400" kern="1200">
          <a:solidFill>
            <a:schemeClr val="tx1"/>
          </a:solidFill>
          <a:latin typeface="Neo Sans Intel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0070C0"/>
        </a:buClr>
        <a:buFont typeface="Arial" pitchFamily="34" charset="0"/>
        <a:buChar char="–"/>
        <a:defRPr sz="2000" kern="1200">
          <a:solidFill>
            <a:schemeClr val="tx1"/>
          </a:solidFill>
          <a:latin typeface="Neo Sans Intel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0070C0"/>
        </a:buClr>
        <a:buFont typeface="Arial" pitchFamily="34" charset="0"/>
        <a:buChar char="•"/>
        <a:defRPr sz="1800" kern="1200">
          <a:solidFill>
            <a:schemeClr val="tx1"/>
          </a:solidFill>
          <a:latin typeface="Neo Sans Intel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Neo Sans Intel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Neo Sans Intel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228600" y="533400"/>
            <a:ext cx="6088205" cy="1354217"/>
          </a:xfrm>
        </p:spPr>
        <p:txBody>
          <a:bodyPr>
            <a:normAutofit fontScale="90000"/>
          </a:bodyPr>
          <a:lstStyle/>
          <a:p>
            <a:r>
              <a:rPr lang="en-US" sz="4400" dirty="0" smtClean="0"/>
              <a:t>JCTVC-K0112</a:t>
            </a:r>
            <a:br>
              <a:rPr lang="en-US" sz="4400" dirty="0" smtClean="0"/>
            </a:br>
            <a:r>
              <a:rPr lang="en-US" sz="4400" dirty="0" smtClean="0"/>
              <a:t>DQP Buffering fix</a:t>
            </a:r>
            <a:endParaRPr lang="en-US" sz="4400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1163654" y="2217357"/>
            <a:ext cx="4993432" cy="881270"/>
          </a:xfrm>
        </p:spPr>
        <p:txBody>
          <a:bodyPr/>
          <a:lstStyle/>
          <a:p>
            <a:pPr algn="l"/>
            <a:r>
              <a:rPr lang="en-US" sz="2400" dirty="0" smtClean="0">
                <a:latin typeface="Neo Sans Intel Medium" pitchFamily="34" charset="0"/>
              </a:rPr>
              <a:t>Pieter Kapsenberg</a:t>
            </a:r>
            <a:br>
              <a:rPr lang="en-US" sz="2400" dirty="0" smtClean="0">
                <a:latin typeface="Neo Sans Intel Medium" pitchFamily="34" charset="0"/>
              </a:rPr>
            </a:br>
            <a:r>
              <a:rPr lang="en-US" sz="1800" smtClean="0"/>
              <a:t>Intel Corporation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417476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Statement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 anchorCtr="0">
            <a:normAutofit fontScale="92500" lnSpcReduction="10000"/>
          </a:bodyPr>
          <a:lstStyle/>
          <a:p>
            <a:r>
              <a:rPr lang="en-US" dirty="0" smtClean="0"/>
              <a:t>Proposal </a:t>
            </a:r>
            <a:r>
              <a:rPr lang="en-CA" dirty="0"/>
              <a:t>JCTVC-I0219 </a:t>
            </a:r>
            <a:r>
              <a:rPr lang="en-CA" dirty="0" smtClean="0"/>
              <a:t>was adopted at Geneva meeting</a:t>
            </a:r>
          </a:p>
          <a:p>
            <a:r>
              <a:rPr lang="en-CA" dirty="0" smtClean="0"/>
              <a:t>Allows for independent CU decode, however it does not address the worst case:</a:t>
            </a:r>
          </a:p>
          <a:p>
            <a:pPr lvl="1"/>
            <a:r>
              <a:rPr lang="en-CA" dirty="0" smtClean="0"/>
              <a:t>CTB size 64x64</a:t>
            </a:r>
          </a:p>
          <a:p>
            <a:pPr lvl="1"/>
            <a:r>
              <a:rPr lang="en-CA" dirty="0" smtClean="0"/>
              <a:t>CU is not split, size is 64x64</a:t>
            </a:r>
          </a:p>
          <a:p>
            <a:pPr lvl="1"/>
            <a:r>
              <a:rPr lang="en-CA" dirty="0" smtClean="0"/>
              <a:t>CU is Intra predicted</a:t>
            </a:r>
          </a:p>
          <a:p>
            <a:pPr lvl="1"/>
            <a:r>
              <a:rPr lang="en-CA" dirty="0" smtClean="0"/>
              <a:t>TU tree fully split down to 4x4</a:t>
            </a:r>
          </a:p>
          <a:p>
            <a:pPr lvl="1"/>
            <a:r>
              <a:rPr lang="en-CA" dirty="0" smtClean="0"/>
              <a:t>All TUs except the last </a:t>
            </a:r>
            <a:r>
              <a:rPr lang="en-CA" dirty="0" smtClean="0"/>
              <a:t>luma TU </a:t>
            </a:r>
            <a:r>
              <a:rPr lang="en-CA" dirty="0" smtClean="0"/>
              <a:t>have </a:t>
            </a:r>
            <a:r>
              <a:rPr lang="en-CA" dirty="0" err="1" smtClean="0"/>
              <a:t>cbf</a:t>
            </a:r>
            <a:r>
              <a:rPr lang="en-CA" dirty="0" smtClean="0"/>
              <a:t> = 0</a:t>
            </a:r>
          </a:p>
          <a:p>
            <a:r>
              <a:rPr lang="en-CA" dirty="0" smtClean="0"/>
              <a:t>In this case QP value for the CU is derived at the last TU.</a:t>
            </a:r>
          </a:p>
          <a:p>
            <a:r>
              <a:rPr lang="en-CA" dirty="0" smtClean="0"/>
              <a:t>380 </a:t>
            </a:r>
            <a:r>
              <a:rPr lang="en-CA" dirty="0" smtClean="0"/>
              <a:t>empty TUs must be buffered up before deblocking can begin, requiring large storage on silicon.</a:t>
            </a:r>
          </a:p>
          <a:p>
            <a:r>
              <a:rPr lang="en-CA" dirty="0" smtClean="0"/>
              <a:t>HW decoder must be designed to handle the worst case, no matter how unlikely.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0201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Diagram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8704620"/>
              </p:ext>
            </p:extLst>
          </p:nvPr>
        </p:nvGraphicFramePr>
        <p:xfrm>
          <a:off x="304800" y="990599"/>
          <a:ext cx="8001000" cy="57137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1" name="Visio" r:id="rId3" imgW="5764907" imgH="4115611" progId="Visio.Drawing.11">
                  <p:embed/>
                </p:oleObj>
              </mc:Choice>
              <mc:Fallback>
                <p:oleObj name="Visio" r:id="rId3" imgW="5764907" imgH="4115611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04800" y="990599"/>
                        <a:ext cx="8001000" cy="57137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983307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96962"/>
          </a:xfrm>
        </p:spPr>
        <p:txBody>
          <a:bodyPr/>
          <a:lstStyle/>
          <a:p>
            <a:r>
              <a:rPr lang="en-US" dirty="0" smtClean="0"/>
              <a:t>Proposed Solution 1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219201"/>
            <a:ext cx="8229600" cy="2590800"/>
          </a:xfrm>
        </p:spPr>
        <p:txBody>
          <a:bodyPr>
            <a:normAutofit/>
          </a:bodyPr>
          <a:lstStyle/>
          <a:p>
            <a:r>
              <a:rPr lang="en-US" dirty="0" smtClean="0"/>
              <a:t>Store QP values at an 8x8 granularity.</a:t>
            </a:r>
          </a:p>
          <a:p>
            <a:pPr lvl="1"/>
            <a:r>
              <a:rPr lang="en-US" dirty="0" smtClean="0"/>
              <a:t>Main Profile compliant decoders must do this anyway, so no </a:t>
            </a:r>
            <a:r>
              <a:rPr lang="en-US" dirty="0" smtClean="0"/>
              <a:t>new storage </a:t>
            </a:r>
            <a:r>
              <a:rPr lang="en-US" dirty="0" smtClean="0"/>
              <a:t>is required.</a:t>
            </a:r>
          </a:p>
          <a:p>
            <a:pPr lvl="1"/>
            <a:r>
              <a:rPr lang="en-US" dirty="0" smtClean="0"/>
              <a:t>TU buffering is reduced to just 3.</a:t>
            </a:r>
          </a:p>
          <a:p>
            <a:pPr lvl="1"/>
            <a:r>
              <a:rPr lang="en-US" dirty="0" smtClean="0"/>
              <a:t>Solution impacts deblocking and QP predictor</a:t>
            </a:r>
          </a:p>
          <a:p>
            <a:pPr lvl="1"/>
            <a:r>
              <a:rPr lang="en-US" dirty="0" smtClean="0"/>
              <a:t>Coding performance shows no impact on average</a:t>
            </a:r>
            <a:endParaRPr lang="en-US" dirty="0"/>
          </a:p>
          <a:p>
            <a:pPr marL="457200" lvl="1" indent="0">
              <a:buNone/>
            </a:pPr>
            <a:endParaRPr lang="en-US" dirty="0" smtClean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7868947"/>
              </p:ext>
            </p:extLst>
          </p:nvPr>
        </p:nvGraphicFramePr>
        <p:xfrm>
          <a:off x="304801" y="3962401"/>
          <a:ext cx="3962400" cy="114299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79150"/>
                <a:gridCol w="549617"/>
                <a:gridCol w="542391"/>
                <a:gridCol w="549617"/>
                <a:gridCol w="549617"/>
                <a:gridCol w="542391"/>
                <a:gridCol w="549617"/>
              </a:tblGrid>
              <a:tr h="187529">
                <a:tc>
                  <a:txBody>
                    <a:bodyPr/>
                    <a:lstStyle/>
                    <a:p>
                      <a:endParaRPr lang="en-US" sz="12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All Intra Main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All Intra HE10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8085"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Y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U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V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Y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U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V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8643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Class C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0.0%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0.0%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0.0%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0.0%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0.0%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0.0%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8643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Class D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0.0%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0.0%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0.0%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0.0%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0.0%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0.0%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8643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Class E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0.0%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0.0%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0.1%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0.0%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0.1%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0.0%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9808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Class F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0.0%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0.1%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0.0%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0.0%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0.1%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0.0%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0025250"/>
              </p:ext>
            </p:extLst>
          </p:nvPr>
        </p:nvGraphicFramePr>
        <p:xfrm>
          <a:off x="304800" y="5257800"/>
          <a:ext cx="3962403" cy="11430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79151"/>
                <a:gridCol w="549617"/>
                <a:gridCol w="542392"/>
                <a:gridCol w="549617"/>
                <a:gridCol w="549617"/>
                <a:gridCol w="542392"/>
                <a:gridCol w="549617"/>
              </a:tblGrid>
              <a:tr h="223024">
                <a:tc>
                  <a:txBody>
                    <a:bodyPr/>
                    <a:lstStyle/>
                    <a:p>
                      <a:endParaRPr lang="en-US" sz="12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Random Access Main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Random Access HE10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6964"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Y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U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V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Y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U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V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22302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Class C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-0.1%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-0.1%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-0.2%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0.1%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0.0%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-0.1%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22302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Class D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0.0%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-0.3%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-0.1%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0.0%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0.1%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0.4%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23696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Class F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-0.1%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-0.2%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-0.4%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-0.1%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-0.2%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-0.3%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2895361"/>
              </p:ext>
            </p:extLst>
          </p:nvPr>
        </p:nvGraphicFramePr>
        <p:xfrm>
          <a:off x="4571999" y="3962400"/>
          <a:ext cx="4038603" cy="11697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92211"/>
                <a:gridCol w="560187"/>
                <a:gridCol w="552822"/>
                <a:gridCol w="560187"/>
                <a:gridCol w="560187"/>
                <a:gridCol w="552822"/>
                <a:gridCol w="560187"/>
              </a:tblGrid>
              <a:tr h="186612">
                <a:tc>
                  <a:txBody>
                    <a:bodyPr/>
                    <a:lstStyle/>
                    <a:p>
                      <a:endParaRPr lang="en-US" sz="14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Low delay B Main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Low delay B HE10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8276"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Y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U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V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Y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U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V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8661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Class C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-0.1%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0.1%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0.1%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0.0%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0.1%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0.1%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8661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Class D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0.1%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0.0%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-0.3%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0.0%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0.1%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0.2%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8661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Class E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0.0%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0.3%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-0.3%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-0.3%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0.1%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0.4%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9827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Class F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-0.1%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-0.1%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0.0%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0.0%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-0.6%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-0.6%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8040382"/>
              </p:ext>
            </p:extLst>
          </p:nvPr>
        </p:nvGraphicFramePr>
        <p:xfrm>
          <a:off x="4572001" y="5261610"/>
          <a:ext cx="4038599" cy="113919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92211"/>
                <a:gridCol w="560186"/>
                <a:gridCol w="552822"/>
                <a:gridCol w="560186"/>
                <a:gridCol w="560186"/>
                <a:gridCol w="552822"/>
                <a:gridCol w="560186"/>
              </a:tblGrid>
              <a:tr h="203427">
                <a:tc>
                  <a:txBody>
                    <a:bodyPr/>
                    <a:lstStyle/>
                    <a:p>
                      <a:endParaRPr lang="en-US" sz="12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Low delay P Main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Low delay P HE10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3427"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Y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U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V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Y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U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V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8308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Class C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0.0%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0.2%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0.1%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0.0%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0.1%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-0.3%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8308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Class D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0.0%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0.1%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-0.1%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0.1%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0.5%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0.5%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8308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Class E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-0.2%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-0.1%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-0.1%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-0.1%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-0.3%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-0.2%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8308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Class F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0.0%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-0.1%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0.1%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0.1%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-0.1%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-0.1%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0519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 1 diagram</a:t>
            </a:r>
            <a:endParaRPr lang="en-US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4692333"/>
              </p:ext>
            </p:extLst>
          </p:nvPr>
        </p:nvGraphicFramePr>
        <p:xfrm>
          <a:off x="304800" y="1142999"/>
          <a:ext cx="7696200" cy="5496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5" name="Visio" r:id="rId3" imgW="5764907" imgH="4115611" progId="Visio.Drawing.11">
                  <p:embed/>
                </p:oleObj>
              </mc:Choice>
              <mc:Fallback>
                <p:oleObj name="Visio" r:id="rId3" imgW="5764907" imgH="4115611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04800" y="1142999"/>
                        <a:ext cx="7696200" cy="54960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53610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Solution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2743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Signal Delta QP at the start of the CU</a:t>
            </a:r>
          </a:p>
          <a:p>
            <a:pPr lvl="1"/>
            <a:r>
              <a:rPr lang="en-US" dirty="0" smtClean="0"/>
              <a:t>DQP not signaled when there is no residual data.</a:t>
            </a:r>
          </a:p>
          <a:p>
            <a:pPr lvl="1"/>
            <a:r>
              <a:rPr lang="en-US" dirty="0" smtClean="0"/>
              <a:t>Requires signaling </a:t>
            </a:r>
            <a:r>
              <a:rPr lang="en-US" dirty="0" err="1" smtClean="0"/>
              <a:t>no_residual_data_syntax</a:t>
            </a:r>
            <a:r>
              <a:rPr lang="en-US" dirty="0" smtClean="0"/>
              <a:t> for intra CUs</a:t>
            </a:r>
          </a:p>
          <a:p>
            <a:r>
              <a:rPr lang="en-US" dirty="0" smtClean="0"/>
              <a:t>TU buffering requirement is removed since a CU’s QP value is always determined at before parsing TU tree.</a:t>
            </a:r>
          </a:p>
          <a:p>
            <a:r>
              <a:rPr lang="en-US" dirty="0" smtClean="0"/>
              <a:t>Relatively simple change to the Text</a:t>
            </a:r>
          </a:p>
          <a:p>
            <a:r>
              <a:rPr lang="en-US" dirty="0" smtClean="0"/>
              <a:t>Slight coding loss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3027535"/>
              </p:ext>
            </p:extLst>
          </p:nvPr>
        </p:nvGraphicFramePr>
        <p:xfrm>
          <a:off x="304800" y="4114800"/>
          <a:ext cx="4191000" cy="1219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11080"/>
                <a:gridCol w="582539"/>
                <a:gridCol w="574882"/>
                <a:gridCol w="582539"/>
                <a:gridCol w="582539"/>
                <a:gridCol w="574882"/>
                <a:gridCol w="582539"/>
              </a:tblGrid>
              <a:tr h="199053">
                <a:tc>
                  <a:txBody>
                    <a:bodyPr/>
                    <a:lstStyle/>
                    <a:p>
                      <a:endParaRPr lang="en-US" sz="12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All Intra Main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All Intra HE10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1494"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Y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U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V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Y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U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V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9905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Class C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0.13%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-0.07%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-0.12%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0.11%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-0.10%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-0.01%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9905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Class D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0.14%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-0.06%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-0.08%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0.15%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0.02%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-0.09%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9905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Class E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0.45%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-0.15%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-0.03%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0.39%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-0.36%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-0.18%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21149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Class F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0.23%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0.43%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0.35%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0.21%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0.54%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0.21%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8214967"/>
              </p:ext>
            </p:extLst>
          </p:nvPr>
        </p:nvGraphicFramePr>
        <p:xfrm>
          <a:off x="304800" y="5410200"/>
          <a:ext cx="4190999" cy="10668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11081"/>
                <a:gridCol w="582539"/>
                <a:gridCol w="574881"/>
                <a:gridCol w="582539"/>
                <a:gridCol w="582539"/>
                <a:gridCol w="574881"/>
                <a:gridCol w="582539"/>
              </a:tblGrid>
              <a:tr h="208156"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Random Access Main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Random Access HE10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1166"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Y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U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V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Y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U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V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20815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Class C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0.09%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-0.08%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-0.09%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0.17%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0.01%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0.20%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20815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Class D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0.19%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-0.09%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0.60%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-0.02%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0.56%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0.54%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221166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Class F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0.10%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-0.36%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-0.05%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0.10%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0.36%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0.05%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5017050"/>
              </p:ext>
            </p:extLst>
          </p:nvPr>
        </p:nvGraphicFramePr>
        <p:xfrm>
          <a:off x="4572000" y="4114800"/>
          <a:ext cx="4267201" cy="1219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24009"/>
                <a:gridCol w="593131"/>
                <a:gridCol w="585334"/>
                <a:gridCol w="593131"/>
                <a:gridCol w="593131"/>
                <a:gridCol w="585334"/>
                <a:gridCol w="593131"/>
              </a:tblGrid>
              <a:tr h="199053"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Low delay B Main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Low delay B HE10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1494"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Y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U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V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Y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U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V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9905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Class C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0.01%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0.24%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0.19%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0.09%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0.23%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0.58%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9905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Class D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0.16%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0.26%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0.29%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-0.01%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0.06%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-0.67%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9905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Class E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0.19%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0.36%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-0.37%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-0.12%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-0.66%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-1.41%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211494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Class F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0.37%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0.18%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0.11%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-0.03%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-0.04%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-0.43%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6500840"/>
              </p:ext>
            </p:extLst>
          </p:nvPr>
        </p:nvGraphicFramePr>
        <p:xfrm>
          <a:off x="4572000" y="5410200"/>
          <a:ext cx="4267201" cy="107550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24009"/>
                <a:gridCol w="593131"/>
                <a:gridCol w="585334"/>
                <a:gridCol w="593131"/>
                <a:gridCol w="593131"/>
                <a:gridCol w="585334"/>
                <a:gridCol w="593131"/>
              </a:tblGrid>
              <a:tr h="174171"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Low delay P Main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Low delay P HE10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5057"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Y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U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V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Y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U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V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7417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Class C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0.10%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0.56%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0.38%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0.11%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0.49%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0.27%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7417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Class D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-0.16%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-0.08%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0.42%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0.07%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0.41%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-0.22%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7417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Class E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0.15%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-0.30%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-0.18%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0.03%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-0.75%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-1.00%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185057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Class F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0.30%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0.37%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-0.11%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0.26%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0.26%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0.84%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42571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Intel Colors_2011">
      <a:dk1>
        <a:sysClr val="windowText" lastClr="000000"/>
      </a:dk1>
      <a:lt1>
        <a:sysClr val="window" lastClr="FFFFFF"/>
      </a:lt1>
      <a:dk2>
        <a:srgbClr val="004280"/>
      </a:dk2>
      <a:lt2>
        <a:srgbClr val="939895"/>
      </a:lt2>
      <a:accent1>
        <a:srgbClr val="00AEEF"/>
      </a:accent1>
      <a:accent2>
        <a:srgbClr val="A6CE39"/>
      </a:accent2>
      <a:accent3>
        <a:srgbClr val="FDB813"/>
      </a:accent3>
      <a:accent4>
        <a:srgbClr val="F37021"/>
      </a:accent4>
      <a:accent5>
        <a:srgbClr val="C00000"/>
      </a:accent5>
      <a:accent6>
        <a:srgbClr val="7030A0"/>
      </a:accent6>
      <a:hlink>
        <a:srgbClr val="085CA8"/>
      </a:hlink>
      <a:folHlink>
        <a:srgbClr val="939598"/>
      </a:folHlink>
    </a:clrScheme>
    <a:fontScheme name="Custom 1">
      <a:majorFont>
        <a:latin typeface="Neo Sans Intel Medium"/>
        <a:ea typeface=""/>
        <a:cs typeface=""/>
      </a:majorFont>
      <a:minorFont>
        <a:latin typeface="Neo Sans Inte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>
    <WebPage xmlns="http://schemas.microsoft.com/sharepoint/v3">
      <Url xsi:nil="true"/>
      <Description xsi:nil="true"/>
    </WebPage>
    <Hyperlink xmlns="3dc88326-9d6f-4373-abef-b92916743ede">
      <Url xsi:nil="true"/>
      <Description xsi:nil="true"/>
    </Hyperlink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FC2A90820E0674AAFD357170B13A7C9" ma:contentTypeVersion="2" ma:contentTypeDescription="Create a new document." ma:contentTypeScope="" ma:versionID="23203764c1f187126811da0f7c94096d">
  <xsd:schema xmlns:xsd="http://www.w3.org/2001/XMLSchema" xmlns:p="http://schemas.microsoft.com/office/2006/metadata/properties" xmlns:ns1="http://schemas.microsoft.com/sharepoint/v3" xmlns:ns2="3dc88326-9d6f-4373-abef-b92916743ede" targetNamespace="http://schemas.microsoft.com/office/2006/metadata/properties" ma:root="true" ma:fieldsID="7e16f2241459233622823fd057b7e230" ns1:_="" ns2:_="">
    <xsd:import namespace="http://schemas.microsoft.com/sharepoint/v3"/>
    <xsd:import namespace="3dc88326-9d6f-4373-abef-b92916743ede"/>
    <xsd:element name="properties">
      <xsd:complexType>
        <xsd:sequence>
          <xsd:element name="documentManagement">
            <xsd:complexType>
              <xsd:all>
                <xsd:element ref="ns2:Hyperlink" minOccurs="0"/>
                <xsd:element ref="ns1:WebPag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WebPage" ma:index="9" nillable="true" ma:displayName="Web Page" ma:internalName="WebPag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</xsd:schema>
  <xsd:schema xmlns:xsd="http://www.w3.org/2001/XMLSchema" xmlns:dms="http://schemas.microsoft.com/office/2006/documentManagement/types" targetNamespace="3dc88326-9d6f-4373-abef-b92916743ede" elementFormDefault="qualified">
    <xsd:import namespace="http://schemas.microsoft.com/office/2006/documentManagement/types"/>
    <xsd:element name="Hyperlink" ma:index="8" nillable="true" ma:displayName="Hyperlink" ma:format="Hyperlink" ma:internalName="Hyperlink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8672527F-A906-4975-A032-E1BC981F17C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623CB0F-B4D9-42AD-AA26-F8D3EDBC2B5E}">
  <ds:schemaRefs>
    <ds:schemaRef ds:uri="http://purl.org/dc/terms/"/>
    <ds:schemaRef ds:uri="http://schemas.microsoft.com/office/2006/documentManagement/types"/>
    <ds:schemaRef ds:uri="http://schemas.microsoft.com/sharepoint/v3"/>
    <ds:schemaRef ds:uri="http://www.w3.org/XML/1998/namespace"/>
    <ds:schemaRef ds:uri="http://purl.org/dc/elements/1.1/"/>
    <ds:schemaRef ds:uri="http://schemas.openxmlformats.org/package/2006/metadata/core-properties"/>
    <ds:schemaRef ds:uri="3dc88326-9d6f-4373-abef-b92916743ede"/>
    <ds:schemaRef ds:uri="http://schemas.microsoft.com/office/2006/metadata/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1A56461F-E8A5-4121-9A52-FC20487862C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3dc88326-9d6f-4373-abef-b92916743ede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9127</TotalTime>
  <Words>807</Words>
  <Application>Microsoft Office PowerPoint</Application>
  <PresentationFormat>On-screen Show (4:3)</PresentationFormat>
  <Paragraphs>302</Paragraphs>
  <Slides>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Office Theme</vt:lpstr>
      <vt:lpstr>Visio</vt:lpstr>
      <vt:lpstr>JCTVC-K0112 DQP Buffering fix</vt:lpstr>
      <vt:lpstr>Problem Statement</vt:lpstr>
      <vt:lpstr>Problem Diagram</vt:lpstr>
      <vt:lpstr>Proposed Solution 1</vt:lpstr>
      <vt:lpstr>Solution 1 diagram</vt:lpstr>
      <vt:lpstr>Proposed Solution 2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O'Dell, David W</dc:creator>
  <cp:lastModifiedBy>Pieter Kapsenberg</cp:lastModifiedBy>
  <cp:revision>81</cp:revision>
  <dcterms:created xsi:type="dcterms:W3CDTF">2011-03-10T17:38:00Z</dcterms:created>
  <dcterms:modified xsi:type="dcterms:W3CDTF">2012-10-06T16:41:22Z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0x0101008FC2A90820E0674AAFD357170B13A7C9</vt:lpwstr>
  </property>
</Properties>
</file>