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2"/>
  </p:notesMasterIdLst>
  <p:sldIdLst>
    <p:sldId id="256" r:id="rId5"/>
    <p:sldId id="257" r:id="rId6"/>
    <p:sldId id="263" r:id="rId7"/>
    <p:sldId id="262" r:id="rId8"/>
    <p:sldId id="260" r:id="rId9"/>
    <p:sldId id="264" r:id="rId10"/>
    <p:sldId id="261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8865" autoAdjust="0"/>
  </p:normalViewPr>
  <p:slideViewPr>
    <p:cSldViewPr showGuides="1">
      <p:cViewPr>
        <p:scale>
          <a:sx n="100" d="100"/>
          <a:sy n="100" d="100"/>
        </p:scale>
        <p:origin x="-1266" y="-72"/>
      </p:cViewPr>
      <p:guideLst>
        <p:guide orient="horz" pos="2160"/>
        <p:guide orient="horz" pos="408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5FB611F-9AE3-4C58-931B-C9263E04A72D}" type="datetimeFigureOut">
              <a:rPr lang="en-US" smtClean="0"/>
              <a:pPr/>
              <a:t>9/27/2012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AF45929-6DD9-4272-8E72-10AEA9AE94C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93132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PPTCovers-01.png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84669"/>
            <a:ext cx="6858000" cy="257113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1000" y="587375"/>
            <a:ext cx="5105400" cy="1470025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2301992"/>
            <a:ext cx="4191000" cy="653816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95762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110111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6708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3600" y="1756724"/>
            <a:ext cx="4876800" cy="33445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922847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620018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0" cap="all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2470799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78839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13142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30097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793687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337659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082971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 anchor="t" anchorCtr="1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  <a:endParaRPr lang="en-US" dirty="0"/>
          </a:p>
        </p:txBody>
      </p:sp>
      <p:pic>
        <p:nvPicPr>
          <p:cNvPr id="7" name="Picture 6" descr="intel_rgb_3000.png"/>
          <p:cNvPicPr>
            <a:picLocks noChangeAspect="1"/>
          </p:cNvPicPr>
          <p:nvPr userDrawn="1"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0" y="6276035"/>
            <a:ext cx="609600" cy="401930"/>
          </a:xfrm>
          <a:prstGeom prst="rect">
            <a:avLst/>
          </a:prstGeom>
        </p:spPr>
      </p:pic>
      <p:sp>
        <p:nvSpPr>
          <p:cNvPr id="5" name="Rectangle 4"/>
          <p:cNvSpPr/>
          <p:nvPr userDrawn="1"/>
        </p:nvSpPr>
        <p:spPr>
          <a:xfrm>
            <a:off x="4346432" y="6534150"/>
            <a:ext cx="42191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fld id="{105A0D27-2188-4AAC-B857-7D8D74B33119}" type="slidenum">
              <a:rPr lang="en-US" sz="1400" smtClean="0">
                <a:solidFill>
                  <a:srgbClr val="0070C0"/>
                </a:solidFill>
              </a:rPr>
              <a:pPr algn="ctr"/>
              <a:t>‹#›</a:t>
            </a:fld>
            <a:endParaRPr lang="en-US" sz="14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33612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3200" kern="1200">
          <a:solidFill>
            <a:srgbClr val="0070C0"/>
          </a:solidFill>
          <a:latin typeface="Neo Sans Intel Medium" pitchFamily="34" charset="0"/>
          <a:ea typeface="+mj-ea"/>
          <a:cs typeface="+mj-cs"/>
        </a:defRPr>
      </a:lvl1pPr>
    </p:titleStyle>
    <p:bodyStyle>
      <a:lvl1pPr marL="231775" indent="-231775" algn="l" defTabSz="914400" rtl="0" eaLnBrk="1" latinLnBrk="0" hangingPunct="1">
        <a:spcBef>
          <a:spcPct val="20000"/>
        </a:spcBef>
        <a:buClr>
          <a:srgbClr val="0070C0"/>
        </a:buClr>
        <a:buFont typeface="Arial" pitchFamily="34" charset="0"/>
        <a:buChar char="•"/>
        <a:defRPr sz="2400" kern="1200">
          <a:solidFill>
            <a:schemeClr val="tx1"/>
          </a:solidFill>
          <a:latin typeface="Neo Sans Intel" pitchFamily="34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Clr>
          <a:srgbClr val="0070C0"/>
        </a:buClr>
        <a:buFont typeface="Arial" pitchFamily="34" charset="0"/>
        <a:buChar char="–"/>
        <a:defRPr sz="2000" kern="1200">
          <a:solidFill>
            <a:schemeClr val="tx1"/>
          </a:solidFill>
          <a:latin typeface="Neo Sans Intel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rgbClr val="0070C0"/>
        </a:buClr>
        <a:buFont typeface="Arial" pitchFamily="34" charset="0"/>
        <a:buChar char="•"/>
        <a:defRPr sz="1800" kern="1200">
          <a:solidFill>
            <a:schemeClr val="tx1"/>
          </a:solidFill>
          <a:latin typeface="Neo Sans Intel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600" kern="1200">
          <a:solidFill>
            <a:schemeClr val="tx1"/>
          </a:solidFill>
          <a:latin typeface="Neo Sans Intel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600" kern="1200">
          <a:solidFill>
            <a:schemeClr val="tx1"/>
          </a:solidFill>
          <a:latin typeface="Neo Sans Intel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228600" y="533400"/>
            <a:ext cx="6088205" cy="1354217"/>
          </a:xfrm>
        </p:spPr>
        <p:txBody>
          <a:bodyPr>
            <a:normAutofit fontScale="90000"/>
          </a:bodyPr>
          <a:lstStyle/>
          <a:p>
            <a:r>
              <a:rPr lang="en-US" sz="4400" smtClean="0"/>
              <a:t>JCTVC-K0106</a:t>
            </a:r>
            <a:r>
              <a:rPr lang="en-US" sz="4400" dirty="0" smtClean="0"/>
              <a:t/>
            </a:r>
            <a:br>
              <a:rPr lang="en-US" sz="4400" dirty="0" smtClean="0"/>
            </a:br>
            <a:r>
              <a:rPr lang="en-US" sz="4400" dirty="0" smtClean="0"/>
              <a:t>On Tile Ordering</a:t>
            </a:r>
            <a:endParaRPr lang="en-US" sz="4400" dirty="0"/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>
          <a:xfrm>
            <a:off x="1163654" y="2217357"/>
            <a:ext cx="4993432" cy="881270"/>
          </a:xfrm>
        </p:spPr>
        <p:txBody>
          <a:bodyPr/>
          <a:lstStyle/>
          <a:p>
            <a:pPr algn="l"/>
            <a:r>
              <a:rPr lang="en-US" sz="2400" dirty="0" smtClean="0">
                <a:latin typeface="Neo Sans Intel Medium" pitchFamily="34" charset="0"/>
              </a:rPr>
              <a:t>Pieter Kapsenberg</a:t>
            </a:r>
            <a:br>
              <a:rPr lang="en-US" sz="2400" dirty="0" smtClean="0">
                <a:latin typeface="Neo Sans Intel Medium" pitchFamily="34" charset="0"/>
              </a:rPr>
            </a:br>
            <a:r>
              <a:rPr lang="en-US" sz="1800" smtClean="0"/>
              <a:t>Intel Corporation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4174768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Problem Statement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 anchorCtr="0"/>
          <a:lstStyle/>
          <a:p>
            <a:r>
              <a:rPr lang="en-US" dirty="0" smtClean="0"/>
              <a:t>Line buffers in HEVC behave like FIFOs, just like previous video codecs</a:t>
            </a:r>
          </a:p>
          <a:p>
            <a:pPr lvl="1"/>
            <a:r>
              <a:rPr lang="en-US" dirty="0" smtClean="0"/>
              <a:t>Data written in will be consumed in the same order</a:t>
            </a:r>
          </a:p>
          <a:p>
            <a:pPr lvl="1"/>
            <a:r>
              <a:rPr lang="en-US" dirty="0" smtClean="0"/>
              <a:t>FIFO mechanism is easy to implement and well understood</a:t>
            </a:r>
          </a:p>
          <a:p>
            <a:endParaRPr lang="en-US" dirty="0" smtClean="0"/>
          </a:p>
          <a:p>
            <a:r>
              <a:rPr lang="en-US" dirty="0" smtClean="0"/>
              <a:t>This mechanism is broken by tiles</a:t>
            </a:r>
          </a:p>
          <a:p>
            <a:pPr lvl="1"/>
            <a:r>
              <a:rPr lang="en-US" dirty="0" smtClean="0"/>
              <a:t>Data written out at the bottom of a tile is not consumed at the start of the next tile</a:t>
            </a:r>
          </a:p>
          <a:p>
            <a:endParaRPr lang="en-US" dirty="0"/>
          </a:p>
          <a:p>
            <a:r>
              <a:rPr lang="en-US" dirty="0" smtClean="0"/>
              <a:t>The problem applies mainly to single threaded decoders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0201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1219199"/>
            <a:ext cx="7696200" cy="51572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Problem Statement (diagram)</a:t>
            </a:r>
            <a:endParaRPr lang="en-US" dirty="0"/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2743200" y="2133600"/>
            <a:ext cx="3657600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H="1">
            <a:off x="2590800" y="2895600"/>
            <a:ext cx="3810000" cy="13716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>
            <a:off x="2590800" y="5276850"/>
            <a:ext cx="3962400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45580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Non-normative solutions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754563"/>
          </a:xfrm>
        </p:spPr>
        <p:txBody>
          <a:bodyPr/>
          <a:lstStyle/>
          <a:p>
            <a:r>
              <a:rPr lang="en-US" dirty="0" smtClean="0"/>
              <a:t>Use explicit addressing for line buffer reads and writes</a:t>
            </a:r>
          </a:p>
          <a:p>
            <a:pPr lvl="1"/>
            <a:r>
              <a:rPr lang="en-US" dirty="0" smtClean="0"/>
              <a:t>More complex, requires address generation.</a:t>
            </a:r>
          </a:p>
          <a:p>
            <a:pPr lvl="1"/>
            <a:r>
              <a:rPr lang="en-US" dirty="0" smtClean="0"/>
              <a:t>Lost opportunity to pack odd-sized data, as reads and writes must fall on system data word granularity</a:t>
            </a:r>
          </a:p>
          <a:p>
            <a:r>
              <a:rPr lang="en-US" dirty="0" smtClean="0"/>
              <a:t>Use a second independent line buffer FIFO for the tile boundary</a:t>
            </a:r>
          </a:p>
          <a:p>
            <a:pPr lvl="1"/>
            <a:r>
              <a:rPr lang="en-US" dirty="0" smtClean="0"/>
              <a:t>Larger memory footprint</a:t>
            </a:r>
          </a:p>
          <a:p>
            <a:pPr lvl="1"/>
            <a:r>
              <a:rPr lang="en-US" dirty="0" smtClean="0"/>
              <a:t>Duplication of logic</a:t>
            </a:r>
          </a:p>
          <a:p>
            <a:r>
              <a:rPr lang="en-US" dirty="0" smtClean="0"/>
              <a:t>Process tiles out of natural order, by processing column-wise</a:t>
            </a:r>
          </a:p>
          <a:p>
            <a:pPr lvl="1"/>
            <a:r>
              <a:rPr lang="en-US" dirty="0" smtClean="0"/>
              <a:t>Bitstream pointer must jump around when moving to the next tile.</a:t>
            </a:r>
          </a:p>
          <a:p>
            <a:pPr lvl="1"/>
            <a:r>
              <a:rPr lang="en-US" dirty="0" smtClean="0"/>
              <a:t>Difficult to implement when there are multiple slices that contain more than one tile.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38425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Proposed Solution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952999"/>
          </a:xfrm>
        </p:spPr>
        <p:txBody>
          <a:bodyPr>
            <a:normAutofit/>
          </a:bodyPr>
          <a:lstStyle/>
          <a:p>
            <a:r>
              <a:rPr lang="en-US" dirty="0" smtClean="0"/>
              <a:t>Order tiles first by tile columns, then by tile rows (vertical raster scan). </a:t>
            </a:r>
          </a:p>
          <a:p>
            <a:pPr lvl="1"/>
            <a:r>
              <a:rPr lang="en-US" dirty="0" smtClean="0"/>
              <a:t>Single FIFO line buffer for the whole picture</a:t>
            </a:r>
          </a:p>
          <a:p>
            <a:pPr lvl="1"/>
            <a:r>
              <a:rPr lang="en-US" dirty="0"/>
              <a:t>Simple change to Draft and HM</a:t>
            </a:r>
          </a:p>
          <a:p>
            <a:pPr lvl="1"/>
            <a:r>
              <a:rPr lang="en-US" dirty="0" smtClean="0"/>
              <a:t>No </a:t>
            </a:r>
            <a:r>
              <a:rPr lang="en-US" dirty="0"/>
              <a:t>impact to coding </a:t>
            </a:r>
            <a:r>
              <a:rPr lang="en-US" dirty="0" smtClean="0"/>
              <a:t>efficiency</a:t>
            </a:r>
          </a:p>
          <a:p>
            <a:pPr lvl="1"/>
            <a:r>
              <a:rPr lang="en-US" dirty="0" smtClean="0"/>
              <a:t>No impact to vertical line buffer operation</a:t>
            </a:r>
          </a:p>
          <a:p>
            <a:pPr lvl="1"/>
            <a:r>
              <a:rPr lang="en-US" dirty="0" smtClean="0"/>
              <a:t>CTB X/Y counter position update logic is simplified.</a:t>
            </a:r>
          </a:p>
          <a:p>
            <a:pPr lvl="1"/>
            <a:r>
              <a:rPr lang="en-US" dirty="0" smtClean="0"/>
              <a:t>Overall line buffer reduction</a:t>
            </a:r>
          </a:p>
          <a:p>
            <a:pPr lvl="2"/>
            <a:r>
              <a:rPr lang="en-US" dirty="0" smtClean="0"/>
              <a:t>Nearly all common picture formats are wider than they are tall</a:t>
            </a:r>
          </a:p>
          <a:p>
            <a:pPr lvl="2"/>
            <a:r>
              <a:rPr lang="en-US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Max vertical line buffer increased to picture height</a:t>
            </a:r>
          </a:p>
          <a:p>
            <a:pPr lvl="2"/>
            <a:r>
              <a:rPr lang="en-US" dirty="0" smtClean="0">
                <a:solidFill>
                  <a:srgbClr val="00B050"/>
                </a:solidFill>
              </a:rPr>
              <a:t>Max horizontal line buffer reduced to widest tile</a:t>
            </a:r>
          </a:p>
        </p:txBody>
      </p:sp>
    </p:spTree>
    <p:extLst>
      <p:ext uri="{BB962C8B-B14F-4D97-AF65-F5344CB8AC3E}">
        <p14:creationId xmlns:p14="http://schemas.microsoft.com/office/powerpoint/2010/main" val="1980519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1219200"/>
            <a:ext cx="7620000" cy="51061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Proposed Solution (diagram)</a:t>
            </a:r>
            <a:endParaRPr lang="en-US" dirty="0"/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2133600" y="2057400"/>
            <a:ext cx="0" cy="31623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5867400" y="2057400"/>
            <a:ext cx="0" cy="31623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V="1">
            <a:off x="3048000" y="2057400"/>
            <a:ext cx="2286000" cy="31623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01380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Draft Text Changes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23" y="838200"/>
            <a:ext cx="6238875" cy="5953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648325" y="1905000"/>
            <a:ext cx="2971800" cy="1477328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A corresponding update to the C++ source file from JCTVC-J0126 that validates this pseudo-code is included with the contribution.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543333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Intel Colors_2011">
      <a:dk1>
        <a:sysClr val="windowText" lastClr="000000"/>
      </a:dk1>
      <a:lt1>
        <a:sysClr val="window" lastClr="FFFFFF"/>
      </a:lt1>
      <a:dk2>
        <a:srgbClr val="004280"/>
      </a:dk2>
      <a:lt2>
        <a:srgbClr val="939895"/>
      </a:lt2>
      <a:accent1>
        <a:srgbClr val="00AEEF"/>
      </a:accent1>
      <a:accent2>
        <a:srgbClr val="A6CE39"/>
      </a:accent2>
      <a:accent3>
        <a:srgbClr val="FDB813"/>
      </a:accent3>
      <a:accent4>
        <a:srgbClr val="F37021"/>
      </a:accent4>
      <a:accent5>
        <a:srgbClr val="C00000"/>
      </a:accent5>
      <a:accent6>
        <a:srgbClr val="7030A0"/>
      </a:accent6>
      <a:hlink>
        <a:srgbClr val="085CA8"/>
      </a:hlink>
      <a:folHlink>
        <a:srgbClr val="939598"/>
      </a:folHlink>
    </a:clrScheme>
    <a:fontScheme name="Custom 1">
      <a:majorFont>
        <a:latin typeface="Neo Sans Intel Medium"/>
        <a:ea typeface=""/>
        <a:cs typeface=""/>
      </a:majorFont>
      <a:minorFont>
        <a:latin typeface="Neo Sans Inte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>
  <documentManagement>
    <WebPage xmlns="http://schemas.microsoft.com/sharepoint/v3">
      <Url xsi:nil="true"/>
      <Description xsi:nil="true"/>
    </WebPage>
    <Hyperlink xmlns="3dc88326-9d6f-4373-abef-b92916743ede">
      <Url xsi:nil="true"/>
      <Description xsi:nil="true"/>
    </Hyperlink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FC2A90820E0674AAFD357170B13A7C9" ma:contentTypeVersion="2" ma:contentTypeDescription="Create a new document." ma:contentTypeScope="" ma:versionID="23203764c1f187126811da0f7c94096d">
  <xsd:schema xmlns:xsd="http://www.w3.org/2001/XMLSchema" xmlns:p="http://schemas.microsoft.com/office/2006/metadata/properties" xmlns:ns1="http://schemas.microsoft.com/sharepoint/v3" xmlns:ns2="3dc88326-9d6f-4373-abef-b92916743ede" targetNamespace="http://schemas.microsoft.com/office/2006/metadata/properties" ma:root="true" ma:fieldsID="7e16f2241459233622823fd057b7e230" ns1:_="" ns2:_="">
    <xsd:import namespace="http://schemas.microsoft.com/sharepoint/v3"/>
    <xsd:import namespace="3dc88326-9d6f-4373-abef-b92916743ede"/>
    <xsd:element name="properties">
      <xsd:complexType>
        <xsd:sequence>
          <xsd:element name="documentManagement">
            <xsd:complexType>
              <xsd:all>
                <xsd:element ref="ns2:Hyperlink" minOccurs="0"/>
                <xsd:element ref="ns1:WebPage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http://schemas.microsoft.com/sharepoint/v3" elementFormDefault="qualified">
    <xsd:import namespace="http://schemas.microsoft.com/office/2006/documentManagement/types"/>
    <xsd:element name="WebPage" ma:index="9" nillable="true" ma:displayName="Web Page" ma:internalName="WebPag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</xsd:schema>
  <xsd:schema xmlns:xsd="http://www.w3.org/2001/XMLSchema" xmlns:dms="http://schemas.microsoft.com/office/2006/documentManagement/types" targetNamespace="3dc88326-9d6f-4373-abef-b92916743ede" elementFormDefault="qualified">
    <xsd:import namespace="http://schemas.microsoft.com/office/2006/documentManagement/types"/>
    <xsd:element name="Hyperlink" ma:index="8" nillable="true" ma:displayName="Hyperlink" ma:format="Hyperlink" ma:internalName="Hyperlink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Props1.xml><?xml version="1.0" encoding="utf-8"?>
<ds:datastoreItem xmlns:ds="http://schemas.openxmlformats.org/officeDocument/2006/customXml" ds:itemID="{8672527F-A906-4975-A032-E1BC981F17CC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C623CB0F-B4D9-42AD-AA26-F8D3EDBC2B5E}">
  <ds:schemaRefs>
    <ds:schemaRef ds:uri="http://purl.org/dc/terms/"/>
    <ds:schemaRef ds:uri="http://schemas.microsoft.com/office/2006/documentManagement/types"/>
    <ds:schemaRef ds:uri="http://schemas.microsoft.com/sharepoint/v3"/>
    <ds:schemaRef ds:uri="http://www.w3.org/XML/1998/namespace"/>
    <ds:schemaRef ds:uri="http://purl.org/dc/elements/1.1/"/>
    <ds:schemaRef ds:uri="http://schemas.openxmlformats.org/package/2006/metadata/core-properties"/>
    <ds:schemaRef ds:uri="3dc88326-9d6f-4373-abef-b92916743ede"/>
    <ds:schemaRef ds:uri="http://schemas.microsoft.com/office/2006/metadata/properties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1A56461F-E8A5-4121-9A52-FC20487862C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3dc88326-9d6f-4373-abef-b92916743ede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841</TotalTime>
  <Words>278</Words>
  <Application>Microsoft Office PowerPoint</Application>
  <PresentationFormat>On-screen Show (4:3)</PresentationFormat>
  <Paragraphs>36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JCTVC-K0106 On Tile Ordering</vt:lpstr>
      <vt:lpstr>Problem Statement</vt:lpstr>
      <vt:lpstr>Problem Statement (diagram)</vt:lpstr>
      <vt:lpstr>Non-normative solutions</vt:lpstr>
      <vt:lpstr>Proposed Solution</vt:lpstr>
      <vt:lpstr>Proposed Solution (diagram)</vt:lpstr>
      <vt:lpstr>Draft Text Changes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O'Dell, David W</dc:creator>
  <cp:lastModifiedBy>Pieter Kapsenberg</cp:lastModifiedBy>
  <cp:revision>56</cp:revision>
  <dcterms:created xsi:type="dcterms:W3CDTF">2011-03-10T17:38:00Z</dcterms:created>
  <dcterms:modified xsi:type="dcterms:W3CDTF">2012-09-27T22:08:18Z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0x0101008FC2A90820E0674AAFD357170B13A7C9</vt:lpwstr>
  </property>
</Properties>
</file>