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3" r:id="rId11"/>
    <p:sldId id="274" r:id="rId12"/>
    <p:sldId id="275" r:id="rId13"/>
    <p:sldId id="276" r:id="rId14"/>
    <p:sldId id="277" r:id="rId15"/>
    <p:sldId id="278" r:id="rId16"/>
    <p:sldId id="280" r:id="rId17"/>
    <p:sldId id="281" r:id="rId18"/>
    <p:sldId id="282" r:id="rId19"/>
    <p:sldId id="283" r:id="rId20"/>
    <p:sldId id="284" r:id="rId21"/>
    <p:sldId id="285" r:id="rId22"/>
    <p:sldId id="286" r:id="rId23"/>
    <p:sldId id="287" r:id="rId24"/>
    <p:sldId id="288" r:id="rId25"/>
    <p:sldId id="289" r:id="rId26"/>
    <p:sldId id="264" r:id="rId2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4" Type="http://schemas.openxmlformats.org/officeDocument/2006/relationships/image" Target="../media/image25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4" Type="http://schemas.openxmlformats.org/officeDocument/2006/relationships/image" Target="../media/image2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212277-8724-426E-93E6-D3410271C1D9}" type="datetimeFigureOut">
              <a:rPr lang="zh-CN" altLang="en-US" smtClean="0"/>
              <a:t>12/10/10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8B816B-58E6-4D83-B43D-F03D4EA1A2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1949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8C70C-6354-4E1D-9A75-20DFA37B8AB9}" type="datetimeFigureOut">
              <a:rPr lang="zh-CN" altLang="en-US" smtClean="0"/>
              <a:t>12/10/10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C06D4-7BA7-41F9-A00E-D2288DD573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7399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8C70C-6354-4E1D-9A75-20DFA37B8AB9}" type="datetimeFigureOut">
              <a:rPr lang="zh-CN" altLang="en-US" smtClean="0"/>
              <a:t>12/10/10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C06D4-7BA7-41F9-A00E-D2288DD573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6940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8C70C-6354-4E1D-9A75-20DFA37B8AB9}" type="datetimeFigureOut">
              <a:rPr lang="zh-CN" altLang="en-US" smtClean="0"/>
              <a:t>12/10/10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C06D4-7BA7-41F9-A00E-D2288DD573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8977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8C70C-6354-4E1D-9A75-20DFA37B8AB9}" type="datetimeFigureOut">
              <a:rPr lang="zh-CN" altLang="en-US" smtClean="0"/>
              <a:t>12/10/10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C06D4-7BA7-41F9-A00E-D2288DD573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0164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8C70C-6354-4E1D-9A75-20DFA37B8AB9}" type="datetimeFigureOut">
              <a:rPr lang="zh-CN" altLang="en-US" smtClean="0"/>
              <a:t>12/10/10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C06D4-7BA7-41F9-A00E-D2288DD573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4335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8C70C-6354-4E1D-9A75-20DFA37B8AB9}" type="datetimeFigureOut">
              <a:rPr lang="zh-CN" altLang="en-US" smtClean="0"/>
              <a:t>12/10/10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C06D4-7BA7-41F9-A00E-D2288DD573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9386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8C70C-6354-4E1D-9A75-20DFA37B8AB9}" type="datetimeFigureOut">
              <a:rPr lang="zh-CN" altLang="en-US" smtClean="0"/>
              <a:t>12/10/10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C06D4-7BA7-41F9-A00E-D2288DD573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526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8C70C-6354-4E1D-9A75-20DFA37B8AB9}" type="datetimeFigureOut">
              <a:rPr lang="zh-CN" altLang="en-US" smtClean="0"/>
              <a:t>12/10/10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C06D4-7BA7-41F9-A00E-D2288DD573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3854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8C70C-6354-4E1D-9A75-20DFA37B8AB9}" type="datetimeFigureOut">
              <a:rPr lang="zh-CN" altLang="en-US" smtClean="0"/>
              <a:t>12/10/10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C06D4-7BA7-41F9-A00E-D2288DD573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7655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8C70C-6354-4E1D-9A75-20DFA37B8AB9}" type="datetimeFigureOut">
              <a:rPr lang="zh-CN" altLang="en-US" smtClean="0"/>
              <a:t>12/10/10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C06D4-7BA7-41F9-A00E-D2288DD573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2939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8C70C-6354-4E1D-9A75-20DFA37B8AB9}" type="datetimeFigureOut">
              <a:rPr lang="zh-CN" altLang="en-US" smtClean="0"/>
              <a:t>12/10/10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C06D4-7BA7-41F9-A00E-D2288DD573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257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8C70C-6354-4E1D-9A75-20DFA37B8AB9}" type="datetimeFigureOut">
              <a:rPr lang="zh-CN" altLang="en-US" smtClean="0"/>
              <a:t>12/10/10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C06D4-7BA7-41F9-A00E-D2288DD573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4196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image" Target="../media/image30.png"/><Relationship Id="rId7" Type="http://schemas.openxmlformats.org/officeDocument/2006/relationships/image" Target="../media/image1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11.wmf"/><Relationship Id="rId4" Type="http://schemas.openxmlformats.org/officeDocument/2006/relationships/oleObject" Target="../embeddings/oleObject3.bin"/><Relationship Id="rId9" Type="http://schemas.openxmlformats.org/officeDocument/2006/relationships/image" Target="../media/image13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4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6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image" Target="../media/image36.png"/><Relationship Id="rId7" Type="http://schemas.openxmlformats.org/officeDocument/2006/relationships/image" Target="../media/image1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17.wmf"/><Relationship Id="rId4" Type="http://schemas.openxmlformats.org/officeDocument/2006/relationships/oleObject" Target="../embeddings/oleObject8.bin"/><Relationship Id="rId9" Type="http://schemas.openxmlformats.org/officeDocument/2006/relationships/image" Target="../media/image19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12.bin"/><Relationship Id="rId10" Type="http://schemas.openxmlformats.org/officeDocument/2006/relationships/image" Target="../media/image25.wmf"/><Relationship Id="rId4" Type="http://schemas.openxmlformats.org/officeDocument/2006/relationships/image" Target="../media/image22.wmf"/><Relationship Id="rId9" Type="http://schemas.openxmlformats.org/officeDocument/2006/relationships/oleObject" Target="../embeddings/oleObject14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7.wmf"/><Relationship Id="rId5" Type="http://schemas.openxmlformats.org/officeDocument/2006/relationships/oleObject" Target="../embeddings/oleObject16.bin"/><Relationship Id="rId10" Type="http://schemas.openxmlformats.org/officeDocument/2006/relationships/image" Target="../media/image29.wmf"/><Relationship Id="rId4" Type="http://schemas.openxmlformats.org/officeDocument/2006/relationships/image" Target="../media/image26.wmf"/><Relationship Id="rId9" Type="http://schemas.openxmlformats.org/officeDocument/2006/relationships/oleObject" Target="../embeddings/oleObject18.bin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/>
              <a:t>Rate control by </a:t>
            </a:r>
            <a:r>
              <a:rPr lang="en-US" altLang="zh-CN" dirty="0" smtClean="0"/>
              <a:t>R-</a:t>
            </a:r>
            <a:r>
              <a:rPr lang="el-GR" altLang="zh-CN" dirty="0" smtClean="0"/>
              <a:t>λ</a:t>
            </a:r>
            <a:r>
              <a:rPr lang="en-US" altLang="zh-CN" dirty="0" smtClean="0"/>
              <a:t> </a:t>
            </a:r>
            <a:r>
              <a:rPr lang="en-US" altLang="zh-CN" dirty="0"/>
              <a:t>model for HEVC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zh-CN" sz="2400" dirty="0" smtClean="0"/>
              <a:t>University of Science and Technology of </a:t>
            </a:r>
            <a:r>
              <a:rPr lang="en-US" altLang="zh-CN" sz="2400" dirty="0" smtClean="0"/>
              <a:t>China</a:t>
            </a:r>
          </a:p>
        </p:txBody>
      </p:sp>
    </p:spTree>
    <p:extLst>
      <p:ext uri="{BB962C8B-B14F-4D97-AF65-F5344CB8AC3E}">
        <p14:creationId xmlns:p14="http://schemas.microsoft.com/office/powerpoint/2010/main" val="2049091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CA" altLang="zh-CN" dirty="0" smtClean="0"/>
                  <a:t>Target bitrate: </a:t>
                </a:r>
                <a14:m>
                  <m:oMath xmlns:m="http://schemas.openxmlformats.org/officeDocument/2006/math">
                    <m:r>
                      <a:rPr lang="en-CA" altLang="zh-CN" i="1" dirty="0" smtClean="0">
                        <a:latin typeface="Cambria Math"/>
                      </a:rPr>
                      <m:t>𝑅</m:t>
                    </m:r>
                    <m:r>
                      <a:rPr lang="en-CA" altLang="zh-CN" i="1" baseline="-25000" dirty="0" err="1">
                        <a:latin typeface="Cambria Math"/>
                      </a:rPr>
                      <m:t>𝑡𝑎𝑟</m:t>
                    </m:r>
                  </m:oMath>
                </a14:m>
                <a:r>
                  <a:rPr lang="en-CA" altLang="zh-CN" dirty="0" smtClean="0"/>
                  <a:t>; frame rate: </a:t>
                </a:r>
                <a14:m>
                  <m:oMath xmlns:m="http://schemas.openxmlformats.org/officeDocument/2006/math">
                    <m:r>
                      <a:rPr lang="en-CA" altLang="zh-CN" i="1" dirty="0" smtClean="0">
                        <a:latin typeface="Cambria Math"/>
                      </a:rPr>
                      <m:t>𝑓</m:t>
                    </m:r>
                  </m:oMath>
                </a14:m>
                <a:r>
                  <a:rPr lang="en-CA" altLang="zh-CN" dirty="0" smtClean="0"/>
                  <a:t>.</a:t>
                </a:r>
              </a:p>
              <a:p>
                <a:r>
                  <a:rPr lang="en-CA" altLang="zh-CN" dirty="0"/>
                  <a:t>A</a:t>
                </a:r>
                <a:r>
                  <a:rPr lang="en-CA" altLang="zh-CN" dirty="0" smtClean="0"/>
                  <a:t>verage </a:t>
                </a:r>
                <a:r>
                  <a:rPr lang="en-CA" altLang="zh-CN" dirty="0"/>
                  <a:t>target bits per </a:t>
                </a:r>
                <a:r>
                  <a:rPr lang="en-CA" altLang="zh-CN" dirty="0" smtClean="0"/>
                  <a:t>picture: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altLang="zh-CN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</a:rPr>
                          <m:t>𝑃𝑖𝑐𝐴𝑣𝑔</m:t>
                        </m:r>
                      </m:sub>
                    </m:sSub>
                    <m:r>
                      <a:rPr lang="en-US" altLang="zh-CN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altLang="zh-CN" b="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/>
                              </a:rPr>
                              <m:t>𝑡𝑎𝑟</m:t>
                            </m:r>
                          </m:sub>
                        </m:sSub>
                      </m:num>
                      <m:den>
                        <m:r>
                          <a:rPr lang="en-US" altLang="zh-CN" b="0" i="1" smtClean="0">
                            <a:latin typeface="Cambria Math"/>
                          </a:rPr>
                          <m:t>𝑓</m:t>
                        </m:r>
                      </m:den>
                    </m:f>
                  </m:oMath>
                </a14:m>
                <a:endParaRPr lang="en-US" altLang="zh-CN" dirty="0" smtClean="0"/>
              </a:p>
              <a:p>
                <a:r>
                  <a:rPr lang="en-CA" altLang="zh-CN" dirty="0"/>
                  <a:t>N</a:t>
                </a:r>
                <a:r>
                  <a:rPr lang="en-CA" altLang="zh-CN" dirty="0" smtClean="0"/>
                  <a:t>umber </a:t>
                </a:r>
                <a:r>
                  <a:rPr lang="en-CA" altLang="zh-CN" dirty="0"/>
                  <a:t>of </a:t>
                </a:r>
                <a:r>
                  <a:rPr lang="en-CA" altLang="zh-CN" dirty="0" smtClean="0"/>
                  <a:t>already coded pictures </a:t>
                </a:r>
                <a14:m>
                  <m:oMath xmlns:m="http://schemas.openxmlformats.org/officeDocument/2006/math">
                    <m:r>
                      <a:rPr lang="en-CA" altLang="zh-CN" i="1" dirty="0" smtClean="0">
                        <a:latin typeface="Cambria Math"/>
                      </a:rPr>
                      <m:t>𝑁</m:t>
                    </m:r>
                    <m:r>
                      <a:rPr lang="en-CA" altLang="zh-CN" i="1" baseline="-25000" dirty="0" err="1">
                        <a:latin typeface="Cambria Math"/>
                      </a:rPr>
                      <m:t>𝑐𝑜𝑑𝑒𝑑</m:t>
                    </m:r>
                  </m:oMath>
                </a14:m>
                <a:endParaRPr lang="en-CA" altLang="zh-CN" dirty="0" smtClean="0"/>
              </a:p>
              <a:p>
                <a:r>
                  <a:rPr lang="en-CA" altLang="zh-CN" dirty="0" smtClean="0"/>
                  <a:t>The </a:t>
                </a:r>
                <a:r>
                  <a:rPr lang="en-CA" altLang="zh-CN" dirty="0"/>
                  <a:t>bit cost on those pictures </a:t>
                </a:r>
                <a14:m>
                  <m:oMath xmlns:m="http://schemas.openxmlformats.org/officeDocument/2006/math">
                    <m:r>
                      <a:rPr lang="en-CA" altLang="zh-CN" i="1" dirty="0" smtClean="0">
                        <a:latin typeface="Cambria Math"/>
                      </a:rPr>
                      <m:t>𝑅</m:t>
                    </m:r>
                    <m:r>
                      <a:rPr lang="en-CA" altLang="zh-CN" i="1" baseline="-25000" dirty="0" err="1">
                        <a:latin typeface="Cambria Math"/>
                      </a:rPr>
                      <m:t>𝑐𝑜𝑑𝑒𝑑</m:t>
                    </m:r>
                  </m:oMath>
                </a14:m>
                <a:r>
                  <a:rPr lang="en-CA" altLang="zh-CN" dirty="0" smtClean="0"/>
                  <a:t>.</a:t>
                </a:r>
              </a:p>
              <a:p>
                <a:r>
                  <a:rPr lang="en-CA" altLang="zh-CN" dirty="0" smtClean="0"/>
                  <a:t>GOP Size </a:t>
                </a:r>
                <a14:m>
                  <m:oMath xmlns:m="http://schemas.openxmlformats.org/officeDocument/2006/math">
                    <m:r>
                      <a:rPr lang="en-CA" altLang="zh-CN" i="1" dirty="0" smtClean="0">
                        <a:latin typeface="Cambria Math"/>
                      </a:rPr>
                      <m:t>𝑁</m:t>
                    </m:r>
                    <m:r>
                      <a:rPr lang="en-CA" altLang="zh-CN" i="1" baseline="-25000" dirty="0">
                        <a:latin typeface="Cambria Math"/>
                      </a:rPr>
                      <m:t>𝐺𝑂𝑃</m:t>
                    </m:r>
                  </m:oMath>
                </a14:m>
                <a:r>
                  <a:rPr lang="en-US" altLang="zh-CN" dirty="0" smtClean="0"/>
                  <a:t>; smooth window size </a:t>
                </a:r>
                <a14:m>
                  <m:oMath xmlns:m="http://schemas.openxmlformats.org/officeDocument/2006/math">
                    <m:r>
                      <a:rPr lang="en-CA" altLang="zh-CN" i="1" dirty="0" smtClean="0">
                        <a:latin typeface="Cambria Math"/>
                      </a:rPr>
                      <m:t>𝑆𝑊</m:t>
                    </m:r>
                  </m:oMath>
                </a14:m>
                <a:endParaRPr lang="en-US" altLang="zh-CN" dirty="0" smtClean="0"/>
              </a:p>
              <a:p>
                <a:endParaRPr lang="en-US" altLang="zh-CN" dirty="0" smtClean="0"/>
              </a:p>
              <a:p>
                <a:r>
                  <a:rPr lang="en-US" altLang="zh-CN" dirty="0" smtClean="0"/>
                  <a:t>Buffer is considered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630" t="-1617" b="-175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GOP Level Bit Allocation</a:t>
            </a:r>
            <a:endParaRPr lang="zh-CN" alt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4318727"/>
              </p:ext>
            </p:extLst>
          </p:nvPr>
        </p:nvGraphicFramePr>
        <p:xfrm>
          <a:off x="1259632" y="4797152"/>
          <a:ext cx="3024336" cy="5354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公式" r:id="rId4" imgW="1993900" imgH="355600" progId="Equation.3">
                  <p:embed/>
                </p:oleObj>
              </mc:Choice>
              <mc:Fallback>
                <p:oleObj name="公式" r:id="rId4" imgW="1993900" imgH="355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4797152"/>
                        <a:ext cx="3024336" cy="53540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5714407"/>
              </p:ext>
            </p:extLst>
          </p:nvPr>
        </p:nvGraphicFramePr>
        <p:xfrm>
          <a:off x="4572000" y="4869160"/>
          <a:ext cx="2160240" cy="4200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公式" r:id="rId6" imgW="1028254" imgH="203112" progId="Equation.3">
                  <p:embed/>
                </p:oleObj>
              </mc:Choice>
              <mc:Fallback>
                <p:oleObj name="公式" r:id="rId6" imgW="1028254" imgH="20311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4869160"/>
                        <a:ext cx="2160240" cy="42004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8482097"/>
              </p:ext>
            </p:extLst>
          </p:nvPr>
        </p:nvGraphicFramePr>
        <p:xfrm>
          <a:off x="4355976" y="5445224"/>
          <a:ext cx="3600400" cy="6254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公式" r:id="rId8" imgW="2032000" imgH="355600" progId="Equation.3">
                  <p:embed/>
                </p:oleObj>
              </mc:Choice>
              <mc:Fallback>
                <p:oleObj name="公式" r:id="rId8" imgW="2032000" imgH="355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5976" y="5445224"/>
                        <a:ext cx="3600400" cy="62542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8987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Allocate the left bits according to the weight</a:t>
            </a:r>
          </a:p>
          <a:p>
            <a:endParaRPr lang="en-US" altLang="zh-CN" dirty="0"/>
          </a:p>
          <a:p>
            <a:endParaRPr lang="en-US" altLang="zh-CN" dirty="0" smtClean="0"/>
          </a:p>
          <a:p>
            <a:r>
              <a:rPr lang="en-US" altLang="zh-CN" dirty="0" smtClean="0"/>
              <a:t>Weight is determined by coding structure</a:t>
            </a:r>
          </a:p>
          <a:p>
            <a:pPr lvl="1"/>
            <a:r>
              <a:rPr lang="en-US" altLang="zh-CN" dirty="0" smtClean="0"/>
              <a:t>Equal weight is one simple solution, but may not be efficient</a:t>
            </a:r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Picture Level Bit allocation</a:t>
            </a:r>
            <a:endParaRPr lang="zh-CN" alt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3228398"/>
              </p:ext>
            </p:extLst>
          </p:nvPr>
        </p:nvGraphicFramePr>
        <p:xfrm>
          <a:off x="1115616" y="2204864"/>
          <a:ext cx="3672408" cy="10015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公式" r:id="rId3" imgW="1777229" imgH="482391" progId="Equation.3">
                  <p:embed/>
                </p:oleObj>
              </mc:Choice>
              <mc:Fallback>
                <p:oleObj name="公式" r:id="rId3" imgW="1777229" imgH="482391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2204864"/>
                        <a:ext cx="3672408" cy="100156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5070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4381185"/>
              </p:ext>
            </p:extLst>
          </p:nvPr>
        </p:nvGraphicFramePr>
        <p:xfrm>
          <a:off x="467544" y="2204864"/>
          <a:ext cx="8280924" cy="24509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08111"/>
                <a:gridCol w="1152128"/>
                <a:gridCol w="1080120"/>
                <a:gridCol w="1152128"/>
                <a:gridCol w="1368152"/>
                <a:gridCol w="1512168"/>
                <a:gridCol w="1008117"/>
              </a:tblGrid>
              <a:tr h="88970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Coding order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Example POC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Equal allocation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Hierarchical allocation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40914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err="1">
                          <a:effectLst/>
                        </a:rPr>
                        <a:t>bpp</a:t>
                      </a:r>
                      <a:r>
                        <a:rPr lang="en-US" sz="1800" dirty="0">
                          <a:effectLst/>
                        </a:rPr>
                        <a:t>&gt;0.2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0.2</a:t>
                      </a:r>
                      <a:r>
                        <a:rPr lang="zh-CN" sz="1800" dirty="0">
                          <a:effectLst/>
                        </a:rPr>
                        <a:t>≥</a:t>
                      </a:r>
                      <a:r>
                        <a:rPr lang="en-US" sz="1800" dirty="0" err="1">
                          <a:effectLst/>
                        </a:rPr>
                        <a:t>bpp</a:t>
                      </a:r>
                      <a:r>
                        <a:rPr lang="en-US" sz="1800" dirty="0">
                          <a:effectLst/>
                        </a:rPr>
                        <a:t>&gt;0.1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0.1</a:t>
                      </a:r>
                      <a:r>
                        <a:rPr lang="zh-CN" sz="1800">
                          <a:effectLst/>
                        </a:rPr>
                        <a:t>≥</a:t>
                      </a:r>
                      <a:r>
                        <a:rPr lang="en-US" sz="1800">
                          <a:effectLst/>
                        </a:rPr>
                        <a:t>bpp&gt;0.05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Others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288032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1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2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2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2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288032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2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3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3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3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3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288032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3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3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2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2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288032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4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4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6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10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effectLst/>
                        </a:rPr>
                        <a:t>12</a:t>
                      </a:r>
                      <a:endParaRPr lang="zh-CN" sz="18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effectLst/>
                        </a:rPr>
                        <a:t>14</a:t>
                      </a:r>
                      <a:endParaRPr lang="zh-CN" sz="18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Picture Weight for IBBB Coding</a:t>
            </a:r>
            <a:endParaRPr lang="zh-CN" alt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931851"/>
            <a:ext cx="1944217" cy="1818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50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Still allocate </a:t>
            </a:r>
            <a:r>
              <a:rPr lang="en-US" altLang="zh-CN" dirty="0"/>
              <a:t>the left bits according to the </a:t>
            </a:r>
            <a:r>
              <a:rPr lang="en-US" altLang="zh-CN" dirty="0" smtClean="0"/>
              <a:t>weight</a:t>
            </a:r>
          </a:p>
          <a:p>
            <a:endParaRPr lang="en-US" altLang="zh-CN" dirty="0"/>
          </a:p>
          <a:p>
            <a:endParaRPr lang="en-US" altLang="zh-CN" dirty="0" smtClean="0"/>
          </a:p>
          <a:p>
            <a:r>
              <a:rPr lang="en-US" altLang="zh-CN" dirty="0" smtClean="0"/>
              <a:t>Weight is estimated by the prediction error </a:t>
            </a:r>
            <a:r>
              <a:rPr lang="en-CA" altLang="zh-CN" dirty="0"/>
              <a:t>of collocated picture in the previous coded picture belonging to the same level.</a:t>
            </a:r>
            <a:r>
              <a:rPr lang="en-US" altLang="zh-CN" dirty="0" smtClean="0"/>
              <a:t> </a:t>
            </a:r>
          </a:p>
          <a:p>
            <a:pPr lvl="1"/>
            <a:r>
              <a:rPr lang="en-US" altLang="zh-CN" dirty="0" smtClean="0"/>
              <a:t>No pre-analysis is introduced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LCU Level Bit Allocation</a:t>
            </a:r>
            <a:endParaRPr lang="zh-CN" alt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8530972"/>
              </p:ext>
            </p:extLst>
          </p:nvPr>
        </p:nvGraphicFramePr>
        <p:xfrm>
          <a:off x="1115616" y="2708920"/>
          <a:ext cx="4968552" cy="10095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公式" r:id="rId3" imgW="2387600" imgH="482600" progId="Equation.3">
                  <p:embed/>
                </p:oleObj>
              </mc:Choice>
              <mc:Fallback>
                <p:oleObj name="公式" r:id="rId3" imgW="2387600" imgH="482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2708920"/>
                        <a:ext cx="4968552" cy="100954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32487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dirty="0" smtClean="0"/>
                  <a:t>Determine a corresponding λ value at picture level and LCU level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zh-CN" altLang="en-US" i="1">
                        <a:latin typeface="Cambria Math"/>
                      </a:rPr>
                      <m:t>𝜆</m:t>
                    </m:r>
                    <m:r>
                      <a:rPr lang="en-US" altLang="zh-CN" i="1">
                        <a:latin typeface="Cambria Math"/>
                      </a:rPr>
                      <m:t>=</m:t>
                    </m:r>
                    <m:r>
                      <a:rPr lang="zh-CN" altLang="en-US" i="1">
                        <a:latin typeface="Cambria Math"/>
                      </a:rPr>
                      <m:t>𝛼</m:t>
                    </m:r>
                    <m:sSup>
                      <m:sSupPr>
                        <m:ctrlPr>
                          <a:rPr lang="en-US" altLang="zh-CN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</a:rPr>
                          <m:t>𝑅</m:t>
                        </m:r>
                      </m:e>
                      <m:sup>
                        <m:r>
                          <a:rPr lang="zh-CN" altLang="en-US" i="1">
                            <a:latin typeface="Cambria Math"/>
                          </a:rPr>
                          <m:t>𝛽</m:t>
                        </m:r>
                      </m:sup>
                    </m:sSup>
                  </m:oMath>
                </a14:m>
                <a:endParaRPr lang="en-US" altLang="zh-CN" dirty="0" smtClean="0"/>
              </a:p>
              <a:p>
                <a:r>
                  <a:rPr lang="en-US" altLang="zh-CN" dirty="0" smtClean="0"/>
                  <a:t>Use the determined λ value for encoding</a:t>
                </a:r>
              </a:p>
              <a:p>
                <a:r>
                  <a:rPr lang="en-US" altLang="zh-CN" dirty="0" smtClean="0"/>
                  <a:t>Update </a:t>
                </a:r>
                <a:r>
                  <a:rPr lang="el-GR" altLang="zh-CN" dirty="0" smtClean="0"/>
                  <a:t>α</a:t>
                </a:r>
                <a:r>
                  <a:rPr lang="en-US" altLang="zh-CN" dirty="0" smtClean="0"/>
                  <a:t> and </a:t>
                </a:r>
                <a:r>
                  <a:rPr lang="el-GR" altLang="zh-CN" dirty="0" smtClean="0"/>
                  <a:t>β</a:t>
                </a:r>
                <a:r>
                  <a:rPr lang="en-US" altLang="zh-CN" dirty="0" smtClean="0"/>
                  <a:t> with real encoded bits and λ</a:t>
                </a:r>
              </a:p>
              <a:p>
                <a:pPr lvl="1"/>
                <a:r>
                  <a:rPr lang="en-US" altLang="zh-CN" dirty="0" smtClean="0"/>
                  <a:t>According to Least Mean Square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630" t="-175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Achieve Allocate Bits</a:t>
            </a:r>
            <a:endParaRPr lang="zh-CN" alt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440598"/>
              </p:ext>
            </p:extLst>
          </p:nvPr>
        </p:nvGraphicFramePr>
        <p:xfrm>
          <a:off x="1259632" y="4941168"/>
          <a:ext cx="2160240" cy="4845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8" name="公式" r:id="rId4" imgW="1016000" imgH="228600" progId="Equation.3">
                  <p:embed/>
                </p:oleObj>
              </mc:Choice>
              <mc:Fallback>
                <p:oleObj name="公式" r:id="rId4" imgW="10160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4941168"/>
                        <a:ext cx="2160240" cy="4845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9246279"/>
              </p:ext>
            </p:extLst>
          </p:nvPr>
        </p:nvGraphicFramePr>
        <p:xfrm>
          <a:off x="1259632" y="5373216"/>
          <a:ext cx="4382201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9" name="公式" r:id="rId6" imgW="2032000" imgH="203200" progId="Equation.3">
                  <p:embed/>
                </p:oleObj>
              </mc:Choice>
              <mc:Fallback>
                <p:oleObj name="公式" r:id="rId6" imgW="20320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5373216"/>
                        <a:ext cx="4382201" cy="4320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8911349"/>
              </p:ext>
            </p:extLst>
          </p:nvPr>
        </p:nvGraphicFramePr>
        <p:xfrm>
          <a:off x="1259632" y="5733256"/>
          <a:ext cx="4937691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" name="公式" r:id="rId8" imgW="2286000" imgH="203200" progId="Equation.3">
                  <p:embed/>
                </p:oleObj>
              </mc:Choice>
              <mc:Fallback>
                <p:oleObj name="公式" r:id="rId8" imgW="22860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5733256"/>
                        <a:ext cx="4937691" cy="4320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8662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Multiple-QP optimization</a:t>
            </a:r>
          </a:p>
          <a:p>
            <a:pPr lvl="1"/>
            <a:r>
              <a:rPr lang="en-US" altLang="zh-CN" dirty="0" smtClean="0"/>
              <a:t>Complexity, roughly no. of QP times complexity</a:t>
            </a:r>
          </a:p>
          <a:p>
            <a:r>
              <a:rPr lang="en-US" altLang="zh-CN" dirty="0" smtClean="0"/>
              <a:t>Relationship between optimal QP and </a:t>
            </a:r>
            <a:r>
              <a:rPr lang="en-US" altLang="zh-CN" dirty="0"/>
              <a:t>λ</a:t>
            </a:r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QP Determination</a:t>
            </a:r>
            <a:endParaRPr lang="zh-CN" alt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732" y="3429000"/>
            <a:ext cx="3730062" cy="2706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3804" y="3431887"/>
            <a:ext cx="3718702" cy="2703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738728" y="6170859"/>
                <a:ext cx="370806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i="1">
                          <a:latin typeface="Cambria Math"/>
                        </a:rPr>
                        <m:t>𝑄𝑃</m:t>
                      </m:r>
                      <m:r>
                        <a:rPr lang="en-US" altLang="zh-CN" i="1">
                          <a:latin typeface="Cambria Math"/>
                        </a:rPr>
                        <m:t>=4.2005×</m:t>
                      </m:r>
                      <m:func>
                        <m:funcPr>
                          <m:ctrlPr>
                            <a:rPr lang="en-US" altLang="zh-CN" i="1">
                              <a:latin typeface="Cambria Math"/>
                              <a:ea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zh-CN">
                              <a:latin typeface="Cambria Math"/>
                              <a:ea typeface="Cambria Math"/>
                            </a:rPr>
                            <m:t>ln</m:t>
                          </m:r>
                        </m:fName>
                        <m:e>
                          <m:r>
                            <a:rPr lang="zh-CN" altLang="en-US" i="1">
                              <a:latin typeface="Cambria Math"/>
                              <a:ea typeface="Cambria Math"/>
                            </a:rPr>
                            <m:t>𝜆</m:t>
                          </m:r>
                        </m:e>
                      </m:func>
                      <m:r>
                        <a:rPr lang="en-US" altLang="zh-CN" i="1">
                          <a:latin typeface="Cambria Math"/>
                          <a:ea typeface="Cambria Math"/>
                        </a:rPr>
                        <m:t>+13.7122</m:t>
                      </m:r>
                    </m:oMath>
                  </m:oMathPara>
                </a14:m>
                <a:endParaRPr lang="en-US" altLang="zh-CN" dirty="0"/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728" y="6170859"/>
                <a:ext cx="3708066" cy="369332"/>
              </a:xfrm>
              <a:prstGeom prst="rect">
                <a:avLst/>
              </a:prstGeom>
              <a:blipFill rotWithShape="1">
                <a:blip r:embed="rId4"/>
                <a:stretch>
                  <a:fillRect b="-819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4716016" y="6170859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JCTVC-I0426 </a:t>
            </a:r>
            <a:r>
              <a:rPr lang="en-US" altLang="zh-CN" dirty="0" smtClean="0"/>
              <a:t>and JCTVC-J0242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5938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Keep quality consistency</a:t>
            </a:r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Picture Level Constraint</a:t>
            </a:r>
            <a:endParaRPr lang="zh-CN" alt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2165530"/>
              </p:ext>
            </p:extLst>
          </p:nvPr>
        </p:nvGraphicFramePr>
        <p:xfrm>
          <a:off x="971600" y="2204864"/>
          <a:ext cx="5243082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4" name="公式" r:id="rId3" imgW="2222500" imgH="304800" progId="Equation.3">
                  <p:embed/>
                </p:oleObj>
              </mc:Choice>
              <mc:Fallback>
                <p:oleObj name="公式" r:id="rId3" imgW="2222500" imgH="304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2204864"/>
                        <a:ext cx="5243082" cy="7200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0922924"/>
              </p:ext>
            </p:extLst>
          </p:nvPr>
        </p:nvGraphicFramePr>
        <p:xfrm>
          <a:off x="971600" y="3068961"/>
          <a:ext cx="4752528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5" name="公式" r:id="rId5" imgW="1828800" imgH="304800" progId="Equation.3">
                  <p:embed/>
                </p:oleObj>
              </mc:Choice>
              <mc:Fallback>
                <p:oleObj name="公式" r:id="rId5" imgW="1828800" imgH="304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3068961"/>
                        <a:ext cx="4752528" cy="7920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4886841"/>
              </p:ext>
            </p:extLst>
          </p:nvPr>
        </p:nvGraphicFramePr>
        <p:xfrm>
          <a:off x="971600" y="4149080"/>
          <a:ext cx="5472609" cy="4637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6" name="公式" r:id="rId7" imgW="2247900" imgH="190500" progId="Equation.3">
                  <p:embed/>
                </p:oleObj>
              </mc:Choice>
              <mc:Fallback>
                <p:oleObj name="公式" r:id="rId7" imgW="2247900" imgH="190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4149080"/>
                        <a:ext cx="5472609" cy="46378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4073516"/>
              </p:ext>
            </p:extLst>
          </p:nvPr>
        </p:nvGraphicFramePr>
        <p:xfrm>
          <a:off x="971600" y="4653136"/>
          <a:ext cx="5040560" cy="5007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7" name="公式" r:id="rId9" imgW="1917360" imgH="190440" progId="Equation.3">
                  <p:embed/>
                </p:oleObj>
              </mc:Choice>
              <mc:Fallback>
                <p:oleObj name="公式" r:id="rId9" imgW="191736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4653136"/>
                        <a:ext cx="5040560" cy="50071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07483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LCU Level Constraint</a:t>
            </a:r>
            <a:endParaRPr lang="zh-CN" alt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6495885"/>
              </p:ext>
            </p:extLst>
          </p:nvPr>
        </p:nvGraphicFramePr>
        <p:xfrm>
          <a:off x="953598" y="2204864"/>
          <a:ext cx="3618402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8" name="公式" r:id="rId3" imgW="1916868" imgH="304668" progId="Equation.3">
                  <p:embed/>
                </p:oleObj>
              </mc:Choice>
              <mc:Fallback>
                <p:oleObj name="公式" r:id="rId3" imgW="1916868" imgH="30466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3598" y="2204864"/>
                        <a:ext cx="3618402" cy="5760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1557916"/>
              </p:ext>
            </p:extLst>
          </p:nvPr>
        </p:nvGraphicFramePr>
        <p:xfrm>
          <a:off x="953598" y="2852936"/>
          <a:ext cx="3510390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9" name="公式" r:id="rId5" imgW="1854200" imgH="304800" progId="Equation.3">
                  <p:embed/>
                </p:oleObj>
              </mc:Choice>
              <mc:Fallback>
                <p:oleObj name="公式" r:id="rId5" imgW="1854200" imgH="304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3598" y="2852936"/>
                        <a:ext cx="3510390" cy="5760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9892227"/>
              </p:ext>
            </p:extLst>
          </p:nvPr>
        </p:nvGraphicFramePr>
        <p:xfrm>
          <a:off x="953598" y="3573016"/>
          <a:ext cx="4104456" cy="4084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0" name="公式" r:id="rId7" imgW="1917700" imgH="190500" progId="Equation.3">
                  <p:embed/>
                </p:oleObj>
              </mc:Choice>
              <mc:Fallback>
                <p:oleObj name="公式" r:id="rId7" imgW="1917700" imgH="190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3598" y="3573016"/>
                        <a:ext cx="4104456" cy="40840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1049376"/>
              </p:ext>
            </p:extLst>
          </p:nvPr>
        </p:nvGraphicFramePr>
        <p:xfrm>
          <a:off x="881590" y="4005064"/>
          <a:ext cx="4752528" cy="4752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1" name="公式" r:id="rId9" imgW="1905000" imgH="190500" progId="Equation.3">
                  <p:embed/>
                </p:oleObj>
              </mc:Choice>
              <mc:Fallback>
                <p:oleObj name="公式" r:id="rId9" imgW="1905000" imgH="190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1590" y="4005064"/>
                        <a:ext cx="4752528" cy="47525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88730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Based on HM-8.0</a:t>
            </a:r>
          </a:p>
          <a:p>
            <a:r>
              <a:rPr lang="en-US" altLang="zh-CN" dirty="0"/>
              <a:t>Follow the common test conditions of HM-8.0</a:t>
            </a:r>
          </a:p>
          <a:p>
            <a:pPr lvl="1"/>
            <a:r>
              <a:rPr lang="en-US" altLang="zh-CN" dirty="0"/>
              <a:t>Class F is excluded</a:t>
            </a:r>
          </a:p>
          <a:p>
            <a:r>
              <a:rPr lang="en-US" altLang="zh-CN" dirty="0"/>
              <a:t>Use the </a:t>
            </a:r>
            <a:r>
              <a:rPr lang="en-US" altLang="zh-CN" dirty="0" smtClean="0"/>
              <a:t>(rounded) bitrate </a:t>
            </a:r>
            <a:r>
              <a:rPr lang="en-US" altLang="zh-CN" dirty="0"/>
              <a:t>of the original HM-8.0 anchor as the target bitrate</a:t>
            </a:r>
          </a:p>
          <a:p>
            <a:r>
              <a:rPr lang="en-US" altLang="zh-CN" dirty="0"/>
              <a:t>Four bitrate point each sequence per configuration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Experimental Results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4434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内容占位符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9645894"/>
              </p:ext>
            </p:extLst>
          </p:nvPr>
        </p:nvGraphicFramePr>
        <p:xfrm>
          <a:off x="871538" y="2674938"/>
          <a:ext cx="7408862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1365"/>
                <a:gridCol w="1815146"/>
                <a:gridCol w="1815146"/>
                <a:gridCol w="266720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Test</a:t>
                      </a:r>
                      <a:endParaRPr lang="zh-CN" altLang="en-US" dirty="0"/>
                    </a:p>
                  </a:txBody>
                  <a:tcPr marL="82321" marR="82321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Bitrate error (Avg./Max</a:t>
                      </a:r>
                      <a:r>
                        <a:rPr lang="en-US" altLang="zh-CN" baseline="0" dirty="0" smtClean="0"/>
                        <a:t>)</a:t>
                      </a:r>
                      <a:endParaRPr lang="zh-CN" altLang="en-US" dirty="0"/>
                    </a:p>
                  </a:txBody>
                  <a:tcPr marL="82321" marR="82321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aseline="0" dirty="0" smtClean="0"/>
                        <a:t>Y PSNR improvement</a:t>
                      </a:r>
                      <a:endParaRPr lang="zh-CN" altLang="en-US" dirty="0"/>
                    </a:p>
                  </a:txBody>
                  <a:tcPr marL="82321" marR="82321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marL="82321" marR="823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HM-8.0 RC</a:t>
                      </a:r>
                      <a:endParaRPr lang="zh-CN" altLang="en-US" dirty="0"/>
                    </a:p>
                  </a:txBody>
                  <a:tcPr marL="82321" marR="823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Proposed RC</a:t>
                      </a:r>
                      <a:endParaRPr lang="zh-CN" altLang="en-US" dirty="0"/>
                    </a:p>
                  </a:txBody>
                  <a:tcPr marL="82321" marR="82321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marL="82321" marR="82321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err="1" smtClean="0"/>
                        <a:t>RA_Main</a:t>
                      </a:r>
                      <a:endParaRPr lang="zh-CN" altLang="en-US" dirty="0"/>
                    </a:p>
                  </a:txBody>
                  <a:tcPr marL="82321" marR="823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0.78%/2.78%</a:t>
                      </a:r>
                      <a:endParaRPr lang="zh-CN" altLang="en-US" dirty="0"/>
                    </a:p>
                  </a:txBody>
                  <a:tcPr marL="82321" marR="823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0.22%/3.33%</a:t>
                      </a:r>
                      <a:endParaRPr lang="zh-CN" altLang="en-US" dirty="0"/>
                    </a:p>
                  </a:txBody>
                  <a:tcPr marL="82321" marR="823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1.08 dB</a:t>
                      </a:r>
                      <a:endParaRPr lang="zh-CN" altLang="en-US" dirty="0"/>
                    </a:p>
                  </a:txBody>
                  <a:tcPr marL="82321" marR="82321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RA_HE10</a:t>
                      </a:r>
                      <a:endParaRPr lang="zh-CN" altLang="en-US" dirty="0"/>
                    </a:p>
                  </a:txBody>
                  <a:tcPr marL="82321" marR="823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1.09%/9.59%</a:t>
                      </a:r>
                      <a:endParaRPr lang="zh-CN" altLang="en-US" dirty="0"/>
                    </a:p>
                  </a:txBody>
                  <a:tcPr marL="82321" marR="823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0.21%/2.84%</a:t>
                      </a:r>
                      <a:endParaRPr lang="zh-CN" altLang="en-US" dirty="0"/>
                    </a:p>
                  </a:txBody>
                  <a:tcPr marL="82321" marR="823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0.42 dB</a:t>
                      </a:r>
                      <a:endParaRPr lang="zh-CN" altLang="en-US" dirty="0"/>
                    </a:p>
                  </a:txBody>
                  <a:tcPr marL="82321" marR="82321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err="1" smtClean="0"/>
                        <a:t>LB_Main</a:t>
                      </a:r>
                      <a:endParaRPr lang="en-US" altLang="zh-CN" dirty="0" smtClean="0"/>
                    </a:p>
                  </a:txBody>
                  <a:tcPr marL="82321" marR="823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0.16%/1.51%</a:t>
                      </a:r>
                      <a:endParaRPr lang="zh-CN" altLang="en-US" dirty="0"/>
                    </a:p>
                  </a:txBody>
                  <a:tcPr marL="82321" marR="823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0.10%/1.30%</a:t>
                      </a:r>
                      <a:endParaRPr lang="zh-CN" altLang="en-US" dirty="0"/>
                    </a:p>
                  </a:txBody>
                  <a:tcPr marL="82321" marR="823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0.55 dB</a:t>
                      </a:r>
                      <a:endParaRPr lang="zh-CN" altLang="en-US" dirty="0"/>
                    </a:p>
                  </a:txBody>
                  <a:tcPr marL="82321" marR="82321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LB_HE10</a:t>
                      </a:r>
                      <a:endParaRPr lang="zh-CN" altLang="en-US" dirty="0"/>
                    </a:p>
                  </a:txBody>
                  <a:tcPr marL="82321" marR="823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0.73%/2.78%</a:t>
                      </a:r>
                      <a:endParaRPr lang="zh-CN" altLang="en-US" dirty="0"/>
                    </a:p>
                  </a:txBody>
                  <a:tcPr marL="82321" marR="823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0.10%/1.09%</a:t>
                      </a:r>
                      <a:endParaRPr lang="zh-CN" altLang="en-US" dirty="0"/>
                    </a:p>
                  </a:txBody>
                  <a:tcPr marL="82321" marR="823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1.12 dB</a:t>
                      </a:r>
                      <a:endParaRPr lang="zh-CN" altLang="en-US" dirty="0"/>
                    </a:p>
                  </a:txBody>
                  <a:tcPr marL="82321" marR="82321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err="1" smtClean="0"/>
                        <a:t>LP_Main</a:t>
                      </a:r>
                      <a:endParaRPr lang="en-US" altLang="zh-CN" dirty="0" smtClean="0"/>
                    </a:p>
                  </a:txBody>
                  <a:tcPr marL="82321" marR="823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0.22%/3.93%</a:t>
                      </a:r>
                      <a:endParaRPr lang="zh-CN" altLang="en-US" dirty="0"/>
                    </a:p>
                  </a:txBody>
                  <a:tcPr marL="82321" marR="823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0.09%/1.06%</a:t>
                      </a:r>
                      <a:endParaRPr lang="zh-CN" altLang="en-US" dirty="0"/>
                    </a:p>
                  </a:txBody>
                  <a:tcPr marL="82321" marR="823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0.52 dB</a:t>
                      </a:r>
                      <a:endParaRPr lang="zh-CN" altLang="en-US" dirty="0"/>
                    </a:p>
                  </a:txBody>
                  <a:tcPr marL="82321" marR="82321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LP_HE10</a:t>
                      </a:r>
                    </a:p>
                  </a:txBody>
                  <a:tcPr marL="82321" marR="823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0.75%/3.14%</a:t>
                      </a:r>
                      <a:endParaRPr lang="zh-CN" altLang="en-US" dirty="0"/>
                    </a:p>
                  </a:txBody>
                  <a:tcPr marL="82321" marR="823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0.12%/1.14%</a:t>
                      </a:r>
                    </a:p>
                  </a:txBody>
                  <a:tcPr marL="82321" marR="823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1.08 dB</a:t>
                      </a:r>
                      <a:endParaRPr lang="zh-CN" altLang="en-US" dirty="0"/>
                    </a:p>
                  </a:txBody>
                  <a:tcPr marL="82321" marR="82321"/>
                </a:tc>
              </a:tr>
            </a:tbl>
          </a:graphicData>
        </a:graphic>
      </p:graphicFrame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Hierarchical Bit Allocation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76693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Outline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R-</a:t>
            </a:r>
            <a:r>
              <a:rPr lang="el-GR" altLang="zh-CN" dirty="0" smtClean="0"/>
              <a:t>λ</a:t>
            </a:r>
            <a:r>
              <a:rPr lang="en-US" altLang="zh-CN" dirty="0" smtClean="0"/>
              <a:t> model</a:t>
            </a:r>
          </a:p>
          <a:p>
            <a:r>
              <a:rPr lang="en-US" altLang="zh-CN" dirty="0" smtClean="0"/>
              <a:t>Rate control by R-</a:t>
            </a:r>
            <a:r>
              <a:rPr lang="el-GR" altLang="zh-CN" dirty="0" smtClean="0"/>
              <a:t>λ</a:t>
            </a:r>
            <a:r>
              <a:rPr lang="en-US" altLang="zh-CN" dirty="0" smtClean="0"/>
              <a:t> model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5010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Without Hierarchical Bit Allocation</a:t>
            </a:r>
            <a:endParaRPr lang="zh-CN" altLang="en-US" dirty="0"/>
          </a:p>
        </p:txBody>
      </p:sp>
      <p:graphicFrame>
        <p:nvGraphicFramePr>
          <p:cNvPr id="4" name="内容占位符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28605673"/>
              </p:ext>
            </p:extLst>
          </p:nvPr>
        </p:nvGraphicFramePr>
        <p:xfrm>
          <a:off x="467544" y="2708920"/>
          <a:ext cx="82296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4480"/>
                <a:gridCol w="2016224"/>
                <a:gridCol w="2016224"/>
                <a:gridCol w="296267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Test</a:t>
                      </a:r>
                      <a:endParaRPr lang="zh-CN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Bitrate error (Avg./Max</a:t>
                      </a:r>
                      <a:r>
                        <a:rPr lang="en-US" altLang="zh-CN" baseline="0" dirty="0" smtClean="0"/>
                        <a:t>)</a:t>
                      </a:r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aseline="0" dirty="0" smtClean="0"/>
                        <a:t>Y PSNR improvement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HM-8.0 RC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Proposed RC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err="1" smtClean="0"/>
                        <a:t>LB_Main</a:t>
                      </a:r>
                      <a:endParaRPr lang="en-US" altLang="zh-CN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0.16%/1.51%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0.06%/1.44%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0.29 dB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LB_HE10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0.73%/2.78%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0.08%/2.28%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0.87 dB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err="1" smtClean="0"/>
                        <a:t>LP_Main</a:t>
                      </a:r>
                      <a:endParaRPr lang="en-US" altLang="zh-CN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0.22%/3.93%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0.13%/2.86%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0.29 dB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LP_HE10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0.75%/3.14%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0.07%/1.95%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0.83 dB</a:t>
                      </a:r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413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Per-picture Bit Cost</a:t>
            </a:r>
            <a:endParaRPr lang="zh-CN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38" y="1412776"/>
            <a:ext cx="8569325" cy="4516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8343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38" y="1169988"/>
            <a:ext cx="8569325" cy="4516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744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With Hierarchical Bit Allocation</a:t>
            </a:r>
            <a:endParaRPr lang="zh-CN" alt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38" y="1700808"/>
            <a:ext cx="8569325" cy="4516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35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With Hierarchical Bit Allocation</a:t>
            </a:r>
            <a:endParaRPr lang="zh-CN" alt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38" y="1628800"/>
            <a:ext cx="8569325" cy="4516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277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λ determines bitrate</a:t>
            </a:r>
          </a:p>
          <a:p>
            <a:r>
              <a:rPr lang="en-US" altLang="zh-CN" dirty="0" smtClean="0"/>
              <a:t>R-λ model can achieve more accurate rate control result</a:t>
            </a:r>
          </a:p>
          <a:p>
            <a:r>
              <a:rPr lang="en-US" altLang="zh-CN" dirty="0" smtClean="0"/>
              <a:t>R-λ model based rate control can achieve better R-D performance</a:t>
            </a:r>
          </a:p>
          <a:p>
            <a:r>
              <a:rPr lang="en-US" altLang="zh-CN" dirty="0" smtClean="0"/>
              <a:t>Suggest to include the R-λ model based rate control in the next release of HM</a:t>
            </a:r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Conclusion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3057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zh-CN" dirty="0" smtClean="0"/>
          </a:p>
          <a:p>
            <a:endParaRPr lang="en-US" altLang="zh-CN" dirty="0"/>
          </a:p>
          <a:p>
            <a:pPr marL="0" indent="0" algn="ctr">
              <a:buNone/>
            </a:pPr>
            <a:r>
              <a:rPr lang="en-US" altLang="zh-CN" sz="4800" dirty="0" smtClean="0"/>
              <a:t>Thank you!</a:t>
            </a:r>
            <a:endParaRPr lang="zh-CN" altLang="en-US" sz="4800" dirty="0"/>
          </a:p>
        </p:txBody>
      </p:sp>
    </p:spTree>
    <p:extLst>
      <p:ext uri="{BB962C8B-B14F-4D97-AF65-F5344CB8AC3E}">
        <p14:creationId xmlns:p14="http://schemas.microsoft.com/office/powerpoint/2010/main" val="273623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R-D Model for HEVC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Exponential model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Hyperbolic model</a:t>
            </a:r>
          </a:p>
          <a:p>
            <a:endParaRPr lang="en-US" altLang="zh-CN" dirty="0"/>
          </a:p>
          <a:p>
            <a:r>
              <a:rPr lang="en-US" altLang="zh-CN" dirty="0"/>
              <a:t>Which one better reflects the R-D relationship in HEVC?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4729684"/>
              </p:ext>
            </p:extLst>
          </p:nvPr>
        </p:nvGraphicFramePr>
        <p:xfrm>
          <a:off x="899592" y="2204864"/>
          <a:ext cx="2304256" cy="6708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公式" r:id="rId3" imgW="748975" imgH="215806" progId="Equation.3">
                  <p:embed/>
                </p:oleObj>
              </mc:Choice>
              <mc:Fallback>
                <p:oleObj name="公式" r:id="rId3" imgW="748975" imgH="215806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2204864"/>
                        <a:ext cx="2304256" cy="67085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144626"/>
              </p:ext>
            </p:extLst>
          </p:nvPr>
        </p:nvGraphicFramePr>
        <p:xfrm>
          <a:off x="971600" y="3356992"/>
          <a:ext cx="2160240" cy="6452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公式" r:id="rId5" imgW="736280" imgH="215806" progId="Equation.3">
                  <p:embed/>
                </p:oleObj>
              </mc:Choice>
              <mc:Fallback>
                <p:oleObj name="公式" r:id="rId5" imgW="736280" imgH="215806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3356992"/>
                        <a:ext cx="2160240" cy="64526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369210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1" y="31494"/>
            <a:ext cx="3762375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1966" y="31494"/>
            <a:ext cx="3762375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1" y="3003294"/>
            <a:ext cx="3762375" cy="295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1966" y="3003294"/>
            <a:ext cx="3762375" cy="295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11560" y="6093296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The experiments is based on HM-7.0, </a:t>
            </a:r>
            <a:r>
              <a:rPr lang="en-CA" altLang="zh-CN" dirty="0"/>
              <a:t>IBBB coding structure with only one reference picture and flat </a:t>
            </a:r>
            <a:r>
              <a:rPr lang="en-CA" altLang="zh-CN" dirty="0" smtClean="0"/>
              <a:t>QP, </a:t>
            </a:r>
            <a:r>
              <a:rPr lang="en-CA" altLang="zh-CN" i="1" dirty="0" smtClean="0"/>
              <a:t>R</a:t>
            </a:r>
            <a:r>
              <a:rPr lang="en-CA" altLang="zh-CN" dirty="0" smtClean="0"/>
              <a:t> in form of </a:t>
            </a:r>
            <a:r>
              <a:rPr lang="en-CA" altLang="zh-CN" dirty="0" err="1" smtClean="0"/>
              <a:t>bpp</a:t>
            </a:r>
            <a:r>
              <a:rPr lang="en-CA" altLang="zh-CN" dirty="0" smtClean="0"/>
              <a:t>, </a:t>
            </a:r>
            <a:r>
              <a:rPr lang="en-CA" altLang="zh-CN" i="1" dirty="0" smtClean="0"/>
              <a:t>D</a:t>
            </a:r>
            <a:r>
              <a:rPr lang="en-CA" altLang="zh-CN" dirty="0" smtClean="0"/>
              <a:t> in form of Luma MSE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806671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R-λ Model for HEVC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dirty="0"/>
                  <a:t>Hyperbolic model is much better</a:t>
                </a:r>
              </a:p>
              <a:p>
                <a14:m>
                  <m:oMath xmlns:m="http://schemas.openxmlformats.org/officeDocument/2006/math">
                    <m:r>
                      <a:rPr lang="zh-CN" altLang="en-US" i="1">
                        <a:latin typeface="Cambria Math"/>
                      </a:rPr>
                      <m:t>𝜆</m:t>
                    </m:r>
                    <m:r>
                      <a:rPr lang="en-US" altLang="zh-CN" i="1">
                        <a:latin typeface="Cambria Math"/>
                      </a:rPr>
                      <m:t>=</m:t>
                    </m:r>
                    <m:r>
                      <a:rPr lang="zh-CN" altLang="en-US" i="1">
                        <a:latin typeface="Cambria Math"/>
                      </a:rPr>
                      <m:t>𝛼</m:t>
                    </m:r>
                    <m:sSup>
                      <m:sSupPr>
                        <m:ctrlPr>
                          <a:rPr lang="en-US" altLang="zh-CN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/>
                          </a:rPr>
                          <m:t>𝑅</m:t>
                        </m:r>
                      </m:e>
                      <m:sup>
                        <m:r>
                          <a:rPr lang="zh-CN" altLang="en-US" i="1">
                            <a:latin typeface="Cambria Math"/>
                          </a:rPr>
                          <m:t>𝛽</m:t>
                        </m:r>
                      </m:sup>
                    </m:sSup>
                  </m:oMath>
                </a14:m>
                <a:endParaRPr lang="en-US" altLang="zh-CN" dirty="0"/>
              </a:p>
              <a:p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</a:rPr>
                      <m:t>𝑅</m:t>
                    </m:r>
                    <m:r>
                      <a:rPr lang="en-US" altLang="zh-CN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zh-CN" i="1">
                            <a:latin typeface="Cambria Math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/>
                          </a:rPr>
                          <m:t>𝛼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altLang="zh-CN" i="1">
                            <a:latin typeface="Cambria Math"/>
                          </a:rPr>
                        </m:ctrlPr>
                      </m:sSupPr>
                      <m:e>
                        <m:r>
                          <a:rPr lang="zh-CN" altLang="en-US" i="1">
                            <a:latin typeface="Cambria Math"/>
                          </a:rPr>
                          <m:t>𝜆</m:t>
                        </m:r>
                      </m:e>
                      <m:sup>
                        <m:sSub>
                          <m:sSubPr>
                            <m:ctrlPr>
                              <a:rPr lang="en-US" altLang="zh-CN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zh-CN" altLang="en-US" i="1">
                                <a:latin typeface="Cambria Math"/>
                              </a:rPr>
                              <m:t>𝛽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sup>
                    </m:sSup>
                  </m:oMath>
                </a14:m>
                <a:endParaRPr lang="en-US" altLang="zh-CN" dirty="0"/>
              </a:p>
              <a:p>
                <a:r>
                  <a:rPr lang="en-US" altLang="zh-CN" dirty="0"/>
                  <a:t>Besides the characteristics of sequence (</a:t>
                </a:r>
                <a:r>
                  <a:rPr lang="el-GR" altLang="zh-CN" dirty="0"/>
                  <a:t>α</a:t>
                </a:r>
                <a:r>
                  <a:rPr lang="en-US" altLang="zh-CN" baseline="-25000" dirty="0"/>
                  <a:t>1</a:t>
                </a:r>
                <a:r>
                  <a:rPr lang="en-US" altLang="zh-CN" dirty="0"/>
                  <a:t> and </a:t>
                </a:r>
                <a:r>
                  <a:rPr lang="el-GR" altLang="zh-CN" dirty="0"/>
                  <a:t>β</a:t>
                </a:r>
                <a:r>
                  <a:rPr lang="en-US" altLang="zh-CN" baseline="-25000" dirty="0"/>
                  <a:t>1</a:t>
                </a:r>
                <a:r>
                  <a:rPr lang="en-US" altLang="zh-CN" dirty="0"/>
                  <a:t>), R only relates to λ</a:t>
                </a:r>
              </a:p>
              <a:p>
                <a:r>
                  <a:rPr lang="en-US" altLang="zh-CN" dirty="0"/>
                  <a:t>To achieve a target R, is equivalent to determine a corresponding λ</a:t>
                </a:r>
              </a:p>
              <a:p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75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458608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3555" y="620688"/>
            <a:ext cx="3765524" cy="2964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620688"/>
            <a:ext cx="3763963" cy="2960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581375"/>
            <a:ext cx="3763963" cy="299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3555" y="3581375"/>
            <a:ext cx="3763963" cy="299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14682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Compare with R-Q model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Q only determines the bit cost of residue</a:t>
            </a:r>
          </a:p>
          <a:p>
            <a:r>
              <a:rPr lang="en-US" altLang="zh-CN" dirty="0"/>
              <a:t>λ determines the overall R</a:t>
            </a:r>
          </a:p>
          <a:p>
            <a:pPr lvl="1"/>
            <a:r>
              <a:rPr lang="en-US" altLang="zh-CN" dirty="0"/>
              <a:t>Both residue bits and non-residue bits</a:t>
            </a:r>
          </a:p>
          <a:p>
            <a:pPr lvl="1"/>
            <a:r>
              <a:rPr lang="en-US" altLang="zh-CN" dirty="0"/>
              <a:t>Mode and motion are selected by RDO</a:t>
            </a:r>
          </a:p>
          <a:p>
            <a:pPr lvl="1"/>
            <a:r>
              <a:rPr lang="en-US" altLang="zh-CN" dirty="0" smtClean="0"/>
              <a:t>There exists a one-to-one </a:t>
            </a:r>
            <a:r>
              <a:rPr lang="en-US" altLang="zh-CN" dirty="0"/>
              <a:t>correspondence between R and λ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10674548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λ Vs. QP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Keep original λ setting but apply a different QP setting</a:t>
            </a:r>
          </a:p>
          <a:p>
            <a:pPr lvl="1"/>
            <a:r>
              <a:rPr lang="en-US" altLang="zh-CN" dirty="0"/>
              <a:t>103% </a:t>
            </a:r>
            <a:r>
              <a:rPr lang="en-US" altLang="zh-CN" dirty="0" smtClean="0"/>
              <a:t>bitrate for RA and 103% bitrate for LB</a:t>
            </a:r>
            <a:endParaRPr lang="en-US" altLang="zh-CN" dirty="0"/>
          </a:p>
          <a:p>
            <a:r>
              <a:rPr lang="en-US" altLang="zh-CN" dirty="0"/>
              <a:t>Keep original QP setting but apply a different λ setting</a:t>
            </a:r>
          </a:p>
          <a:p>
            <a:pPr lvl="1"/>
            <a:r>
              <a:rPr lang="en-US" altLang="zh-CN" dirty="0" smtClean="0"/>
              <a:t>224% bitrate for RA and 177</a:t>
            </a:r>
            <a:r>
              <a:rPr lang="en-US" altLang="zh-CN" dirty="0"/>
              <a:t>% </a:t>
            </a:r>
            <a:r>
              <a:rPr lang="en-US" altLang="zh-CN" dirty="0" smtClean="0"/>
              <a:t>bitrate for LB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5373216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Based on HM-6.0, Main Profile. More details can be found in JCTVC-I0426.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460696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Rate Control </a:t>
            </a:r>
            <a:r>
              <a:rPr lang="en-US" altLang="zh-CN" dirty="0" smtClean="0"/>
              <a:t>by </a:t>
            </a:r>
            <a:r>
              <a:rPr lang="en-US" altLang="zh-CN" dirty="0"/>
              <a:t>R-λ Model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Bit allocation</a:t>
            </a:r>
          </a:p>
          <a:p>
            <a:pPr lvl="1"/>
            <a:r>
              <a:rPr lang="en-US" altLang="zh-CN" dirty="0"/>
              <a:t>GOP level</a:t>
            </a:r>
          </a:p>
          <a:p>
            <a:pPr lvl="1"/>
            <a:r>
              <a:rPr lang="en-US" altLang="zh-CN" dirty="0"/>
              <a:t>Picture level</a:t>
            </a:r>
          </a:p>
          <a:p>
            <a:pPr lvl="1"/>
            <a:r>
              <a:rPr lang="en-US" altLang="zh-CN" dirty="0"/>
              <a:t>LCU level</a:t>
            </a:r>
          </a:p>
          <a:p>
            <a:r>
              <a:rPr lang="en-US" altLang="zh-CN" dirty="0"/>
              <a:t>Achieve the allocated bits</a:t>
            </a:r>
          </a:p>
          <a:p>
            <a:pPr lvl="1"/>
            <a:r>
              <a:rPr lang="en-US" altLang="zh-CN" dirty="0"/>
              <a:t>Determine a corresponding λ value</a:t>
            </a:r>
            <a:endParaRPr lang="zh-CN" altLang="en-US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923286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751</Words>
  <Application>Microsoft Office PowerPoint</Application>
  <PresentationFormat>全屏显示(4:3)</PresentationFormat>
  <Paragraphs>181</Paragraphs>
  <Slides>26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Office 主题​​</vt:lpstr>
      <vt:lpstr>公式</vt:lpstr>
      <vt:lpstr>Rate control by R-λ model for HEVC</vt:lpstr>
      <vt:lpstr>Outline</vt:lpstr>
      <vt:lpstr>R-D Model for HEVC</vt:lpstr>
      <vt:lpstr>PowerPoint 演示文稿</vt:lpstr>
      <vt:lpstr>R-λ Model for HEVC</vt:lpstr>
      <vt:lpstr>PowerPoint 演示文稿</vt:lpstr>
      <vt:lpstr>Compare with R-Q model</vt:lpstr>
      <vt:lpstr>λ Vs. QP</vt:lpstr>
      <vt:lpstr>Rate Control by R-λ Model</vt:lpstr>
      <vt:lpstr>GOP Level Bit Allocation</vt:lpstr>
      <vt:lpstr>Picture Level Bit allocation</vt:lpstr>
      <vt:lpstr>Picture Weight for IBBB Coding</vt:lpstr>
      <vt:lpstr>LCU Level Bit Allocation</vt:lpstr>
      <vt:lpstr>Achieve Allocate Bits</vt:lpstr>
      <vt:lpstr>QP Determination</vt:lpstr>
      <vt:lpstr>Picture Level Constraint</vt:lpstr>
      <vt:lpstr>LCU Level Constraint</vt:lpstr>
      <vt:lpstr>Experimental Results</vt:lpstr>
      <vt:lpstr>Hierarchical Bit Allocation</vt:lpstr>
      <vt:lpstr>Without Hierarchical Bit Allocation</vt:lpstr>
      <vt:lpstr>Per-picture Bit Cost</vt:lpstr>
      <vt:lpstr>PowerPoint 演示文稿</vt:lpstr>
      <vt:lpstr>With Hierarchical Bit Allocation</vt:lpstr>
      <vt:lpstr>With Hierarchical Bit Allocation</vt:lpstr>
      <vt:lpstr>Conclusion</vt:lpstr>
      <vt:lpstr>PowerPoint 演示文稿</vt:lpstr>
    </vt:vector>
  </TitlesOfParts>
  <Company>USTC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Bin Li</dc:creator>
  <cp:lastModifiedBy>Bin Li</cp:lastModifiedBy>
  <cp:revision>19</cp:revision>
  <dcterms:created xsi:type="dcterms:W3CDTF">2012-10-07T05:27:52Z</dcterms:created>
  <dcterms:modified xsi:type="dcterms:W3CDTF">2012-10-10T15:19:39Z</dcterms:modified>
</cp:coreProperties>
</file>