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99" r:id="rId2"/>
    <p:sldId id="423" r:id="rId3"/>
    <p:sldId id="421" r:id="rId4"/>
    <p:sldId id="479" r:id="rId5"/>
    <p:sldId id="424" r:id="rId6"/>
    <p:sldId id="425" r:id="rId7"/>
    <p:sldId id="426" r:id="rId8"/>
    <p:sldId id="427" r:id="rId9"/>
    <p:sldId id="429" r:id="rId10"/>
    <p:sldId id="430" r:id="rId11"/>
    <p:sldId id="432" r:id="rId12"/>
    <p:sldId id="435" r:id="rId13"/>
    <p:sldId id="433" r:id="rId14"/>
    <p:sldId id="434" r:id="rId15"/>
    <p:sldId id="437" r:id="rId16"/>
    <p:sldId id="438" r:id="rId17"/>
    <p:sldId id="439" r:id="rId18"/>
    <p:sldId id="442" r:id="rId19"/>
    <p:sldId id="443" r:id="rId20"/>
    <p:sldId id="471" r:id="rId21"/>
    <p:sldId id="473" r:id="rId22"/>
    <p:sldId id="475" r:id="rId23"/>
    <p:sldId id="450" r:id="rId24"/>
    <p:sldId id="449" r:id="rId25"/>
    <p:sldId id="451" r:id="rId26"/>
    <p:sldId id="463" r:id="rId27"/>
    <p:sldId id="431" r:id="rId28"/>
    <p:sldId id="457" r:id="rId29"/>
    <p:sldId id="468" r:id="rId30"/>
    <p:sldId id="470" r:id="rId31"/>
    <p:sldId id="464" r:id="rId32"/>
    <p:sldId id="461" r:id="rId33"/>
    <p:sldId id="462" r:id="rId34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10" autoAdjust="0"/>
    <p:restoredTop sz="94591" autoAdjust="0"/>
  </p:normalViewPr>
  <p:slideViewPr>
    <p:cSldViewPr snapToObjects="1">
      <p:cViewPr>
        <p:scale>
          <a:sx n="80" d="100"/>
          <a:sy n="80" d="100"/>
        </p:scale>
        <p:origin x="-120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 -&gt; skip -&gt; ILIP -&gt; PU</a:t>
            </a:r>
            <a:r>
              <a:rPr lang="en-US" baseline="0" dirty="0" smtClean="0"/>
              <a:t> syntax (merge, </a:t>
            </a:r>
            <a:r>
              <a:rPr lang="en-US" baseline="0" dirty="0" err="1" smtClean="0"/>
              <a:t>part_mode</a:t>
            </a:r>
            <a:r>
              <a:rPr lang="en-US" baseline="0" dirty="0" smtClean="0"/>
              <a:t>, etc.)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Factor and &lt;&lt;8 ?? peter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Sub-block 4x4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Confidential A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2" y="6226175"/>
            <a:ext cx="30998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000" dirty="0" smtClean="0"/>
              <a:t>© MediaTek Inc. and LG Electronics Co. Ltd. 2012</a:t>
            </a:r>
          </a:p>
          <a:p>
            <a:pPr>
              <a:defRPr/>
            </a:pPr>
            <a:r>
              <a:rPr lang="en-US" altLang="zh-TW" sz="1000" dirty="0" smtClean="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 dirty="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396482" y="6232525"/>
            <a:ext cx="463550" cy="4048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107504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86831" y="6232525"/>
            <a:ext cx="3156793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 algn="ctr">
              <a:defRPr/>
            </a:pPr>
            <a:r>
              <a:rPr lang="en-US" altLang="zh-TW" dirty="0" smtClean="0"/>
              <a:t>© MediaTek Inc. and LG Electronics, 2012</a:t>
            </a:r>
            <a:endParaRPr lang="en-US" altLang="zh-TW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2746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  <p:pic>
        <p:nvPicPr>
          <p:cNvPr id="8" name="Picture 7" descr="image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2714" y="6149677"/>
            <a:ext cx="1824990" cy="40005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907704" y="6232525"/>
            <a:ext cx="72008" cy="244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725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LG Electronics and MediaTek Response to </a:t>
            </a:r>
            <a:br>
              <a:rPr lang="en-US" dirty="0" smtClean="0"/>
            </a:br>
            <a:r>
              <a:rPr lang="en-US" dirty="0" smtClean="0"/>
              <a:t>Call for Proposals on Scalable Video Coding Extensions of HEVC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1223988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2" y="6226175"/>
            <a:ext cx="30998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00" dirty="0" smtClean="0"/>
              <a:t>© MediaTek Inc. and LG Electronics, 2012</a:t>
            </a:r>
            <a:endParaRPr lang="en-US" altLang="zh-TW" sz="1000" dirty="0"/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7072"/>
            <a:ext cx="8524875" cy="12239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/>
              <a:t>C. Kim, J. Park, J. Kim, Hendry, S. Park, Y. Jeon, J. Lim, N. Park, B. Jeon (LG)</a:t>
            </a:r>
            <a:br>
              <a:rPr lang="en-US" sz="1800" dirty="0" smtClean="0"/>
            </a:br>
            <a:r>
              <a:rPr lang="en-US" sz="1800" dirty="0" smtClean="0"/>
              <a:t>S. Liu, X. Zhang, M. Guo, Z. Chen, T.-D. Chuang, S.-T. Hsiang</a:t>
            </a:r>
            <a:r>
              <a:rPr lang="en-US" sz="1800" smtClean="0"/>
              <a:t>, </a:t>
            </a:r>
            <a:br>
              <a:rPr lang="en-US" sz="1800" smtClean="0"/>
            </a:br>
            <a:r>
              <a:rPr lang="en-US" sz="1800" smtClean="0"/>
              <a:t>C</a:t>
            </a:r>
            <a:r>
              <a:rPr lang="en-US" sz="1800" dirty="0" smtClean="0"/>
              <a:t>.-Y. Chen, C.-Y. Tsai, C.-M. Fu, C.-W. Hsu, Y.-W. Huang, S. Lei (</a:t>
            </a:r>
            <a:r>
              <a:rPr lang="en-US" sz="1800" dirty="0" err="1" smtClean="0"/>
              <a:t>MediaTek</a:t>
            </a:r>
            <a:r>
              <a:rPr lang="en-US" sz="1800" dirty="0" smtClean="0"/>
              <a:t>)</a:t>
            </a:r>
            <a:endParaRPr lang="en-US" altLang="zh-TW" sz="1400" dirty="0" smtClean="0"/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11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 Meeting in </a:t>
            </a:r>
            <a:r>
              <a:rPr lang="en-US" altLang="zh-TW" sz="1400" dirty="0" smtClean="0"/>
              <a:t>Shanghai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10 – 19 October, 2012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JCTVC-K0050</a:t>
            </a:r>
            <a:b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</a:b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JCTVC-K0033</a:t>
            </a:r>
          </a:p>
        </p:txBody>
      </p:sp>
      <p:pic>
        <p:nvPicPr>
          <p:cNvPr id="17" name="Picture 16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9563" y="196627"/>
            <a:ext cx="4562475" cy="1000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Up-sampled reconstructed BL texture is used as predictor for EL.</a:t>
            </a:r>
          </a:p>
          <a:p>
            <a:pPr lvl="1"/>
            <a:r>
              <a:rPr lang="en-US" sz="1800" dirty="0" smtClean="0"/>
              <a:t>CU level on/off signaling</a:t>
            </a:r>
          </a:p>
          <a:p>
            <a:pPr lvl="1"/>
            <a:r>
              <a:rPr lang="en-US" sz="1800" dirty="0" err="1" smtClean="0"/>
              <a:t>no_residual_syntax_flag</a:t>
            </a:r>
            <a:endParaRPr lang="en-US" sz="1800" dirty="0" smtClean="0"/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  <a:p>
            <a:pPr lvl="1"/>
            <a:endParaRPr lang="en-US" sz="1800" dirty="0" smtClean="0"/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  <a:p>
            <a:pPr lvl="1"/>
            <a:endParaRPr lang="en-US" sz="1800" dirty="0" smtClean="0"/>
          </a:p>
          <a:p>
            <a:r>
              <a:rPr lang="en-US" sz="2000" dirty="0" smtClean="0">
                <a:solidFill>
                  <a:schemeClr val="tx1"/>
                </a:solidFill>
              </a:rPr>
              <a:t>Boundary smoothing for ILIP</a:t>
            </a:r>
            <a:endParaRPr lang="en-US" sz="2000" dirty="0">
              <a:solidFill>
                <a:schemeClr val="tx1"/>
              </a:solidFill>
            </a:endParaRPr>
          </a:p>
          <a:p>
            <a:pPr lvl="1"/>
            <a:r>
              <a:rPr lang="en-US" sz="1800" dirty="0" smtClean="0"/>
              <a:t>Same as boundary smoothing in HEVC 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 for </a:t>
            </a:r>
            <a:r>
              <a:rPr lang="en-US" sz="1800" dirty="0" err="1" smtClean="0"/>
              <a:t>luma</a:t>
            </a:r>
            <a:r>
              <a:rPr lang="en-US" sz="1800" dirty="0" smtClean="0"/>
              <a:t> except that  </a:t>
            </a:r>
            <a:r>
              <a:rPr lang="en-US" sz="1800" i="1" dirty="0" smtClean="0">
                <a:latin typeface="Malgun Gothic"/>
                <a:ea typeface="新細明體"/>
                <a:cs typeface="Times New Roman"/>
              </a:rPr>
              <a:t>ß</a:t>
            </a:r>
            <a:r>
              <a:rPr lang="en-US" sz="1800" i="1" dirty="0" smtClean="0">
                <a:latin typeface="Times New Roman"/>
                <a:ea typeface="新細明體"/>
              </a:rPr>
              <a:t>_offset_div2</a:t>
            </a:r>
            <a:r>
              <a:rPr lang="en-US" sz="1800" dirty="0" smtClean="0">
                <a:latin typeface="Times New Roman"/>
                <a:ea typeface="新細明體"/>
              </a:rPr>
              <a:t> </a:t>
            </a:r>
            <a:r>
              <a:rPr lang="en-US" sz="1800" dirty="0" smtClean="0"/>
              <a:t>is set equal to 1.</a:t>
            </a:r>
          </a:p>
          <a:p>
            <a:pPr lvl="1"/>
            <a:endParaRPr lang="en-US" sz="1600" dirty="0" smtClean="0"/>
          </a:p>
          <a:p>
            <a:pPr lvl="1">
              <a:buNone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</a:t>
            </a:r>
            <a:r>
              <a:rPr lang="en-US" smtClean="0"/>
              <a:t>Texture Prediction (ILIP)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552822"/>
            <a:ext cx="5005192" cy="209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443189"/>
            <a:ext cx="59340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7703" y="5805264"/>
            <a:ext cx="2348633" cy="30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Access unit based motion data compression</a:t>
            </a:r>
          </a:p>
          <a:p>
            <a:pPr lvl="1"/>
            <a:r>
              <a:rPr lang="en-US" sz="1800" dirty="0" smtClean="0"/>
              <a:t>Uncompressed motion data of BL is used for the EL prediction.  </a:t>
            </a:r>
          </a:p>
          <a:p>
            <a:pPr lvl="1"/>
            <a:r>
              <a:rPr lang="en-US" sz="1800" dirty="0" smtClean="0"/>
              <a:t>Motion data compression is performed after all layers in an access unit are coded.</a:t>
            </a:r>
          </a:p>
          <a:p>
            <a:r>
              <a:rPr lang="en-US" sz="2000" dirty="0" smtClean="0"/>
              <a:t>Include MVs in positions IL-C0 and IL-H in merging and AMVP candidate lists.</a:t>
            </a:r>
          </a:p>
          <a:p>
            <a:pPr lvl="1"/>
            <a:r>
              <a:rPr lang="en-US" sz="1800" dirty="0" smtClean="0"/>
              <a:t>BL MVs are scaled </a:t>
            </a:r>
            <a:br>
              <a:rPr lang="en-US" sz="1800" dirty="0" smtClean="0"/>
            </a:br>
            <a:r>
              <a:rPr lang="en-US" sz="1800" dirty="0" smtClean="0"/>
              <a:t>in proportion to EL-BL </a:t>
            </a:r>
            <a:br>
              <a:rPr lang="en-US" sz="1800" dirty="0" smtClean="0"/>
            </a:br>
            <a:r>
              <a:rPr lang="en-US" sz="1800" dirty="0" smtClean="0"/>
              <a:t>resolution ratio.</a:t>
            </a:r>
          </a:p>
          <a:p>
            <a:pPr lvl="1"/>
            <a:r>
              <a:rPr lang="en-US" sz="1800" dirty="0" smtClean="0"/>
              <a:t>IL-C0 may be replaced</a:t>
            </a:r>
            <a:br>
              <a:rPr lang="en-US" sz="1800" dirty="0" smtClean="0"/>
            </a:br>
            <a:r>
              <a:rPr lang="en-US" sz="1800" dirty="0" smtClean="0"/>
              <a:t>by similar EL spatial </a:t>
            </a:r>
            <a:br>
              <a:rPr lang="en-US" sz="1800" dirty="0" smtClean="0"/>
            </a:br>
            <a:r>
              <a:rPr lang="en-US" sz="1800" dirty="0" smtClean="0"/>
              <a:t>candidates.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Motion Vector Prediction (1)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2924944"/>
            <a:ext cx="34480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Merging candidates and duplication check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AMVP candidates and duplication check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Motion Vector Prediction (2)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1605398"/>
          <a:ext cx="60960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8554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HM6.1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P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roposed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5542">
                <a:tc>
                  <a:txBody>
                    <a:bodyPr/>
                    <a:lstStyle/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A1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B1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B0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A0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4), B2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Col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first pruning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Combined bi-pred.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candidates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Zero MV candidates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Times New Roman"/>
                          <a:ea typeface="Gulim"/>
                        </a:rPr>
                        <a:t>IL-C0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A1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B1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Times New Roman"/>
                          <a:ea typeface="Gulim"/>
                        </a:rPr>
                        <a:t>IL-H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4), B0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4), A0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4), B2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first pruning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Combined bi-pred.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candidates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Zero MV candidates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916832"/>
            <a:ext cx="18383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80256" y="472169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91673"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HM6.1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Proposed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9680">
                <a:tc>
                  <a:txBody>
                    <a:bodyPr/>
                    <a:lstStyle/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A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B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Col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first pruning</a:t>
                      </a:r>
                    </a:p>
                    <a:p>
                      <a:pPr marL="342900" marR="0" lvl="0" indent="-342900" algn="just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Zero MV candidates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b="1" kern="1200" dirty="0">
                          <a:solidFill>
                            <a:srgbClr val="FF0000"/>
                          </a:solidFill>
                          <a:latin typeface="Times New Roman"/>
                          <a:ea typeface="Gulim"/>
                        </a:rPr>
                        <a:t>IL-C0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A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B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Col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first pruning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  <a:p>
                      <a:pPr marL="342900" marR="0" lvl="0" indent="-342900" latinLnBrk="1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Times New Roman"/>
                          <a:ea typeface="Gulim"/>
                        </a:rPr>
                        <a:t>if(N &lt; Max.), Zero MV candidates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Gulim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512146"/>
            <a:ext cx="8858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Use collocated BL Intra mode as MPM in EL Intra mode coding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The center (2,2) pixel of the center 4x4 block in the current EL Intra PU is projected to BL.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The Intra mode used by the projected BL pixel </a:t>
            </a:r>
            <a:b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</a:b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is selected as mode “BL”.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sz="18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sz="2000" kern="0" dirty="0" smtClean="0"/>
              <a:t>EL Intra mode coding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Luma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: 33 angular modes (no DC or PL)</a:t>
            </a:r>
          </a:p>
          <a:p>
            <a:pPr marL="1200150" lvl="2" indent="-285750" eaLnBrk="0" hangingPunct="0">
              <a:spcBef>
                <a:spcPct val="20000"/>
              </a:spcBef>
            </a:pP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1 MPM (BL, Left, Top, V), 32 remaining modes FLC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18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Chroma</a:t>
            </a:r>
            <a:r>
              <a:rPr lang="en-US" sz="1800" kern="0" dirty="0" smtClean="0">
                <a:solidFill>
                  <a:srgbClr val="000000"/>
                </a:solidFill>
                <a:latin typeface="Arial"/>
                <a:ea typeface="標楷體"/>
              </a:rPr>
              <a:t>: 3 modes (DM, H, V)</a:t>
            </a:r>
            <a:endParaRPr lang="en-US" sz="2000" kern="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899592" y="4674840"/>
          <a:ext cx="43924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36104"/>
                <a:gridCol w="1008112"/>
                <a:gridCol w="1008112"/>
              </a:tblGrid>
              <a:tr h="57765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Intra_chroma_pred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/>
                      </a:r>
                      <a:br>
                        <a:rPr lang="en-GB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</a:b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_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mode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IntraPredMode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X (0&lt;=X&lt;35)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7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34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7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34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76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26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X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Intra Mode Prediction</a:t>
            </a:r>
            <a:endParaRPr lang="en-US" dirty="0"/>
          </a:p>
        </p:txBody>
      </p:sp>
      <p:pic>
        <p:nvPicPr>
          <p:cNvPr id="6146" name="Object 1"/>
          <p:cNvPicPr>
            <a:picLocks noChangeAspect="1" noChangeArrowheads="1"/>
          </p:cNvPicPr>
          <p:nvPr/>
        </p:nvPicPr>
        <p:blipFill>
          <a:blip r:embed="rId2" cstate="print"/>
          <a:srcRect b="-555"/>
          <a:stretch>
            <a:fillRect/>
          </a:stretch>
        </p:blipFill>
        <p:spPr bwMode="auto">
          <a:xfrm>
            <a:off x="6381750" y="1974924"/>
            <a:ext cx="1533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Object 5"/>
          <p:cNvPicPr>
            <a:picLocks noChangeAspect="1" noChangeArrowheads="1"/>
          </p:cNvPicPr>
          <p:nvPr/>
        </p:nvPicPr>
        <p:blipFill>
          <a:blip r:embed="rId3" cstate="print"/>
          <a:srcRect t="-583" b="-583"/>
          <a:stretch>
            <a:fillRect/>
          </a:stretch>
        </p:blipFill>
        <p:spPr bwMode="auto">
          <a:xfrm>
            <a:off x="5508105" y="2541249"/>
            <a:ext cx="792088" cy="7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508105" y="4674840"/>
          <a:ext cx="31739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5"/>
                <a:gridCol w="648072"/>
                <a:gridCol w="581647"/>
              </a:tblGrid>
              <a:tr h="10801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Value of </a:t>
                      </a:r>
                      <a:r>
                        <a:rPr lang="en-GB" sz="1200" b="1" dirty="0" err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intra_chroma_pred_mode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prefix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suffix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01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n/a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01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0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01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2679848"/>
          </a:xfrm>
        </p:spPr>
        <p:txBody>
          <a:bodyPr/>
          <a:lstStyle/>
          <a:p>
            <a:pPr lvl="0"/>
            <a:r>
              <a:rPr lang="en-US" sz="2000" dirty="0" smtClean="0">
                <a:solidFill>
                  <a:schemeClr val="tx1"/>
                </a:solidFill>
              </a:rPr>
              <a:t>EL motion compensation is aided by BL information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Applied when leaf CU has at least one non-zero coefficient</a:t>
            </a:r>
          </a:p>
          <a:p>
            <a:pPr lvl="1"/>
            <a:r>
              <a:rPr lang="en-US" sz="1800" dirty="0" smtClean="0"/>
              <a:t>Derive the adaptive offset (AO)</a:t>
            </a:r>
            <a:r>
              <a:rPr lang="en-US" altLang="zh-TW" sz="1800" dirty="0" smtClean="0"/>
              <a:t> from EL predictor and up-sampled BL pixels,</a:t>
            </a:r>
            <a:r>
              <a:rPr lang="en-US" sz="1800" dirty="0" smtClean="0">
                <a:solidFill>
                  <a:schemeClr val="tx1"/>
                </a:solidFill>
              </a:rPr>
              <a:t> AO = |</a:t>
            </a:r>
            <a:r>
              <a:rPr lang="en-US" altLang="zh-TW" sz="1800" dirty="0" smtClean="0"/>
              <a:t> </a:t>
            </a:r>
            <a:r>
              <a:rPr lang="en-US" altLang="zh-TW" sz="1800" dirty="0" err="1" smtClean="0"/>
              <a:t>EL_pred</a:t>
            </a:r>
            <a:r>
              <a:rPr lang="en-US" altLang="zh-TW" sz="1800" dirty="0" smtClean="0"/>
              <a:t> – </a:t>
            </a:r>
            <a:r>
              <a:rPr lang="en-US" altLang="zh-TW" sz="1800" dirty="0" err="1" smtClean="0"/>
              <a:t>BL_recon</a:t>
            </a:r>
            <a:r>
              <a:rPr lang="en-US" altLang="zh-TW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| &gt;&gt; 3.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if </a:t>
            </a:r>
            <a:r>
              <a:rPr lang="en-US" altLang="zh-TW" sz="1800" dirty="0" err="1" smtClean="0"/>
              <a:t>EL_pred</a:t>
            </a:r>
            <a:r>
              <a:rPr lang="en-US" altLang="zh-TW" sz="1800" dirty="0" smtClean="0"/>
              <a:t> &gt; </a:t>
            </a:r>
            <a:r>
              <a:rPr lang="en-US" altLang="zh-TW" sz="1800" dirty="0" err="1" smtClean="0"/>
              <a:t>BL_recon</a:t>
            </a:r>
            <a:r>
              <a:rPr lang="en-US" sz="1800" dirty="0" smtClean="0">
                <a:solidFill>
                  <a:schemeClr val="tx1"/>
                </a:solidFill>
              </a:rPr>
              <a:t>, then </a:t>
            </a:r>
            <a:r>
              <a:rPr lang="en-US" sz="1800" dirty="0" err="1" smtClean="0">
                <a:solidFill>
                  <a:schemeClr val="tx1"/>
                </a:solidFill>
              </a:rPr>
              <a:t>EL_pred</a:t>
            </a:r>
            <a:r>
              <a:rPr lang="en-US" sz="1800" dirty="0" smtClean="0">
                <a:solidFill>
                  <a:schemeClr val="tx1"/>
                </a:solidFill>
              </a:rPr>
              <a:t>’ = </a:t>
            </a:r>
            <a:r>
              <a:rPr lang="en-US" sz="1800" dirty="0" err="1" smtClean="0">
                <a:solidFill>
                  <a:schemeClr val="tx1"/>
                </a:solidFill>
              </a:rPr>
              <a:t>EL_pred</a:t>
            </a:r>
            <a:r>
              <a:rPr lang="en-US" sz="1800" dirty="0" smtClean="0">
                <a:solidFill>
                  <a:schemeClr val="tx1"/>
                </a:solidFill>
              </a:rPr>
              <a:t> – AO</a:t>
            </a:r>
          </a:p>
          <a:p>
            <a:pPr lvl="1"/>
            <a:r>
              <a:rPr lang="en-US" sz="1800" dirty="0" smtClean="0"/>
              <a:t>If </a:t>
            </a:r>
            <a:r>
              <a:rPr lang="en-US" altLang="zh-TW" sz="1800" dirty="0" err="1" smtClean="0"/>
              <a:t>EL_pred</a:t>
            </a:r>
            <a:r>
              <a:rPr lang="en-US" altLang="zh-TW" sz="1800" dirty="0" smtClean="0"/>
              <a:t> &lt; </a:t>
            </a:r>
            <a:r>
              <a:rPr lang="en-US" altLang="zh-TW" sz="1800" dirty="0" err="1" smtClean="0"/>
              <a:t>BL_recon</a:t>
            </a:r>
            <a:r>
              <a:rPr lang="en-US" sz="1800" dirty="0" smtClean="0"/>
              <a:t>, then </a:t>
            </a:r>
            <a:r>
              <a:rPr lang="en-US" sz="1800" dirty="0" err="1" smtClean="0"/>
              <a:t>EL_pred</a:t>
            </a:r>
            <a:r>
              <a:rPr lang="en-US" sz="1800" dirty="0" smtClean="0"/>
              <a:t>’ = </a:t>
            </a:r>
            <a:r>
              <a:rPr lang="en-US" sz="1800" dirty="0" err="1" smtClean="0"/>
              <a:t>EL_pred</a:t>
            </a:r>
            <a:r>
              <a:rPr lang="en-US" sz="1800" dirty="0" smtClean="0"/>
              <a:t> + AO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Inter-frame Prediction with Prediction SAO (PSAO)</a:t>
            </a:r>
            <a:endParaRPr lang="en-US" sz="2400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1331640" y="3402063"/>
          <a:ext cx="6552728" cy="2403201"/>
        </p:xfrm>
        <a:graphic>
          <a:graphicData uri="http://schemas.openxmlformats.org/presentationml/2006/ole">
            <p:oleObj spid="_x0000_s7169" name="Visio" r:id="rId3" imgW="4654868" imgH="1709928" progId="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up-sampled BL pixels for EL Intra prediction when EL reference samples are not available.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Intra-frame Prediction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410144" cy="264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Improved EL </a:t>
            </a:r>
            <a:r>
              <a:rPr lang="en-US" dirty="0" err="1" smtClean="0"/>
              <a:t>deblocking</a:t>
            </a:r>
            <a:r>
              <a:rPr lang="en-US" dirty="0" smtClean="0"/>
              <a:t> filter </a:t>
            </a:r>
          </a:p>
          <a:p>
            <a:pPr lvl="1"/>
            <a:r>
              <a:rPr lang="en-US" dirty="0" smtClean="0"/>
              <a:t>Fundamentally same as in HEVC, except the boundary strength (BS) decision method. </a:t>
            </a:r>
          </a:p>
          <a:p>
            <a:pPr lvl="2"/>
            <a:r>
              <a:rPr lang="en-US" dirty="0" smtClean="0"/>
              <a:t>If P or Q is coded as “ILIP”</a:t>
            </a:r>
            <a:br>
              <a:rPr lang="en-US" dirty="0" smtClean="0"/>
            </a:br>
            <a:r>
              <a:rPr lang="en-US" dirty="0" smtClean="0"/>
              <a:t>BS is set equal to 1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EL SAO</a:t>
            </a:r>
          </a:p>
          <a:p>
            <a:pPr lvl="1"/>
            <a:r>
              <a:rPr lang="en-US" dirty="0" smtClean="0"/>
              <a:t>Re-use SAO function of HM6.1</a:t>
            </a:r>
          </a:p>
          <a:p>
            <a:pPr lvl="1"/>
            <a:r>
              <a:rPr lang="en-US" dirty="0" smtClean="0"/>
              <a:t>Use SAO APS mode for all configurations</a:t>
            </a:r>
          </a:p>
          <a:p>
            <a:r>
              <a:rPr lang="en-US" dirty="0" smtClean="0"/>
              <a:t>EL ALF</a:t>
            </a:r>
          </a:p>
          <a:p>
            <a:pPr lvl="1"/>
            <a:r>
              <a:rPr lang="en-US" dirty="0" smtClean="0"/>
              <a:t>LCU-based syntax with APS mode (same as HM6.1)</a:t>
            </a:r>
          </a:p>
          <a:p>
            <a:pPr lvl="1"/>
            <a:r>
              <a:rPr lang="en-US" dirty="0" smtClean="0"/>
              <a:t>Syntax simplifications (related CE decisions)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In-loop Filtering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0040" y="1989645"/>
            <a:ext cx="4111998" cy="195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Spatial transforms are the same in HM6.1 with non-square </a:t>
            </a:r>
            <a:r>
              <a:rPr lang="en-US" dirty="0" err="1" smtClean="0"/>
              <a:t>quadtree</a:t>
            </a:r>
            <a:r>
              <a:rPr lang="en-US" dirty="0" smtClean="0"/>
              <a:t> transform (NSQT) disabled.</a:t>
            </a:r>
          </a:p>
          <a:p>
            <a:r>
              <a:rPr lang="en-US" dirty="0" smtClean="0"/>
              <a:t>Default flat quantization matrices for quantization</a:t>
            </a:r>
          </a:p>
          <a:p>
            <a:r>
              <a:rPr lang="en-US" dirty="0" smtClean="0"/>
              <a:t>Quantization with Improved RDOQ (encoder only)</a:t>
            </a:r>
          </a:p>
          <a:p>
            <a:pPr lvl="1"/>
            <a:r>
              <a:rPr lang="en-CA" altLang="zh-TW" dirty="0" smtClean="0"/>
              <a:t>Estimate the R-D cost including the cost of sign hiding operation for each sub-block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Entropy coding is the same as in HM6.1.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Transforms, Quantization and Entropy Coding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bit-depth increase in HM6.1 is used for enhancement layer (EL). </a:t>
            </a:r>
          </a:p>
          <a:p>
            <a:r>
              <a:rPr lang="en-US" dirty="0" smtClean="0"/>
              <a:t>The internal bit-depth of an EL can be different from that of the base layer (BL). </a:t>
            </a:r>
          </a:p>
          <a:p>
            <a:r>
              <a:rPr lang="en-US" dirty="0" smtClean="0"/>
              <a:t>In this proposal, BL internal bit-depth is 8, EL internal bit-depth is 10.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Bit-depth Increase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859013"/>
            <a:ext cx="7772400" cy="1362075"/>
          </a:xfrm>
        </p:spPr>
        <p:txBody>
          <a:bodyPr/>
          <a:lstStyle/>
          <a:p>
            <a:pPr algn="r"/>
            <a:r>
              <a:rPr lang="en-US" cap="small" dirty="0" smtClean="0"/>
              <a:t>Compression Performance</a:t>
            </a:r>
            <a:br>
              <a:rPr lang="en-US" cap="small" dirty="0" smtClean="0"/>
            </a:br>
            <a:r>
              <a:rPr lang="en-US" sz="2000" b="0" cap="small" dirty="0" smtClean="0"/>
              <a:t/>
            </a:r>
            <a:br>
              <a:rPr lang="en-US" sz="2000" b="0" cap="small" dirty="0" smtClean="0"/>
            </a:br>
            <a:r>
              <a:rPr lang="en-US" sz="2000" b="0" cap="small" dirty="0" smtClean="0"/>
              <a:t>JCTVC-K0050</a:t>
            </a:r>
            <a:endParaRPr lang="en-US" cap="smal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544B35-5ADB-41FE-B74D-D4286449ADDD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Algorithm description</a:t>
            </a:r>
          </a:p>
          <a:p>
            <a:r>
              <a:rPr lang="en-US" dirty="0" smtClean="0"/>
              <a:t>Compression performance</a:t>
            </a:r>
          </a:p>
          <a:p>
            <a:r>
              <a:rPr lang="en-US" dirty="0" smtClean="0"/>
              <a:t>Complexity analysis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Spatial Scalability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JCTVC-K0050</a:t>
            </a:r>
            <a:endParaRPr lang="en-US" dirty="0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809200" cy="1692000"/>
          </a:xfrm>
          <a:prstGeom prst="rect">
            <a:avLst/>
          </a:prstGeom>
          <a:noFill/>
        </p:spPr>
      </p:pic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2"/>
            <a:ext cx="5809200" cy="1692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0.2%.</a:t>
            </a:r>
            <a:endParaRPr lang="en-US" sz="16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691680" y="4256713"/>
          <a:ext cx="5809198" cy="1224408"/>
        </p:xfrm>
        <a:graphic>
          <a:graphicData uri="http://schemas.openxmlformats.org/drawingml/2006/table">
            <a:tbl>
              <a:tblPr/>
              <a:tblGrid>
                <a:gridCol w="985186"/>
                <a:gridCol w="804002"/>
                <a:gridCol w="804002"/>
                <a:gridCol w="804002"/>
                <a:gridCol w="804002"/>
                <a:gridCol w="804002"/>
                <a:gridCol w="804002"/>
              </a:tblGrid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-16.4%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-15.5%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-29.7%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-25.1%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691680" y="2385263"/>
          <a:ext cx="5809198" cy="1127952"/>
        </p:xfrm>
        <a:graphic>
          <a:graphicData uri="http://schemas.openxmlformats.org/drawingml/2006/table">
            <a:tbl>
              <a:tblPr/>
              <a:tblGrid>
                <a:gridCol w="985186"/>
                <a:gridCol w="804002"/>
                <a:gridCol w="804002"/>
                <a:gridCol w="804002"/>
                <a:gridCol w="804002"/>
                <a:gridCol w="804002"/>
                <a:gridCol w="804002"/>
              </a:tblGrid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-31.9%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-24.3%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-49.0%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-41.8%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Intra-only Spatial Scalability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JCTVC-K0050</a:t>
            </a:r>
            <a:endParaRPr lang="en-US" dirty="0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809200" cy="1872480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1"/>
            <a:ext cx="5809200" cy="18724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0.1%.</a:t>
            </a: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691680" y="2492896"/>
          <a:ext cx="5809198" cy="1127952"/>
        </p:xfrm>
        <a:graphic>
          <a:graphicData uri="http://schemas.openxmlformats.org/drawingml/2006/table">
            <a:tbl>
              <a:tblPr/>
              <a:tblGrid>
                <a:gridCol w="985186"/>
                <a:gridCol w="804002"/>
                <a:gridCol w="804002"/>
                <a:gridCol w="804002"/>
                <a:gridCol w="804002"/>
                <a:gridCol w="804002"/>
                <a:gridCol w="804002"/>
              </a:tblGrid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8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-36.7%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-37.2%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-55.5%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-55.9%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691680" y="4400729"/>
          <a:ext cx="5809198" cy="1224408"/>
        </p:xfrm>
        <a:graphic>
          <a:graphicData uri="http://schemas.openxmlformats.org/drawingml/2006/table">
            <a:tbl>
              <a:tblPr/>
              <a:tblGrid>
                <a:gridCol w="985186"/>
                <a:gridCol w="804002"/>
                <a:gridCol w="804002"/>
                <a:gridCol w="804002"/>
                <a:gridCol w="804002"/>
                <a:gridCol w="804002"/>
                <a:gridCol w="804002"/>
              </a:tblGrid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4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-25.7%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-33.7%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4279" y="1755024"/>
            <a:ext cx="3805200" cy="1890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SNR Scalability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JCTVC-K0050</a:t>
            </a:r>
            <a:endParaRPr lang="en-US" dirty="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4279" y="3717032"/>
            <a:ext cx="3805200" cy="1890000"/>
          </a:xfrm>
          <a:prstGeom prst="rect">
            <a:avLst/>
          </a:prstGeom>
          <a:noFill/>
        </p:spPr>
      </p:pic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1876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21" name="TextBox 20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0.2%.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584279" y="2361372"/>
          <a:ext cx="3805200" cy="1283652"/>
        </p:xfrm>
        <a:graphic>
          <a:graphicData uri="http://schemas.openxmlformats.org/drawingml/2006/table">
            <a:tbl>
              <a:tblPr/>
              <a:tblGrid>
                <a:gridCol w="1103508"/>
                <a:gridCol w="900564"/>
                <a:gridCol w="900564"/>
                <a:gridCol w="900564"/>
              </a:tblGrid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-35.6%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-35.3%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39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-31.9%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2584279" y="4293096"/>
          <a:ext cx="3805200" cy="1313934"/>
        </p:xfrm>
        <a:graphic>
          <a:graphicData uri="http://schemas.openxmlformats.org/drawingml/2006/table">
            <a:tbl>
              <a:tblPr/>
              <a:tblGrid>
                <a:gridCol w="1103508"/>
                <a:gridCol w="900564"/>
                <a:gridCol w="900564"/>
                <a:gridCol w="900564"/>
              </a:tblGrid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8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-27.9%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859013"/>
            <a:ext cx="7772400" cy="1362075"/>
          </a:xfrm>
        </p:spPr>
        <p:txBody>
          <a:bodyPr/>
          <a:lstStyle/>
          <a:p>
            <a:pPr algn="r"/>
            <a:r>
              <a:rPr lang="en-US" cap="small" dirty="0" smtClean="0"/>
              <a:t>Complexity Analysis</a:t>
            </a:r>
            <a:br>
              <a:rPr lang="en-US" cap="small" dirty="0" smtClean="0"/>
            </a:br>
            <a:r>
              <a:rPr lang="en-US" sz="2000" b="0" cap="small" dirty="0" smtClean="0">
                <a:solidFill>
                  <a:srgbClr val="000000"/>
                </a:solidFill>
              </a:rPr>
              <a:t/>
            </a:r>
            <a:br>
              <a:rPr lang="en-US" sz="2000" b="0" cap="small" dirty="0" smtClean="0">
                <a:solidFill>
                  <a:srgbClr val="000000"/>
                </a:solidFill>
              </a:rPr>
            </a:br>
            <a:r>
              <a:rPr lang="en-US" sz="2000" b="0" cap="small" dirty="0" smtClean="0">
                <a:solidFill>
                  <a:srgbClr val="000000"/>
                </a:solidFill>
              </a:rPr>
              <a:t>JCTVC-K0050</a:t>
            </a:r>
            <a:endParaRPr lang="en-US" cap="smal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544B35-5ADB-41FE-B74D-D4286449ADDD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Computing Platform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9592" y="1469008"/>
          <a:ext cx="7272811" cy="2896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973"/>
                <a:gridCol w="1038973"/>
                <a:gridCol w="1038973"/>
                <a:gridCol w="1038973"/>
                <a:gridCol w="1038973"/>
                <a:gridCol w="1038973"/>
                <a:gridCol w="1038973"/>
              </a:tblGrid>
              <a:tr h="482683">
                <a:tc rowSpan="2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Simulation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CPU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Memory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Storage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2683">
                <a:tc vMerge="1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Encoding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Decoding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3073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Platform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All intra 2x, 1.5x,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Random access 2x, 1.5x, SNR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Intel Xeon </a:t>
                      </a: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Quad Core 5570(2.93GHz)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12GB DDR3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Red Hat 3.4.6-11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NAS (IBM N6040)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4396482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83296A-CB92-44BC-8FBB-6DCD91907468}" type="slidenum">
              <a:rPr kumimoji="1" lang="en-US" altLang="ja-JP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Encoding time and measurement methodology</a:t>
            </a:r>
          </a:p>
          <a:p>
            <a:pPr lvl="1"/>
            <a:r>
              <a:rPr lang="en-US" sz="1800" dirty="0" smtClean="0"/>
              <a:t>Anchor: HM6.1 single layer (EL resolution) encoding</a:t>
            </a:r>
          </a:p>
          <a:p>
            <a:pPr lvl="2"/>
            <a:r>
              <a:rPr lang="en-US" sz="1600" dirty="0" smtClean="0"/>
              <a:t>Reconstructed YUV is output</a:t>
            </a:r>
          </a:p>
          <a:p>
            <a:pPr lvl="1"/>
            <a:r>
              <a:rPr lang="en-US" sz="1800" dirty="0" smtClean="0"/>
              <a:t>Tested: proposed codec (JCTVC-K0050) dual layer (BL+EL) encoding</a:t>
            </a:r>
          </a:p>
          <a:p>
            <a:pPr lvl="2"/>
            <a:r>
              <a:rPr lang="en-US" sz="1600" dirty="0" smtClean="0"/>
              <a:t>Reconstructed BL and EL YUV are output</a:t>
            </a:r>
          </a:p>
          <a:p>
            <a:pPr lvl="2"/>
            <a:endParaRPr lang="en-US" sz="16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Decoding time and measurement methodology</a:t>
            </a:r>
          </a:p>
          <a:p>
            <a:pPr lvl="1"/>
            <a:r>
              <a:rPr lang="en-US" sz="1800" dirty="0" smtClean="0"/>
              <a:t>Anchor: HM6.1 single layer (EL resolution) decoding</a:t>
            </a:r>
          </a:p>
          <a:p>
            <a:pPr lvl="2"/>
            <a:r>
              <a:rPr lang="en-US" sz="1600" dirty="0" smtClean="0"/>
              <a:t>Decoded YUV is output</a:t>
            </a:r>
          </a:p>
          <a:p>
            <a:pPr lvl="1"/>
            <a:r>
              <a:rPr lang="en-US" sz="1800" dirty="0" smtClean="0"/>
              <a:t>Tested: proposed codec (JCTVC-K0050) dual layer (BL+EL) decoding</a:t>
            </a:r>
          </a:p>
          <a:p>
            <a:pPr lvl="2"/>
            <a:r>
              <a:rPr lang="en-US" sz="1600" dirty="0" smtClean="0"/>
              <a:t>Decoded EL YUV is output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and Decoding Time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15616" y="2852936"/>
          <a:ext cx="6840760" cy="51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Encoding Time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139%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160%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175%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191%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211%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15616" y="5294304"/>
          <a:ext cx="6840760" cy="51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Decoding Time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208%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230%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186%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204%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264%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Encoder</a:t>
            </a:r>
          </a:p>
          <a:p>
            <a:pPr lvl="1"/>
            <a:r>
              <a:rPr lang="en-US" dirty="0" smtClean="0">
                <a:ea typeface="新細明體"/>
              </a:rPr>
              <a:t>Two sets of buffers (one for EL, one for BL)</a:t>
            </a:r>
          </a:p>
          <a:p>
            <a:pPr lvl="2"/>
            <a:r>
              <a:rPr lang="en-US" dirty="0" smtClean="0"/>
              <a:t>Each set contains buffers for original signals, prediction signals, residual signals, reconstructed signals, and reference pictures, mode information… etc.</a:t>
            </a:r>
          </a:p>
          <a:p>
            <a:pPr lvl="1"/>
            <a:r>
              <a:rPr lang="en-US" dirty="0" smtClean="0">
                <a:ea typeface="新細明體"/>
              </a:rPr>
              <a:t>The sizes of EL buffers are the same as in HM6.1 at EL resolution</a:t>
            </a:r>
          </a:p>
          <a:p>
            <a:pPr lvl="1"/>
            <a:r>
              <a:rPr lang="en-US" dirty="0" smtClean="0">
                <a:ea typeface="新細明體"/>
              </a:rPr>
              <a:t>The sizes of BL buffers are in proportion to those of EL buffers</a:t>
            </a:r>
          </a:p>
          <a:p>
            <a:pPr lvl="1"/>
            <a:r>
              <a:rPr lang="en-US" dirty="0" smtClean="0">
                <a:ea typeface="新細明體"/>
              </a:rPr>
              <a:t>One additional buffer to store up-sampled BL pixels</a:t>
            </a:r>
          </a:p>
          <a:p>
            <a:pPr lvl="1"/>
            <a:endParaRPr lang="en-US" dirty="0" smtClean="0">
              <a:latin typeface="Times New Roman"/>
              <a:ea typeface="新細明體"/>
            </a:endParaRPr>
          </a:p>
          <a:p>
            <a:pPr lvl="1">
              <a:buNone/>
            </a:pPr>
            <a:r>
              <a:rPr lang="en-US" dirty="0" smtClean="0">
                <a:latin typeface="Times New Roman"/>
                <a:ea typeface="新細明體"/>
              </a:rPr>
              <a:t>(1 + BL picture size / EL picture size) * (buffer size of HM6.1 single layer encoding at EL spatial resolution) + EL picture size</a:t>
            </a:r>
          </a:p>
          <a:p>
            <a:pPr lvl="1">
              <a:buNone/>
            </a:pPr>
            <a:endParaRPr lang="en-US" dirty="0" smtClean="0">
              <a:latin typeface="Times New Roman"/>
              <a:ea typeface="新細明體"/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Decoder</a:t>
            </a:r>
            <a:endParaRPr lang="en-US" dirty="0" smtClean="0">
              <a:latin typeface="Times New Roman"/>
              <a:ea typeface="新細明體"/>
            </a:endParaRPr>
          </a:p>
          <a:p>
            <a:pPr lvl="1">
              <a:buNone/>
            </a:pPr>
            <a:r>
              <a:rPr lang="en-US" dirty="0" smtClean="0">
                <a:latin typeface="Times New Roman"/>
                <a:ea typeface="新細明體"/>
              </a:rPr>
              <a:t>(1 + BL picture size / EL picture size) * (buffer size of HM6.1 single layer decoding at EL spatial resolution) + EL picture size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Memory Usage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ym typeface="Wingdings" pitchFamily="2" charset="2"/>
              </a:rPr>
              <a:t>HEVC like coding procedure in “differential domain”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Same </a:t>
            </a:r>
            <a:r>
              <a:rPr lang="en-US" sz="1600" dirty="0" smtClean="0"/>
              <a:t>CTU structure, same motion estimation and compensation, same number of reference frames, same prediction and partition modes… as in original signal domain.</a:t>
            </a:r>
          </a:p>
          <a:p>
            <a:r>
              <a:rPr lang="en-US" sz="2000" dirty="0" smtClean="0">
                <a:sym typeface="Wingdings" pitchFamily="2" charset="2"/>
              </a:rPr>
              <a:t>It provides coding gain especially under the circumstances such as when lighting conditions change.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Coding (JCTVC-K0033)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216" y="3052909"/>
            <a:ext cx="5523112" cy="318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Spatial Scalability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JCTVC-K0033</a:t>
            </a:r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0413" y="1759074"/>
            <a:ext cx="6526508" cy="1885950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27</a:t>
            </a:fld>
            <a:endParaRPr lang="en-US" altLang="ja-JP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0414" y="3717032"/>
            <a:ext cx="652650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0.1%.</a:t>
            </a:r>
            <a:endParaRPr lang="en-US" sz="16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403648" y="2348880"/>
          <a:ext cx="6533273" cy="1296144"/>
        </p:xfrm>
        <a:graphic>
          <a:graphicData uri="http://schemas.openxmlformats.org/drawingml/2006/table">
            <a:tbl>
              <a:tblPr/>
              <a:tblGrid>
                <a:gridCol w="1107983"/>
                <a:gridCol w="904215"/>
                <a:gridCol w="904215"/>
                <a:gridCol w="904215"/>
                <a:gridCol w="904215"/>
                <a:gridCol w="904215"/>
                <a:gridCol w="904215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-44.9%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-44.9%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-45.0%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03648" y="4351364"/>
          <a:ext cx="6533272" cy="1309884"/>
        </p:xfrm>
        <a:graphic>
          <a:graphicData uri="http://schemas.openxmlformats.org/drawingml/2006/table">
            <a:tbl>
              <a:tblPr/>
              <a:tblGrid>
                <a:gridCol w="1107982"/>
                <a:gridCol w="904215"/>
                <a:gridCol w="904215"/>
                <a:gridCol w="904215"/>
                <a:gridCol w="904215"/>
                <a:gridCol w="904215"/>
                <a:gridCol w="904215"/>
              </a:tblGrid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18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-27.7%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-26.2%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Intra-only </a:t>
            </a:r>
            <a:r>
              <a:rPr lang="en-US" smtClean="0"/>
              <a:t>Spatial Scalability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JCTVC-K0033</a:t>
            </a:r>
            <a:endParaRPr lang="en-US" dirty="0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0414" y="1759074"/>
            <a:ext cx="661797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0414" y="3717032"/>
            <a:ext cx="6617970" cy="18859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0.1%.</a:t>
            </a:r>
            <a:endParaRPr lang="en-US" sz="16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410414" y="4365104"/>
          <a:ext cx="6617968" cy="1237878"/>
        </p:xfrm>
        <a:graphic>
          <a:graphicData uri="http://schemas.openxmlformats.org/drawingml/2006/table">
            <a:tbl>
              <a:tblPr/>
              <a:tblGrid>
                <a:gridCol w="1122346"/>
                <a:gridCol w="915937"/>
                <a:gridCol w="915937"/>
                <a:gridCol w="915937"/>
                <a:gridCol w="915937"/>
                <a:gridCol w="915937"/>
                <a:gridCol w="915937"/>
              </a:tblGrid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-29.2%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</a:tr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-26.2%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-25.9%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-26.2%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-33.4%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-33.9%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410414" y="2408872"/>
          <a:ext cx="6617968" cy="1236150"/>
        </p:xfrm>
        <a:graphic>
          <a:graphicData uri="http://schemas.openxmlformats.org/drawingml/2006/table">
            <a:tbl>
              <a:tblPr/>
              <a:tblGrid>
                <a:gridCol w="1122346"/>
                <a:gridCol w="915937"/>
                <a:gridCol w="915937"/>
                <a:gridCol w="915937"/>
                <a:gridCol w="915937"/>
                <a:gridCol w="915937"/>
                <a:gridCol w="915937"/>
              </a:tblGrid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-37.3%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-55.7%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6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-37.1%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-55.5%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-56.3%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Coverage of this proposal	</a:t>
            </a:r>
          </a:p>
          <a:p>
            <a:pPr>
              <a:buNone/>
            </a:pPr>
            <a:r>
              <a:rPr lang="en-US" dirty="0" smtClean="0">
                <a:sym typeface="Wingdings"/>
              </a:rPr>
              <a:t>	</a:t>
            </a:r>
            <a:r>
              <a:rPr lang="en-US" sz="2000" dirty="0" smtClean="0">
                <a:sym typeface="Wingdings"/>
              </a:rPr>
              <a:t></a:t>
            </a:r>
            <a:r>
              <a:rPr lang="en-US" sz="2000" dirty="0" smtClean="0"/>
              <a:t> 	Category 1 (HEVC base layer) spatial scalability</a:t>
            </a:r>
          </a:p>
          <a:p>
            <a:pPr>
              <a:buNone/>
            </a:pPr>
            <a:r>
              <a:rPr lang="en-US" sz="2000" dirty="0" smtClean="0">
                <a:sym typeface="Wingdings"/>
              </a:rPr>
              <a:t>	</a:t>
            </a:r>
            <a:r>
              <a:rPr lang="en-US" sz="2000" dirty="0" smtClean="0"/>
              <a:t> 	Category 1 (HEVC base layer) intra-only spatial scalability</a:t>
            </a:r>
          </a:p>
          <a:p>
            <a:pPr>
              <a:buNone/>
            </a:pPr>
            <a:r>
              <a:rPr lang="en-US" sz="2000" dirty="0" smtClean="0">
                <a:sym typeface="Wingdings"/>
              </a:rPr>
              <a:t>	</a:t>
            </a:r>
            <a:r>
              <a:rPr lang="en-US" sz="2000" dirty="0" smtClean="0"/>
              <a:t> 	Category 1 (HEVC base layer) SNR scalability</a:t>
            </a:r>
          </a:p>
          <a:p>
            <a:pPr>
              <a:buNone/>
            </a:pPr>
            <a:r>
              <a:rPr lang="en-US" sz="2000" dirty="0" smtClean="0">
                <a:sym typeface="Wingdings"/>
              </a:rPr>
              <a:t>	</a:t>
            </a:r>
            <a:r>
              <a:rPr lang="en-US" sz="2000" dirty="0" smtClean="0"/>
              <a:t> 	Category 2 (AVC base layer) spatial scalability</a:t>
            </a:r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pPr>
              <a:buNone/>
            </a:pPr>
            <a:r>
              <a:rPr lang="en-US" sz="2000" dirty="0" smtClean="0">
                <a:sym typeface="Wingdings"/>
              </a:rPr>
              <a:t>	</a:t>
            </a:r>
            <a:r>
              <a:rPr lang="en-US" sz="2000" dirty="0" smtClean="0"/>
              <a:t> 	The proposal obeys the constraints under Section 5 of the Call for Proposals on Scalable Video Coding Extensions of HEVC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(1)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Category 1 SNR Scalability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Performance of JCTVC-K0033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59074"/>
            <a:ext cx="3874770" cy="188595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703290"/>
            <a:ext cx="3874770" cy="1885950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202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3600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29</a:t>
            </a:fld>
            <a:endParaRPr lang="en-US" altLang="ja-JP"/>
          </a:p>
        </p:txBody>
      </p:sp>
      <p:sp>
        <p:nvSpPr>
          <p:cNvPr id="15" name="TextBox 14"/>
          <p:cNvSpPr txBox="1"/>
          <p:nvPr/>
        </p:nvSpPr>
        <p:spPr>
          <a:xfrm>
            <a:off x="1619672" y="5661248"/>
            <a:ext cx="618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BD rate variation between target and actual rate is within 0.2%.</a:t>
            </a:r>
            <a:endParaRPr lang="en-US" sz="16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627784" y="2408872"/>
          <a:ext cx="3874771" cy="1191576"/>
        </p:xfrm>
        <a:graphic>
          <a:graphicData uri="http://schemas.openxmlformats.org/drawingml/2006/table">
            <a:tbl>
              <a:tblPr/>
              <a:tblGrid>
                <a:gridCol w="1123684"/>
                <a:gridCol w="917029"/>
                <a:gridCol w="917029"/>
                <a:gridCol w="917029"/>
              </a:tblGrid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-44.3%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-38.3%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-34.8%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-42.1%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-36.5%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9859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-42.0%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-36.5%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-35.0%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627784" y="4365104"/>
          <a:ext cx="3874771" cy="1224138"/>
        </p:xfrm>
        <a:graphic>
          <a:graphicData uri="http://schemas.openxmlformats.org/drawingml/2006/table">
            <a:tbl>
              <a:tblPr/>
              <a:tblGrid>
                <a:gridCol w="1123684"/>
                <a:gridCol w="917029"/>
                <a:gridCol w="917029"/>
                <a:gridCol w="917029"/>
              </a:tblGrid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A+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402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-24.0%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Description of Computing Platform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Encoding time vs. HM6.1 single layer encoding</a:t>
            </a:r>
          </a:p>
          <a:p>
            <a:endParaRPr lang="en-US" sz="18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Decoding time vs. HM6.1 single layer decoding</a:t>
            </a: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15614" y="1561336"/>
          <a:ext cx="6840762" cy="2155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90"/>
                <a:gridCol w="1080120"/>
                <a:gridCol w="1152128"/>
                <a:gridCol w="1296144"/>
                <a:gridCol w="720080"/>
                <a:gridCol w="864096"/>
                <a:gridCol w="936104"/>
              </a:tblGrid>
              <a:tr h="195972">
                <a:tc rowSpan="2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Simulation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CPU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Memory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OS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Storage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5972">
                <a:tc vMerge="1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Encoding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Decoding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791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Platform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Random access 2x,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SNR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Random access 2x,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SNR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All intra 2x, 1.5x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Intel Xeon </a:t>
                      </a: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Quad Core E31230 (3.2GHz)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12GB DDR3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Red Hat 4.1.2-50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NAS (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EP-2123-F8S6)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791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Platform 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All intra 2x, 1.5x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Intel Xeon </a:t>
                      </a: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Quad Core 5570(2.93GHz) *2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96GB DDR3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Red Hat enterprise Linux 5.3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NAS (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HP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Ibrix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791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Platform 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Random access 1.5x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Random access 1.5x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Intel Xeon </a:t>
                      </a:r>
                    </a:p>
                    <a:p>
                      <a:pPr marL="0" marR="0" algn="ctr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Quad Core 5570(2.93GHz)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12GB DDR3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Red Hat 3.4.6-11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NAS (IBM N6040)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 of JCTVC-K0033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4396482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83296A-CB92-44BC-8FBB-6DCD91907468}" type="slidenum">
              <a:rPr kumimoji="1" lang="en-US" altLang="ja-JP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15616" y="4221088"/>
          <a:ext cx="6840760" cy="51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Encoding Time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236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257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290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303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 smtClean="0">
                          <a:latin typeface="Arial"/>
                          <a:ea typeface="Malgun Gothic"/>
                          <a:cs typeface="Times New Roman"/>
                        </a:rPr>
                        <a:t>308</a:t>
                      </a:r>
                      <a:r>
                        <a:rPr lang="en-US" sz="1200" dirty="0" smtClean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15616" y="5301208"/>
          <a:ext cx="6840760" cy="51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2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4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Decoding Time</a:t>
                      </a:r>
                      <a:endParaRPr lang="en-US" sz="12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241%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34%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197%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>
                          <a:latin typeface="Arial"/>
                          <a:ea typeface="Malgun Gothic"/>
                          <a:cs typeface="Times New Roman"/>
                        </a:rPr>
                        <a:t>2</a:t>
                      </a:r>
                      <a:r>
                        <a:rPr lang="en-US" sz="1200" dirty="0">
                          <a:latin typeface="Arial"/>
                          <a:ea typeface="新細明體"/>
                          <a:cs typeface="Times New Roman"/>
                        </a:rPr>
                        <a:t>07%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200" dirty="0" smtClean="0">
                          <a:latin typeface="Arial"/>
                          <a:ea typeface="Malgun Gothic"/>
                          <a:cs typeface="Times New Roman"/>
                        </a:rPr>
                        <a:t>281</a:t>
                      </a:r>
                      <a:r>
                        <a:rPr lang="en-US" sz="1200" dirty="0" smtClean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Average BD-rate (Y), “EL+BL actual rate” vs. </a:t>
            </a:r>
            <a:r>
              <a:rPr lang="en-US" sz="2000" dirty="0" err="1" smtClean="0"/>
              <a:t>CfP</a:t>
            </a:r>
            <a:r>
              <a:rPr lang="en-US" sz="2000" dirty="0" smtClean="0"/>
              <a:t> anchor </a:t>
            </a:r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Average Encoding time, HM-6.1 single layer encoding anchor</a:t>
            </a:r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Average Decoding time, HM-6.1 single layer decoding anchor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(1)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15616" y="1542984"/>
          <a:ext cx="6840760" cy="949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31663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6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JCTVC-0050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22.0%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-29.7%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25.7%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33.7%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27.9%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63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JCTVC-0033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24.0%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31.4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26.0%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33.9%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-</a:t>
                      </a:r>
                      <a:r>
                        <a:rPr lang="en-US" sz="1400" dirty="0" smtClean="0">
                          <a:latin typeface="+mn-lt"/>
                          <a:ea typeface="新細明體"/>
                          <a:cs typeface="Times New Roman"/>
                        </a:rPr>
                        <a:t>28.8%</a:t>
                      </a:r>
                      <a:endParaRPr lang="en-US" sz="1400" dirty="0">
                        <a:latin typeface="+mn-lt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15616" y="3212976"/>
          <a:ext cx="6840760" cy="936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3120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JCTVC-0050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139%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160%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175%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191%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211%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JCTVC-0033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Arial"/>
                          <a:ea typeface="Malgun Gothic"/>
                          <a:cs typeface="Times New Roman"/>
                        </a:rPr>
                        <a:t>236</a:t>
                      </a:r>
                      <a:r>
                        <a:rPr lang="en-US" sz="14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Arial"/>
                          <a:ea typeface="Malgun Gothic"/>
                          <a:cs typeface="Times New Roman"/>
                        </a:rPr>
                        <a:t>257</a:t>
                      </a:r>
                      <a:r>
                        <a:rPr lang="en-US" sz="14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Arial"/>
                          <a:ea typeface="Malgun Gothic"/>
                          <a:cs typeface="Times New Roman"/>
                        </a:rPr>
                        <a:t>290</a:t>
                      </a:r>
                      <a:r>
                        <a:rPr lang="en-US" sz="14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>
                          <a:latin typeface="Arial"/>
                          <a:ea typeface="Malgun Gothic"/>
                          <a:cs typeface="Times New Roman"/>
                        </a:rPr>
                        <a:t>303</a:t>
                      </a:r>
                      <a:r>
                        <a:rPr lang="en-US" sz="1400" dirty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dirty="0" smtClean="0">
                          <a:latin typeface="Arial"/>
                          <a:ea typeface="Malgun Gothic"/>
                          <a:cs typeface="Times New Roman"/>
                        </a:rPr>
                        <a:t>308</a:t>
                      </a:r>
                      <a:r>
                        <a:rPr lang="en-US" sz="1400" dirty="0" smtClean="0">
                          <a:latin typeface="Arial"/>
                          <a:ea typeface="新細明體"/>
                          <a:cs typeface="Times New Roman"/>
                        </a:rPr>
                        <a:t>%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15616" y="4855352"/>
          <a:ext cx="6840760" cy="877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080120"/>
                <a:gridCol w="1080120"/>
                <a:gridCol w="1080120"/>
                <a:gridCol w="1080120"/>
                <a:gridCol w="1008112"/>
              </a:tblGrid>
              <a:tr h="2926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RA-2x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RA-1.5x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AI-2x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AI-1.5x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RA-SNR</a:t>
                      </a:r>
                      <a:endParaRPr lang="en-US" sz="1400" b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6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JCTVC-0050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208%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230%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186%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204%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/>
                          <a:ea typeface="新細明體"/>
                          <a:cs typeface="Times New Roman"/>
                        </a:rPr>
                        <a:t>264%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263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  <a:ea typeface="新細明體"/>
                          <a:cs typeface="Times New Roman"/>
                        </a:rPr>
                        <a:t>JCTVC-0033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Malgun Gothic"/>
                          <a:cs typeface="Times New Roman"/>
                        </a:rPr>
                        <a:t>241%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Malgun Gothic"/>
                          <a:cs typeface="Times New Roman"/>
                        </a:rPr>
                        <a:t>234%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Malgun Gothic"/>
                          <a:cs typeface="Times New Roman"/>
                        </a:rPr>
                        <a:t>197%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Arial"/>
                          <a:ea typeface="Malgun Gothic"/>
                          <a:cs typeface="Times New Roman"/>
                        </a:rPr>
                        <a:t>207%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Arial"/>
                          <a:ea typeface="Malgun Gothic"/>
                          <a:cs typeface="Times New Roman"/>
                        </a:rPr>
                        <a:t>281%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Arial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LG-</a:t>
            </a:r>
            <a:r>
              <a:rPr lang="en-US" dirty="0" err="1" smtClean="0"/>
              <a:t>MediaTek</a:t>
            </a:r>
            <a:r>
              <a:rPr lang="en-US" dirty="0" smtClean="0"/>
              <a:t> response to </a:t>
            </a:r>
            <a:r>
              <a:rPr lang="en-US" dirty="0" err="1" smtClean="0"/>
              <a:t>CfP</a:t>
            </a:r>
            <a:r>
              <a:rPr lang="en-US" dirty="0" smtClean="0"/>
              <a:t> on Scalable Video Coding extensions of HEVC has been presented.</a:t>
            </a:r>
          </a:p>
          <a:p>
            <a:r>
              <a:rPr lang="en-US" dirty="0" smtClean="0"/>
              <a:t>Results for two operating points are demonstrated.</a:t>
            </a:r>
          </a:p>
          <a:p>
            <a:pPr lvl="1"/>
            <a:r>
              <a:rPr lang="en-US" dirty="0" smtClean="0"/>
              <a:t>With differential coding mode turned on (JCTVC-K0033)</a:t>
            </a:r>
          </a:p>
          <a:p>
            <a:pPr lvl="2"/>
            <a:r>
              <a:rPr lang="en-US" dirty="0" smtClean="0"/>
              <a:t>Average </a:t>
            </a:r>
            <a:r>
              <a:rPr lang="en-US" dirty="0" smtClean="0"/>
              <a:t>34-56% </a:t>
            </a:r>
            <a:r>
              <a:rPr lang="en-US" dirty="0" smtClean="0"/>
              <a:t>BD-rate savings for Category 1 “EL-only”.</a:t>
            </a:r>
          </a:p>
          <a:p>
            <a:pPr lvl="2"/>
            <a:r>
              <a:rPr lang="en-US" dirty="0" smtClean="0"/>
              <a:t>Average </a:t>
            </a:r>
            <a:r>
              <a:rPr lang="en-US" dirty="0" smtClean="0"/>
              <a:t>24-34% </a:t>
            </a:r>
            <a:r>
              <a:rPr lang="en-US" dirty="0" smtClean="0"/>
              <a:t>BD-rate savings for Category 1 “EL+BL”.</a:t>
            </a:r>
          </a:p>
          <a:p>
            <a:pPr lvl="1"/>
            <a:r>
              <a:rPr lang="en-US" dirty="0" smtClean="0"/>
              <a:t>With differential coding mode turned off (JCTVC-K0050) </a:t>
            </a:r>
          </a:p>
          <a:p>
            <a:pPr lvl="2"/>
            <a:r>
              <a:rPr lang="en-US" smtClean="0"/>
              <a:t>Average </a:t>
            </a:r>
            <a:r>
              <a:rPr lang="en-US" smtClean="0"/>
              <a:t>32-55% </a:t>
            </a:r>
            <a:r>
              <a:rPr lang="en-US" dirty="0" smtClean="0"/>
              <a:t>BD-rate savings for Category 1 “EL-only”.</a:t>
            </a:r>
          </a:p>
          <a:p>
            <a:pPr lvl="2"/>
            <a:r>
              <a:rPr lang="en-US" dirty="0" smtClean="0"/>
              <a:t>Average </a:t>
            </a:r>
            <a:r>
              <a:rPr lang="en-US" dirty="0" smtClean="0"/>
              <a:t>22-34</a:t>
            </a:r>
            <a:r>
              <a:rPr lang="en-US" dirty="0" smtClean="0"/>
              <a:t>% BD-rate savings for Category 1 “EL+BL”.</a:t>
            </a:r>
          </a:p>
          <a:p>
            <a:r>
              <a:rPr lang="en-US" dirty="0" smtClean="0"/>
              <a:t>The proposed codec is implemented in standard C++.</a:t>
            </a:r>
          </a:p>
          <a:p>
            <a:r>
              <a:rPr lang="en-US" dirty="0" smtClean="0"/>
              <a:t>Recommend to consider the proposed codec as the starting point for further study and tests.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Inter-layer prediction tools </a:t>
            </a:r>
            <a:r>
              <a:rPr lang="en-US" sz="2200" i="1" dirty="0" smtClean="0"/>
              <a:t>(JCTVC-K0050 and JCTVC-K0033)</a:t>
            </a:r>
            <a:endParaRPr lang="en-US" i="1" dirty="0" smtClean="0"/>
          </a:p>
          <a:p>
            <a:pPr lvl="1"/>
            <a:r>
              <a:rPr lang="en-US" dirty="0" smtClean="0"/>
              <a:t>Up-sampling filters </a:t>
            </a:r>
          </a:p>
          <a:p>
            <a:pPr lvl="1"/>
            <a:r>
              <a:rPr lang="en-US" dirty="0" smtClean="0"/>
              <a:t>Adaptive inter-layer filters</a:t>
            </a:r>
          </a:p>
          <a:p>
            <a:pPr lvl="1"/>
            <a:r>
              <a:rPr lang="en-US" dirty="0" smtClean="0"/>
              <a:t>Improved inter-layer texture prediction</a:t>
            </a:r>
          </a:p>
          <a:p>
            <a:pPr lvl="1"/>
            <a:r>
              <a:rPr lang="en-US" dirty="0" smtClean="0"/>
              <a:t>Inter-layer motion vector prediction</a:t>
            </a:r>
          </a:p>
          <a:p>
            <a:pPr lvl="1"/>
            <a:r>
              <a:rPr lang="en-US" dirty="0" smtClean="0"/>
              <a:t>Inter-layer intra mode prediction</a:t>
            </a:r>
          </a:p>
          <a:p>
            <a:r>
              <a:rPr lang="en-US" dirty="0" smtClean="0"/>
              <a:t>Enhancement layer tools</a:t>
            </a:r>
            <a:r>
              <a:rPr lang="en-US" sz="2200" dirty="0" smtClean="0"/>
              <a:t> </a:t>
            </a:r>
            <a:r>
              <a:rPr lang="en-US" sz="2200" i="1" dirty="0" smtClean="0"/>
              <a:t>(JCTVC-K0050 and JCTVC-K0033)</a:t>
            </a:r>
            <a:endParaRPr lang="en-US" i="1" dirty="0" smtClean="0"/>
          </a:p>
          <a:p>
            <a:pPr lvl="1"/>
            <a:r>
              <a:rPr lang="en-US" dirty="0" smtClean="0"/>
              <a:t>Inter-frame prediction sample adaptive offset (PSAO)</a:t>
            </a:r>
          </a:p>
          <a:p>
            <a:pPr lvl="1"/>
            <a:r>
              <a:rPr lang="en-US" dirty="0" smtClean="0"/>
              <a:t>Improved Intra-frame prediction using BL pixels</a:t>
            </a:r>
          </a:p>
          <a:p>
            <a:pPr lvl="1"/>
            <a:r>
              <a:rPr lang="en-US" dirty="0" smtClean="0"/>
              <a:t>Improved </a:t>
            </a:r>
            <a:r>
              <a:rPr lang="en-US" dirty="0" err="1" smtClean="0"/>
              <a:t>deblocking</a:t>
            </a:r>
            <a:r>
              <a:rPr lang="en-US" dirty="0" smtClean="0"/>
              <a:t>, SAO and ALF</a:t>
            </a:r>
          </a:p>
          <a:p>
            <a:pPr lvl="1"/>
            <a:r>
              <a:rPr lang="en-US" dirty="0" smtClean="0"/>
              <a:t>Improved RDOQ with sign hiding (encoder only)</a:t>
            </a:r>
          </a:p>
          <a:p>
            <a:pPr lvl="1"/>
            <a:r>
              <a:rPr lang="en-US" dirty="0" smtClean="0"/>
              <a:t>Internal bit-depth increase</a:t>
            </a:r>
          </a:p>
          <a:p>
            <a:r>
              <a:rPr lang="en-US" dirty="0" smtClean="0"/>
              <a:t>Differential coding </a:t>
            </a:r>
            <a:r>
              <a:rPr lang="en-US" sz="2200" i="1" dirty="0" smtClean="0"/>
              <a:t>(JCTVC-K0033)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859013"/>
            <a:ext cx="7772400" cy="1362075"/>
          </a:xfrm>
        </p:spPr>
        <p:txBody>
          <a:bodyPr/>
          <a:lstStyle/>
          <a:p>
            <a:pPr algn="r"/>
            <a:r>
              <a:rPr lang="en-US" cap="small" dirty="0" smtClean="0"/>
              <a:t>Algorithm Description</a:t>
            </a:r>
            <a:br>
              <a:rPr lang="en-US" cap="small" dirty="0" smtClean="0"/>
            </a:br>
            <a:r>
              <a:rPr lang="en-US" sz="2000" b="0" cap="small" dirty="0" smtClean="0">
                <a:solidFill>
                  <a:srgbClr val="000000"/>
                </a:solidFill>
              </a:rPr>
              <a:t> </a:t>
            </a:r>
            <a:br>
              <a:rPr lang="en-US" sz="2000" b="0" cap="small" dirty="0" smtClean="0">
                <a:solidFill>
                  <a:srgbClr val="000000"/>
                </a:solidFill>
              </a:rPr>
            </a:br>
            <a:r>
              <a:rPr lang="en-US" sz="2000" b="0" cap="small" dirty="0" smtClean="0">
                <a:solidFill>
                  <a:srgbClr val="000000"/>
                </a:solidFill>
              </a:rPr>
              <a:t>JCTVC-K0050 &amp; JCTVC-K0033</a:t>
            </a:r>
            <a:endParaRPr lang="en-US" cap="smal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544B35-5ADB-41FE-B74D-D4286449ADDD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basic structure is the same as “main” common test conditions of HEVC HM-6.1.</a:t>
            </a:r>
          </a:p>
          <a:p>
            <a:r>
              <a:rPr lang="en-US" dirty="0" smtClean="0"/>
              <a:t>AMP and NSQT are disabled.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CU/TU/PU Partitioning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2-D separable DCT-IF.</a:t>
            </a:r>
          </a:p>
          <a:p>
            <a:pPr lvl="1"/>
            <a:r>
              <a:rPr lang="en-US" dirty="0" err="1" smtClean="0"/>
              <a:t>Luma</a:t>
            </a:r>
            <a:r>
              <a:rPr lang="en-US" dirty="0" smtClean="0"/>
              <a:t> 8-tap DCT-IF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err="1" smtClean="0"/>
              <a:t>Chroma</a:t>
            </a:r>
            <a:r>
              <a:rPr lang="en-US" dirty="0" smtClean="0"/>
              <a:t> 4-tap DCT-IF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Zero phase shift filtering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Up-sampling Filters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63688" y="1788800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668"/>
                <a:gridCol w="4060932"/>
              </a:tblGrid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Position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Filter coefficients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1/12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1, -4, 63, 6, -2, 1, 0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"/>
                          <a:ea typeface="新細明體"/>
                          <a:cs typeface="Times New Roman"/>
                        </a:rPr>
                        <a:t>2/12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3, -7, 61, 12, -5, 2, -1}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"/>
                          <a:ea typeface="新細明體"/>
                          <a:cs typeface="Times New Roman"/>
                        </a:rPr>
                        <a:t>3/12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4, -10, 57, 19, -7, 3, -1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4/12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4, -11, 52, 26, -8, 3, -1}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"/>
                          <a:ea typeface="新細明體"/>
                          <a:cs typeface="Times New Roman"/>
                        </a:rPr>
                        <a:t>5/12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5, -12, 47, 32, -9, 3, -1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Times"/>
                          <a:ea typeface="新細明體"/>
                          <a:cs typeface="Times New Roman"/>
                        </a:rPr>
                        <a:t>6/12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{ -1, 4, -11, 40, 40, -11, 4, -1}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63688" y="3516992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668"/>
                <a:gridCol w="4060932"/>
              </a:tblGrid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Position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Filter coefficients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"/>
                          <a:ea typeface="新細明體"/>
                          <a:cs typeface="Times New Roman"/>
                        </a:rPr>
                        <a:t>1/12</a:t>
                      </a:r>
                      <a:endParaRPr lang="en-US" sz="12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Times New Roman"/>
                          <a:ea typeface="新細明體"/>
                          <a:cs typeface="Times New Roman"/>
                        </a:rPr>
                        <a:t>{ -2, 62, 5, -1}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"/>
                          <a:ea typeface="新細明體"/>
                          <a:cs typeface="Times New Roman"/>
                        </a:rPr>
                        <a:t>2/12</a:t>
                      </a:r>
                      <a:endParaRPr lang="en-US" sz="12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 New Roman"/>
                          <a:ea typeface="新細明體"/>
                          <a:cs typeface="Times New Roman"/>
                        </a:rPr>
                        <a:t>{ -4, 59, 11, -2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Times"/>
                          <a:ea typeface="新細明體"/>
                          <a:cs typeface="Times New Roman"/>
                        </a:rPr>
                        <a:t>3/12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 New Roman"/>
                          <a:ea typeface="新細明體"/>
                          <a:cs typeface="Times New Roman"/>
                        </a:rPr>
                        <a:t>{ -4, 54, 16, -2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"/>
                          <a:ea typeface="新細明體"/>
                          <a:cs typeface="Times New Roman"/>
                        </a:rPr>
                        <a:t>4/12</a:t>
                      </a:r>
                      <a:endParaRPr lang="en-US" sz="12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Times New Roman"/>
                          <a:ea typeface="新細明體"/>
                          <a:cs typeface="Times New Roman"/>
                        </a:rPr>
                        <a:t>{ -5, 50, 22,-3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"/>
                          <a:ea typeface="新細明體"/>
                          <a:cs typeface="Times New Roman"/>
                        </a:rPr>
                        <a:t>5/12</a:t>
                      </a:r>
                      <a:endParaRPr lang="en-US" sz="12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Times New Roman"/>
                          <a:ea typeface="新細明體"/>
                          <a:cs typeface="Times New Roman"/>
                        </a:rPr>
                        <a:t>{-5, 43, 30, -4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"/>
                          <a:ea typeface="新細明體"/>
                          <a:cs typeface="Times New Roman"/>
                        </a:rPr>
                        <a:t>6/12</a:t>
                      </a:r>
                      <a:endParaRPr lang="en-US" sz="12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Times New Roman"/>
                          <a:ea typeface="新細明體"/>
                          <a:cs typeface="Times New Roman"/>
                        </a:rPr>
                        <a:t>{-4, 36, 36, -4 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63688" y="5301208"/>
          <a:ext cx="54006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668"/>
                <a:gridCol w="2030466"/>
                <a:gridCol w="2030466"/>
              </a:tblGrid>
              <a:tr h="166843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2x up-sampling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1.5x up-sampling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 v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Position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Position</a:t>
                      </a:r>
                      <a:endParaRPr lang="en-US" sz="120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8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新細明體"/>
                          <a:cs typeface="Times New Roman"/>
                        </a:rPr>
                        <a:t>No phase shift</a:t>
                      </a:r>
                      <a:endParaRPr lang="en-US" sz="12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0/12, 6/12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Times New Roman"/>
                          <a:ea typeface="新細明體"/>
                          <a:cs typeface="Times New Roman"/>
                        </a:rPr>
                        <a:t>0/12, 8/12, 4/12</a:t>
                      </a:r>
                      <a:endParaRPr lang="en-US" sz="1200" dirty="0">
                        <a:solidFill>
                          <a:schemeClr val="tx1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Adaptive Filters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128" y="1159006"/>
            <a:ext cx="6532200" cy="457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8"/>
          <p:cNvSpPr txBox="1">
            <a:spLocks/>
          </p:cNvSpPr>
          <p:nvPr/>
        </p:nvSpPr>
        <p:spPr bwMode="auto">
          <a:xfrm>
            <a:off x="4396482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83296A-CB92-44BC-8FBB-6DCD91907468}" type="slidenum">
              <a:rPr kumimoji="1" lang="en-US" altLang="ja-JP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579597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SAO and ALF are same as in HM6.1.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7063" y="1123950"/>
            <a:ext cx="8265417" cy="49545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Inter-layer SAO</a:t>
            </a:r>
          </a:p>
          <a:p>
            <a:pPr lvl="1"/>
            <a:r>
              <a:rPr lang="en-US" dirty="0" smtClean="0"/>
              <a:t>Re-use pixel processing of base-layer SAO (same as HM6.1)</a:t>
            </a:r>
          </a:p>
          <a:p>
            <a:pPr lvl="1"/>
            <a:r>
              <a:rPr lang="en-US" dirty="0" smtClean="0"/>
              <a:t>A picture is divided into four regions or one picture is a region</a:t>
            </a:r>
          </a:p>
          <a:p>
            <a:pPr lvl="1"/>
            <a:r>
              <a:rPr lang="en-US" dirty="0" smtClean="0"/>
              <a:t>Each region selects one SAO type from (same as HM6.1)</a:t>
            </a:r>
          </a:p>
          <a:p>
            <a:pPr lvl="2"/>
            <a:r>
              <a:rPr lang="en-US" dirty="0" smtClean="0"/>
              <a:t>EO: 0-degree, 90-degree, 135-degree, 45-degree</a:t>
            </a:r>
          </a:p>
          <a:p>
            <a:pPr lvl="2"/>
            <a:r>
              <a:rPr lang="en-US" dirty="0" smtClean="0"/>
              <a:t>BO: starting band position</a:t>
            </a:r>
          </a:p>
          <a:p>
            <a:pPr lvl="1"/>
            <a:r>
              <a:rPr lang="en-US" dirty="0" smtClean="0"/>
              <a:t>Each SAO type signals four offsets.</a:t>
            </a:r>
          </a:p>
          <a:p>
            <a:r>
              <a:rPr lang="en-US" dirty="0" smtClean="0"/>
              <a:t>Inter-layer ALF</a:t>
            </a:r>
          </a:p>
          <a:p>
            <a:pPr lvl="1"/>
            <a:r>
              <a:rPr lang="en-US" dirty="0" smtClean="0"/>
              <a:t>One filter set for one picture</a:t>
            </a:r>
          </a:p>
          <a:p>
            <a:pPr lvl="1"/>
            <a:r>
              <a:rPr lang="en-US" dirty="0" smtClean="0"/>
              <a:t>Block-based filter adaption (same as HM6.1)</a:t>
            </a:r>
          </a:p>
          <a:p>
            <a:pPr lvl="1"/>
            <a:r>
              <a:rPr lang="en-US" dirty="0" smtClean="0"/>
              <a:t>Filter footprint is 9x7 Cross + 3x3 Square (same as HM6.1)</a:t>
            </a:r>
          </a:p>
          <a:p>
            <a:pPr lvl="1"/>
            <a:r>
              <a:rPr lang="en-US" dirty="0" smtClean="0"/>
              <a:t>Without virtual boundary process and on/off block control</a:t>
            </a:r>
          </a:p>
          <a:p>
            <a:pPr lvl="1"/>
            <a:r>
              <a:rPr lang="en-US" dirty="0" smtClean="0"/>
              <a:t>Syntax cleanups and simplifications (related CE decisions)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Inter-layer Adaptive Filters 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18603</TotalTime>
  <Words>2866</Words>
  <Application>Microsoft Office PowerPoint</Application>
  <PresentationFormat>On-screen Show (4:3)</PresentationFormat>
  <Paragraphs>895</Paragraphs>
  <Slides>33</Slides>
  <Notes>7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Corporate ppt templatel_Confidential A</vt:lpstr>
      <vt:lpstr>Visio</vt:lpstr>
      <vt:lpstr>LG Electronics and MediaTek Response to  Call for Proposals on Scalable Video Coding Extensions of HEVC</vt:lpstr>
      <vt:lpstr>Outline</vt:lpstr>
      <vt:lpstr>Introduction (1)</vt:lpstr>
      <vt:lpstr>Introduction (2)</vt:lpstr>
      <vt:lpstr>Algorithm Description   JCTVC-K0050 &amp; JCTVC-K0033</vt:lpstr>
      <vt:lpstr>CU/TU/PU Partitioning</vt:lpstr>
      <vt:lpstr>Up-sampling Filters</vt:lpstr>
      <vt:lpstr>Inter-layer Adaptive Filters</vt:lpstr>
      <vt:lpstr>Inter-layer Adaptive Filters (2)</vt:lpstr>
      <vt:lpstr>Inter-layer Texture Prediction (ILIP)</vt:lpstr>
      <vt:lpstr>Inter-layer Motion Vector Prediction (1)</vt:lpstr>
      <vt:lpstr>Inter-layer Motion Vector Prediction (2)</vt:lpstr>
      <vt:lpstr>Inter-layer Intra Mode Prediction</vt:lpstr>
      <vt:lpstr>Inter-frame Prediction with Prediction SAO (PSAO)</vt:lpstr>
      <vt:lpstr>Improved Intra-frame Prediction</vt:lpstr>
      <vt:lpstr>In-loop Filtering</vt:lpstr>
      <vt:lpstr>Transforms, Quantization and Entropy Coding</vt:lpstr>
      <vt:lpstr>Internal Bit-depth Increase</vt:lpstr>
      <vt:lpstr>Compression Performance  JCTVC-K0050</vt:lpstr>
      <vt:lpstr>Compression Performance of JCTVC-K0050</vt:lpstr>
      <vt:lpstr>Compression Performance of JCTVC-K0050</vt:lpstr>
      <vt:lpstr>Compression Performance of JCTVC-K0050</vt:lpstr>
      <vt:lpstr>Complexity Analysis  JCTVC-K0050</vt:lpstr>
      <vt:lpstr>Description of Computing Platform</vt:lpstr>
      <vt:lpstr>Encoding and Decoding Time</vt:lpstr>
      <vt:lpstr>Expected Memory Usage</vt:lpstr>
      <vt:lpstr>Differential Coding (JCTVC-K0033)</vt:lpstr>
      <vt:lpstr>Compression Performance of JCTVC-K0033</vt:lpstr>
      <vt:lpstr>Compression Performance of JCTVC-K0033</vt:lpstr>
      <vt:lpstr>Compression Performance of JCTVC-K0033</vt:lpstr>
      <vt:lpstr>Complexity Analysis of JCTVC-K0033</vt:lpstr>
      <vt:lpstr>Summary (1)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JCTVC-H0455</dc:title>
  <dc:creator>xzhang</dc:creator>
  <cp:keywords>Confidential A</cp:keywords>
  <dc:description>Confidential A</dc:description>
  <cp:lastModifiedBy>mtk30151</cp:lastModifiedBy>
  <cp:revision>2429</cp:revision>
  <dcterms:created xsi:type="dcterms:W3CDTF">2008-02-20T09:40:59Z</dcterms:created>
  <dcterms:modified xsi:type="dcterms:W3CDTF">2012-10-11T01:45:36Z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-1864334627</vt:i4>
  </property>
  <property fmtid="{D5CDD505-2E9C-101B-9397-08002B2CF9AE}" pid="3" name="_NewReviewCycle">
    <vt:lpwstr/>
  </property>
  <property fmtid="{D5CDD505-2E9C-101B-9397-08002B2CF9AE}" pid="4" name="_EmailSubject">
    <vt:lpwstr>presentation ppt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999027411</vt:i4>
  </property>
</Properties>
</file>