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46.xml" ContentType="application/vnd.openxmlformats-officedocument.presentationml.slideLayout+xml"/>
  <Override PartName="/ppt/slideLayouts/slideLayout55.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Override PartName="/ppt/slideLayouts/slideLayout44.xml" ContentType="application/vnd.openxmlformats-officedocument.presentationml.slideLayout+xml"/>
  <Override PartName="/ppt/slideLayouts/slideLayout53.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slideLayouts/slideLayout51.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docProps/custom.xml" ContentType="application/vnd.openxmlformats-officedocument.custom-properties+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8.xml" ContentType="application/vnd.openxmlformats-officedocument.presentationml.slideLayout+xml"/>
  <Default Extension="bin" ContentType="application/vnd.openxmlformats-officedocument.oleObject"/>
  <Override PartName="/ppt/notesSlides/notesSlide1.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Layouts/slideLayout56.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Masters/slideMaster5.xml" ContentType="application/vnd.openxmlformats-officedocument.presentationml.slideMaster+xml"/>
  <Override PartName="/ppt/slides/slide8.xml" ContentType="application/vnd.openxmlformats-officedocument.presentationml.slide+xml"/>
  <Override PartName="/ppt/slideLayouts/slideLayout59.xml" ContentType="application/vnd.openxmlformats-officedocument.presentationml.slideLayou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6" r:id="rId3"/>
    <p:sldMasterId id="2147483699" r:id="rId4"/>
    <p:sldMasterId id="2147483712" r:id="rId5"/>
  </p:sldMasterIdLst>
  <p:notesMasterIdLst>
    <p:notesMasterId r:id="rId21"/>
  </p:notesMasterIdLst>
  <p:sldIdLst>
    <p:sldId id="256" r:id="rId6"/>
    <p:sldId id="257" r:id="rId7"/>
    <p:sldId id="266" r:id="rId8"/>
    <p:sldId id="267" r:id="rId9"/>
    <p:sldId id="268" r:id="rId10"/>
    <p:sldId id="269" r:id="rId11"/>
    <p:sldId id="270" r:id="rId12"/>
    <p:sldId id="271" r:id="rId13"/>
    <p:sldId id="272" r:id="rId14"/>
    <p:sldId id="273" r:id="rId15"/>
    <p:sldId id="274" r:id="rId16"/>
    <p:sldId id="275" r:id="rId17"/>
    <p:sldId id="276" r:id="rId18"/>
    <p:sldId id="280" r:id="rId19"/>
    <p:sldId id="265" r:id="rId20"/>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1506"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image" Target="../media/image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1B18C02-23A7-4D67-9496-C33E52B56D0F}" type="datetimeFigureOut">
              <a:rPr lang="zh-CN" altLang="en-US" smtClean="0"/>
              <a:pPr/>
              <a:t>2012/10/10</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FC68EB3-78FE-4026-83EC-8042C845CA53}"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a:spLocks noGrp="1" noChangeArrowheads="1"/>
          </p:cNvSpPr>
          <p:nvPr>
            <p:ph type="dt" sz="quarter" idx="1"/>
          </p:nvPr>
        </p:nvSpPr>
        <p:spPr>
          <a:noFill/>
        </p:spPr>
        <p:txBody>
          <a:bodyPr/>
          <a:lstStyle/>
          <a:p>
            <a:fld id="{A2363F64-A340-4D18-B98B-A70760A447C6}" type="datetime1">
              <a:rPr lang="zh-CN" altLang="en-US" smtClean="0"/>
              <a:pPr/>
              <a:t>2012/10/10</a:t>
            </a:fld>
            <a:endParaRPr lang="en-US" altLang="zh-CN" smtClean="0"/>
          </a:p>
        </p:txBody>
      </p:sp>
      <p:sp>
        <p:nvSpPr>
          <p:cNvPr id="17411" name="Rectangle 7"/>
          <p:cNvSpPr>
            <a:spLocks noGrp="1" noChangeArrowheads="1"/>
          </p:cNvSpPr>
          <p:nvPr>
            <p:ph type="sldNum" sz="quarter" idx="5"/>
          </p:nvPr>
        </p:nvSpPr>
        <p:spPr>
          <a:noFill/>
        </p:spPr>
        <p:txBody>
          <a:bodyPr/>
          <a:lstStyle/>
          <a:p>
            <a:fld id="{D3DCC640-C167-4A8C-8E10-2E68D9278B4F}" type="slidenum">
              <a:rPr lang="en-US" altLang="zh-CN" smtClean="0"/>
              <a:pPr/>
              <a:t>15</a:t>
            </a:fld>
            <a:endParaRPr lang="en-US" altLang="zh-CN" smtClean="0"/>
          </a:p>
        </p:txBody>
      </p:sp>
      <p:sp>
        <p:nvSpPr>
          <p:cNvPr id="17412" name="Rectangle 2"/>
          <p:cNvSpPr>
            <a:spLocks noGrp="1" noRot="1" noChangeAspect="1" noChangeArrowheads="1" noTextEdit="1"/>
          </p:cNvSpPr>
          <p:nvPr>
            <p:ph type="sldImg"/>
          </p:nvPr>
        </p:nvSpPr>
        <p:spPr>
          <a:ln/>
        </p:spPr>
      </p:sp>
      <p:sp>
        <p:nvSpPr>
          <p:cNvPr id="17413" name="Rectangle 3"/>
          <p:cNvSpPr>
            <a:spLocks noGrp="1" noChangeArrowheads="1"/>
          </p:cNvSpPr>
          <p:nvPr>
            <p:ph type="body" idx="1"/>
          </p:nvPr>
        </p:nvSpPr>
        <p:spPr>
          <a:xfrm>
            <a:off x="914400" y="4343400"/>
            <a:ext cx="5029200" cy="4114800"/>
          </a:xfrm>
          <a:noFill/>
          <a:ln/>
        </p:spPr>
        <p:txBody>
          <a:bodyPr/>
          <a:lstStyle/>
          <a:p>
            <a:pPr eaLnBrk="1" hangingPunct="1"/>
            <a:endParaRPr lang="zh-CN" altLang="zh-CN"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2" name="Picture 2" descr="Logo"/>
          <p:cNvPicPr>
            <a:picLocks noChangeAspect="1" noChangeArrowheads="1"/>
          </p:cNvPicPr>
          <p:nvPr/>
        </p:nvPicPr>
        <p:blipFill>
          <a:blip r:embed="rId2" cstate="print"/>
          <a:srcRect/>
          <a:stretch>
            <a:fillRect/>
          </a:stretch>
        </p:blipFill>
        <p:spPr bwMode="auto">
          <a:xfrm>
            <a:off x="7508875" y="5578475"/>
            <a:ext cx="820738" cy="822325"/>
          </a:xfrm>
          <a:prstGeom prst="rect">
            <a:avLst/>
          </a:prstGeom>
          <a:noFill/>
          <a:ln w="9525">
            <a:noFill/>
            <a:miter lim="800000"/>
            <a:headEnd/>
            <a:tailEnd/>
          </a:ln>
        </p:spPr>
      </p:pic>
      <p:pic>
        <p:nvPicPr>
          <p:cNvPr id="3" name="Picture 3" descr="2"/>
          <p:cNvPicPr>
            <a:picLocks noChangeAspect="1" noChangeArrowheads="1"/>
          </p:cNvPicPr>
          <p:nvPr/>
        </p:nvPicPr>
        <p:blipFill>
          <a:blip r:embed="rId3" cstate="print"/>
          <a:srcRect/>
          <a:stretch>
            <a:fillRect/>
          </a:stretch>
        </p:blipFill>
        <p:spPr bwMode="auto">
          <a:xfrm>
            <a:off x="1588" y="784225"/>
            <a:ext cx="9142412" cy="3810000"/>
          </a:xfrm>
          <a:prstGeom prst="rect">
            <a:avLst/>
          </a:prstGeom>
          <a:noFill/>
          <a:ln w="9525">
            <a:noFill/>
            <a:miter lim="800000"/>
            <a:headEnd/>
            <a:tailEnd/>
          </a:ln>
        </p:spPr>
      </p:pic>
      <p:sp>
        <p:nvSpPr>
          <p:cNvPr id="4" name="Text Box 4"/>
          <p:cNvSpPr txBox="1">
            <a:spLocks noChangeArrowheads="1"/>
          </p:cNvSpPr>
          <p:nvPr/>
        </p:nvSpPr>
        <p:spPr bwMode="auto">
          <a:xfrm>
            <a:off x="652463" y="327025"/>
            <a:ext cx="1281112" cy="307975"/>
          </a:xfrm>
          <a:prstGeom prst="rect">
            <a:avLst/>
          </a:prstGeom>
          <a:noFill/>
          <a:ln w="9525">
            <a:noFill/>
            <a:miter lim="800000"/>
            <a:headEnd/>
            <a:tailEnd/>
          </a:ln>
        </p:spPr>
        <p:txBody>
          <a:bodyPr wrap="none" lIns="78270" tIns="39135" rIns="78270" bIns="39135">
            <a:spAutoFit/>
          </a:bodyPr>
          <a:lstStyle/>
          <a:p>
            <a:pPr defTabSz="784225" eaLnBrk="0" hangingPunct="0">
              <a:defRPr/>
            </a:pPr>
            <a:r>
              <a:rPr lang="en-US" altLang="zh-CN" sz="1500">
                <a:solidFill>
                  <a:srgbClr val="666666"/>
                </a:solidFill>
                <a:latin typeface="FrutigerNext LT Regular" charset="0"/>
                <a:ea typeface="ＭＳ Ｐゴシック" pitchFamily="34" charset="-128"/>
              </a:rPr>
              <a:t>06.April 2006</a:t>
            </a:r>
            <a:endParaRPr lang="en-US" altLang="zh-CN" sz="2100">
              <a:ea typeface="ＭＳ Ｐゴシック" pitchFamily="34" charset="-128"/>
            </a:endParaRPr>
          </a:p>
        </p:txBody>
      </p:sp>
      <p:sp>
        <p:nvSpPr>
          <p:cNvPr id="5" name="Text Box 5"/>
          <p:cNvSpPr txBox="1">
            <a:spLocks noChangeArrowheads="1"/>
          </p:cNvSpPr>
          <p:nvPr/>
        </p:nvSpPr>
        <p:spPr bwMode="auto">
          <a:xfrm>
            <a:off x="652463" y="6205538"/>
            <a:ext cx="2668587" cy="261937"/>
          </a:xfrm>
          <a:prstGeom prst="rect">
            <a:avLst/>
          </a:prstGeom>
          <a:noFill/>
          <a:ln w="9525">
            <a:noFill/>
            <a:miter lim="800000"/>
            <a:headEnd/>
            <a:tailEnd/>
          </a:ln>
        </p:spPr>
        <p:txBody>
          <a:bodyPr wrap="none" lIns="78270" tIns="39135" rIns="78270" bIns="39135">
            <a:spAutoFit/>
          </a:bodyPr>
          <a:lstStyle/>
          <a:p>
            <a:pPr defTabSz="784225" eaLnBrk="0" hangingPunct="0">
              <a:defRPr/>
            </a:pPr>
            <a:r>
              <a:rPr lang="en-US" altLang="zh-CN" sz="1200">
                <a:latin typeface="FrutigerNext LT Bold" pitchFamily="1" charset="0"/>
                <a:ea typeface="ＭＳ Ｐゴシック" pitchFamily="34" charset="-128"/>
              </a:rPr>
              <a:t>HUAWEI TECHNOLOGIES CO., LTD.</a:t>
            </a:r>
            <a:endParaRPr lang="en-US" altLang="zh-CN" sz="2100">
              <a:ea typeface="ＭＳ Ｐゴシック" pitchFamily="34" charset="-128"/>
            </a:endParaRPr>
          </a:p>
        </p:txBody>
      </p:sp>
      <p:sp>
        <p:nvSpPr>
          <p:cNvPr id="6" name="Text Box 6"/>
          <p:cNvSpPr txBox="1">
            <a:spLocks noChangeArrowheads="1"/>
          </p:cNvSpPr>
          <p:nvPr/>
        </p:nvSpPr>
        <p:spPr bwMode="auto">
          <a:xfrm>
            <a:off x="7246938" y="3984625"/>
            <a:ext cx="1503362" cy="325438"/>
          </a:xfrm>
          <a:prstGeom prst="rect">
            <a:avLst/>
          </a:prstGeom>
          <a:noFill/>
          <a:ln w="9525">
            <a:noFill/>
            <a:miter lim="800000"/>
            <a:headEnd/>
            <a:tailEnd/>
          </a:ln>
          <a:effectLst/>
        </p:spPr>
        <p:txBody>
          <a:bodyPr lIns="91364" tIns="45680" rIns="91364" bIns="45680"/>
          <a:lstStyle/>
          <a:p>
            <a:pPr>
              <a:defRPr/>
            </a:pPr>
            <a:r>
              <a:rPr lang="en-US" altLang="zh-CN" sz="1800"/>
              <a:t>www.huawei.com</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2012/10/10</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96075" y="115888"/>
            <a:ext cx="2124075" cy="60102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23850" y="115888"/>
            <a:ext cx="6219825" cy="601027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2012/10/10</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2012/10/10</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2" name="Picture 2" descr="Logo"/>
          <p:cNvPicPr>
            <a:picLocks noChangeAspect="1" noChangeArrowheads="1"/>
          </p:cNvPicPr>
          <p:nvPr/>
        </p:nvPicPr>
        <p:blipFill>
          <a:blip r:embed="rId2" cstate="print"/>
          <a:srcRect/>
          <a:stretch>
            <a:fillRect/>
          </a:stretch>
        </p:blipFill>
        <p:spPr bwMode="auto">
          <a:xfrm>
            <a:off x="7508875" y="5578475"/>
            <a:ext cx="820738" cy="822325"/>
          </a:xfrm>
          <a:prstGeom prst="rect">
            <a:avLst/>
          </a:prstGeom>
          <a:noFill/>
          <a:ln w="9525">
            <a:noFill/>
            <a:miter lim="800000"/>
            <a:headEnd/>
            <a:tailEnd/>
          </a:ln>
        </p:spPr>
      </p:pic>
      <p:pic>
        <p:nvPicPr>
          <p:cNvPr id="3" name="Picture 3" descr="2"/>
          <p:cNvPicPr>
            <a:picLocks noChangeAspect="1" noChangeArrowheads="1"/>
          </p:cNvPicPr>
          <p:nvPr/>
        </p:nvPicPr>
        <p:blipFill>
          <a:blip r:embed="rId3" cstate="print"/>
          <a:srcRect/>
          <a:stretch>
            <a:fillRect/>
          </a:stretch>
        </p:blipFill>
        <p:spPr bwMode="auto">
          <a:xfrm>
            <a:off x="1588" y="784225"/>
            <a:ext cx="9142412" cy="3810000"/>
          </a:xfrm>
          <a:prstGeom prst="rect">
            <a:avLst/>
          </a:prstGeom>
          <a:noFill/>
          <a:ln w="9525">
            <a:noFill/>
            <a:miter lim="800000"/>
            <a:headEnd/>
            <a:tailEnd/>
          </a:ln>
        </p:spPr>
      </p:pic>
      <p:sp>
        <p:nvSpPr>
          <p:cNvPr id="4" name="Text Box 4"/>
          <p:cNvSpPr txBox="1">
            <a:spLocks noChangeArrowheads="1"/>
          </p:cNvSpPr>
          <p:nvPr/>
        </p:nvSpPr>
        <p:spPr bwMode="auto">
          <a:xfrm>
            <a:off x="652463" y="327025"/>
            <a:ext cx="1281112" cy="307975"/>
          </a:xfrm>
          <a:prstGeom prst="rect">
            <a:avLst/>
          </a:prstGeom>
          <a:noFill/>
          <a:ln w="9525">
            <a:noFill/>
            <a:miter lim="800000"/>
            <a:headEnd/>
            <a:tailEnd/>
          </a:ln>
        </p:spPr>
        <p:txBody>
          <a:bodyPr wrap="none" lIns="78270" tIns="39135" rIns="78270" bIns="39135">
            <a:spAutoFit/>
          </a:bodyPr>
          <a:lstStyle/>
          <a:p>
            <a:pPr defTabSz="784225" eaLnBrk="0" hangingPunct="0">
              <a:defRPr/>
            </a:pPr>
            <a:r>
              <a:rPr lang="en-US" altLang="zh-CN" sz="1500">
                <a:solidFill>
                  <a:srgbClr val="666666"/>
                </a:solidFill>
                <a:latin typeface="FrutigerNext LT Regular" charset="0"/>
                <a:ea typeface="ＭＳ Ｐゴシック" pitchFamily="34" charset="-128"/>
              </a:rPr>
              <a:t>06.April 2006</a:t>
            </a:r>
            <a:endParaRPr lang="en-US" altLang="zh-CN" sz="2100">
              <a:ea typeface="ＭＳ Ｐゴシック" pitchFamily="34" charset="-128"/>
            </a:endParaRPr>
          </a:p>
        </p:txBody>
      </p:sp>
      <p:sp>
        <p:nvSpPr>
          <p:cNvPr id="5" name="Text Box 5"/>
          <p:cNvSpPr txBox="1">
            <a:spLocks noChangeArrowheads="1"/>
          </p:cNvSpPr>
          <p:nvPr/>
        </p:nvSpPr>
        <p:spPr bwMode="auto">
          <a:xfrm>
            <a:off x="652463" y="6205538"/>
            <a:ext cx="2668587" cy="261937"/>
          </a:xfrm>
          <a:prstGeom prst="rect">
            <a:avLst/>
          </a:prstGeom>
          <a:noFill/>
          <a:ln w="9525">
            <a:noFill/>
            <a:miter lim="800000"/>
            <a:headEnd/>
            <a:tailEnd/>
          </a:ln>
        </p:spPr>
        <p:txBody>
          <a:bodyPr wrap="none" lIns="78270" tIns="39135" rIns="78270" bIns="39135">
            <a:spAutoFit/>
          </a:bodyPr>
          <a:lstStyle/>
          <a:p>
            <a:pPr defTabSz="784225" eaLnBrk="0" hangingPunct="0">
              <a:defRPr/>
            </a:pPr>
            <a:r>
              <a:rPr lang="en-US" altLang="zh-CN" sz="1200">
                <a:latin typeface="FrutigerNext LT Bold" pitchFamily="1" charset="0"/>
                <a:ea typeface="ＭＳ Ｐゴシック" pitchFamily="34" charset="-128"/>
              </a:rPr>
              <a:t>HUAWEI TECHNOLOGIES CO., LTD.</a:t>
            </a:r>
            <a:endParaRPr lang="en-US" altLang="zh-CN" sz="2100">
              <a:ea typeface="ＭＳ Ｐゴシック" pitchFamily="34" charset="-128"/>
            </a:endParaRPr>
          </a:p>
        </p:txBody>
      </p:sp>
      <p:sp>
        <p:nvSpPr>
          <p:cNvPr id="6" name="Text Box 6"/>
          <p:cNvSpPr txBox="1">
            <a:spLocks noChangeArrowheads="1"/>
          </p:cNvSpPr>
          <p:nvPr/>
        </p:nvSpPr>
        <p:spPr bwMode="auto">
          <a:xfrm>
            <a:off x="7246938" y="3984625"/>
            <a:ext cx="1503362" cy="325438"/>
          </a:xfrm>
          <a:prstGeom prst="rect">
            <a:avLst/>
          </a:prstGeom>
          <a:noFill/>
          <a:ln w="9525">
            <a:noFill/>
            <a:miter lim="800000"/>
            <a:headEnd/>
            <a:tailEnd/>
          </a:ln>
          <a:effectLst/>
        </p:spPr>
        <p:txBody>
          <a:bodyPr lIns="91364" tIns="45680" rIns="91364" bIns="45680"/>
          <a:lstStyle/>
          <a:p>
            <a:pPr>
              <a:defRPr/>
            </a:pPr>
            <a:r>
              <a:rPr lang="en-US" altLang="zh-CN" sz="1800"/>
              <a:t>www.huawei.com</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2012/10/10</a:t>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2012/10/10</a:t>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23850" y="908050"/>
            <a:ext cx="4171950" cy="52181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8050"/>
            <a:ext cx="4171950" cy="52181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2012/10/10</a:t>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2012/10/10</a:t>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2012/10/10</a:t>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2012/10/10</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2012/10/10</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2012/10/10</a:t>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2012/10/10</a:t>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2012/10/10</a:t>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96075" y="115888"/>
            <a:ext cx="2124075" cy="60102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23850" y="115888"/>
            <a:ext cx="6219825" cy="601027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2012/10/10</a:t>
            </a:fld>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2012/10/10</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2" name="Picture 2" descr="Logo"/>
          <p:cNvPicPr>
            <a:picLocks noChangeAspect="1" noChangeArrowheads="1"/>
          </p:cNvPicPr>
          <p:nvPr/>
        </p:nvPicPr>
        <p:blipFill>
          <a:blip r:embed="rId2" cstate="print"/>
          <a:srcRect/>
          <a:stretch>
            <a:fillRect/>
          </a:stretch>
        </p:blipFill>
        <p:spPr bwMode="auto">
          <a:xfrm>
            <a:off x="7508875" y="5578475"/>
            <a:ext cx="820738" cy="822325"/>
          </a:xfrm>
          <a:prstGeom prst="rect">
            <a:avLst/>
          </a:prstGeom>
          <a:noFill/>
          <a:ln w="9525">
            <a:noFill/>
            <a:miter lim="800000"/>
            <a:headEnd/>
            <a:tailEnd/>
          </a:ln>
        </p:spPr>
      </p:pic>
      <p:pic>
        <p:nvPicPr>
          <p:cNvPr id="3" name="Picture 3" descr="2"/>
          <p:cNvPicPr>
            <a:picLocks noChangeAspect="1" noChangeArrowheads="1"/>
          </p:cNvPicPr>
          <p:nvPr/>
        </p:nvPicPr>
        <p:blipFill>
          <a:blip r:embed="rId3" cstate="print"/>
          <a:srcRect/>
          <a:stretch>
            <a:fillRect/>
          </a:stretch>
        </p:blipFill>
        <p:spPr bwMode="auto">
          <a:xfrm>
            <a:off x="1588" y="784225"/>
            <a:ext cx="9142412" cy="3810000"/>
          </a:xfrm>
          <a:prstGeom prst="rect">
            <a:avLst/>
          </a:prstGeom>
          <a:noFill/>
          <a:ln w="9525">
            <a:noFill/>
            <a:miter lim="800000"/>
            <a:headEnd/>
            <a:tailEnd/>
          </a:ln>
        </p:spPr>
      </p:pic>
      <p:sp>
        <p:nvSpPr>
          <p:cNvPr id="4" name="Text Box 4"/>
          <p:cNvSpPr txBox="1">
            <a:spLocks noChangeArrowheads="1"/>
          </p:cNvSpPr>
          <p:nvPr/>
        </p:nvSpPr>
        <p:spPr bwMode="auto">
          <a:xfrm>
            <a:off x="652463" y="327025"/>
            <a:ext cx="1281112" cy="307975"/>
          </a:xfrm>
          <a:prstGeom prst="rect">
            <a:avLst/>
          </a:prstGeom>
          <a:noFill/>
          <a:ln w="9525">
            <a:noFill/>
            <a:miter lim="800000"/>
            <a:headEnd/>
            <a:tailEnd/>
          </a:ln>
        </p:spPr>
        <p:txBody>
          <a:bodyPr wrap="none" lIns="78270" tIns="39135" rIns="78270" bIns="39135">
            <a:spAutoFit/>
          </a:bodyPr>
          <a:lstStyle/>
          <a:p>
            <a:pPr defTabSz="784225" eaLnBrk="0" hangingPunct="0">
              <a:defRPr/>
            </a:pPr>
            <a:r>
              <a:rPr lang="en-US" altLang="zh-CN" sz="1500">
                <a:solidFill>
                  <a:srgbClr val="666666"/>
                </a:solidFill>
                <a:latin typeface="FrutigerNext LT Regular" charset="0"/>
                <a:ea typeface="ＭＳ Ｐゴシック" pitchFamily="34" charset="-128"/>
              </a:rPr>
              <a:t>06.April 2006</a:t>
            </a:r>
            <a:endParaRPr lang="en-US" altLang="zh-CN" sz="2100">
              <a:ea typeface="ＭＳ Ｐゴシック" pitchFamily="34" charset="-128"/>
            </a:endParaRPr>
          </a:p>
        </p:txBody>
      </p:sp>
      <p:sp>
        <p:nvSpPr>
          <p:cNvPr id="5" name="Text Box 5"/>
          <p:cNvSpPr txBox="1">
            <a:spLocks noChangeArrowheads="1"/>
          </p:cNvSpPr>
          <p:nvPr/>
        </p:nvSpPr>
        <p:spPr bwMode="auto">
          <a:xfrm>
            <a:off x="652463" y="6205538"/>
            <a:ext cx="2668587" cy="261937"/>
          </a:xfrm>
          <a:prstGeom prst="rect">
            <a:avLst/>
          </a:prstGeom>
          <a:noFill/>
          <a:ln w="9525">
            <a:noFill/>
            <a:miter lim="800000"/>
            <a:headEnd/>
            <a:tailEnd/>
          </a:ln>
        </p:spPr>
        <p:txBody>
          <a:bodyPr wrap="none" lIns="78270" tIns="39135" rIns="78270" bIns="39135">
            <a:spAutoFit/>
          </a:bodyPr>
          <a:lstStyle/>
          <a:p>
            <a:pPr defTabSz="784225" eaLnBrk="0" hangingPunct="0">
              <a:defRPr/>
            </a:pPr>
            <a:r>
              <a:rPr lang="en-US" altLang="zh-CN" sz="1200">
                <a:latin typeface="FrutigerNext LT Bold" pitchFamily="1" charset="0"/>
                <a:ea typeface="ＭＳ Ｐゴシック" pitchFamily="34" charset="-128"/>
              </a:rPr>
              <a:t>HUAWEI TECHNOLOGIES CO., LTD.</a:t>
            </a:r>
            <a:endParaRPr lang="en-US" altLang="zh-CN" sz="2100">
              <a:ea typeface="ＭＳ Ｐゴシック" pitchFamily="34" charset="-128"/>
            </a:endParaRPr>
          </a:p>
        </p:txBody>
      </p:sp>
      <p:sp>
        <p:nvSpPr>
          <p:cNvPr id="6" name="Text Box 6"/>
          <p:cNvSpPr txBox="1">
            <a:spLocks noChangeArrowheads="1"/>
          </p:cNvSpPr>
          <p:nvPr/>
        </p:nvSpPr>
        <p:spPr bwMode="auto">
          <a:xfrm>
            <a:off x="7246938" y="3984625"/>
            <a:ext cx="1503362" cy="325438"/>
          </a:xfrm>
          <a:prstGeom prst="rect">
            <a:avLst/>
          </a:prstGeom>
          <a:noFill/>
          <a:ln w="9525">
            <a:noFill/>
            <a:miter lim="800000"/>
            <a:headEnd/>
            <a:tailEnd/>
          </a:ln>
          <a:effectLst/>
        </p:spPr>
        <p:txBody>
          <a:bodyPr lIns="91364" tIns="45680" rIns="91364" bIns="45680"/>
          <a:lstStyle/>
          <a:p>
            <a:pPr>
              <a:defRPr/>
            </a:pPr>
            <a:r>
              <a:rPr lang="en-US" altLang="zh-CN" sz="1800"/>
              <a:t>www.huawei.com</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2012/10/10</a:t>
            </a:fld>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2012/10/10</a:t>
            </a:fld>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23850" y="908050"/>
            <a:ext cx="4171950" cy="52181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8050"/>
            <a:ext cx="4171950" cy="52181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2012/10/10</a:t>
            </a:fld>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2012/10/10</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2012/10/10</a:t>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2012/10/10</a:t>
            </a:fld>
            <a:endParaRPr lang="zh-CN" alt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2012/10/10</a:t>
            </a:fld>
            <a:endParaRPr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2012/10/10</a:t>
            </a:fld>
            <a:endParaRPr lang="zh-CN"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2012/10/10</a:t>
            </a:fld>
            <a:endParaRPr lang="zh-CN" alt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2012/10/10</a:t>
            </a:fld>
            <a:endParaRPr lang="zh-CN" alt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96075" y="115888"/>
            <a:ext cx="2124075" cy="60102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23850" y="115888"/>
            <a:ext cx="6219825" cy="601027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2012/10/10</a:t>
            </a:fld>
            <a:endParaRPr lang="zh-CN" alt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2012/10/10</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2" name="Picture 2" descr="Logo"/>
          <p:cNvPicPr>
            <a:picLocks noChangeAspect="1" noChangeArrowheads="1"/>
          </p:cNvPicPr>
          <p:nvPr/>
        </p:nvPicPr>
        <p:blipFill>
          <a:blip r:embed="rId2" cstate="print"/>
          <a:srcRect/>
          <a:stretch>
            <a:fillRect/>
          </a:stretch>
        </p:blipFill>
        <p:spPr bwMode="auto">
          <a:xfrm>
            <a:off x="7508875" y="5578475"/>
            <a:ext cx="820738" cy="822325"/>
          </a:xfrm>
          <a:prstGeom prst="rect">
            <a:avLst/>
          </a:prstGeom>
          <a:noFill/>
          <a:ln w="9525">
            <a:noFill/>
            <a:miter lim="800000"/>
            <a:headEnd/>
            <a:tailEnd/>
          </a:ln>
        </p:spPr>
      </p:pic>
      <p:pic>
        <p:nvPicPr>
          <p:cNvPr id="3" name="Picture 3" descr="2"/>
          <p:cNvPicPr>
            <a:picLocks noChangeAspect="1" noChangeArrowheads="1"/>
          </p:cNvPicPr>
          <p:nvPr/>
        </p:nvPicPr>
        <p:blipFill>
          <a:blip r:embed="rId3" cstate="print"/>
          <a:srcRect/>
          <a:stretch>
            <a:fillRect/>
          </a:stretch>
        </p:blipFill>
        <p:spPr bwMode="auto">
          <a:xfrm>
            <a:off x="1588" y="784225"/>
            <a:ext cx="9142412" cy="3810000"/>
          </a:xfrm>
          <a:prstGeom prst="rect">
            <a:avLst/>
          </a:prstGeom>
          <a:noFill/>
          <a:ln w="9525">
            <a:noFill/>
            <a:miter lim="800000"/>
            <a:headEnd/>
            <a:tailEnd/>
          </a:ln>
        </p:spPr>
      </p:pic>
      <p:sp>
        <p:nvSpPr>
          <p:cNvPr id="4" name="Text Box 4"/>
          <p:cNvSpPr txBox="1">
            <a:spLocks noChangeArrowheads="1"/>
          </p:cNvSpPr>
          <p:nvPr/>
        </p:nvSpPr>
        <p:spPr bwMode="auto">
          <a:xfrm>
            <a:off x="652463" y="327025"/>
            <a:ext cx="1281112" cy="307975"/>
          </a:xfrm>
          <a:prstGeom prst="rect">
            <a:avLst/>
          </a:prstGeom>
          <a:noFill/>
          <a:ln w="9525">
            <a:noFill/>
            <a:miter lim="800000"/>
            <a:headEnd/>
            <a:tailEnd/>
          </a:ln>
        </p:spPr>
        <p:txBody>
          <a:bodyPr wrap="none" lIns="78270" tIns="39135" rIns="78270" bIns="39135">
            <a:spAutoFit/>
          </a:bodyPr>
          <a:lstStyle/>
          <a:p>
            <a:pPr defTabSz="784225" eaLnBrk="0" hangingPunct="0">
              <a:defRPr/>
            </a:pPr>
            <a:r>
              <a:rPr lang="en-US" altLang="zh-CN" sz="1500">
                <a:solidFill>
                  <a:srgbClr val="666666"/>
                </a:solidFill>
                <a:latin typeface="FrutigerNext LT Regular" charset="0"/>
                <a:ea typeface="ＭＳ Ｐゴシック" pitchFamily="34" charset="-128"/>
              </a:rPr>
              <a:t>06.April 2006</a:t>
            </a:r>
            <a:endParaRPr lang="en-US" altLang="zh-CN" sz="2100">
              <a:ea typeface="ＭＳ Ｐゴシック" pitchFamily="34" charset="-128"/>
            </a:endParaRPr>
          </a:p>
        </p:txBody>
      </p:sp>
      <p:sp>
        <p:nvSpPr>
          <p:cNvPr id="5" name="Text Box 5"/>
          <p:cNvSpPr txBox="1">
            <a:spLocks noChangeArrowheads="1"/>
          </p:cNvSpPr>
          <p:nvPr/>
        </p:nvSpPr>
        <p:spPr bwMode="auto">
          <a:xfrm>
            <a:off x="652463" y="6205538"/>
            <a:ext cx="2668587" cy="261937"/>
          </a:xfrm>
          <a:prstGeom prst="rect">
            <a:avLst/>
          </a:prstGeom>
          <a:noFill/>
          <a:ln w="9525">
            <a:noFill/>
            <a:miter lim="800000"/>
            <a:headEnd/>
            <a:tailEnd/>
          </a:ln>
        </p:spPr>
        <p:txBody>
          <a:bodyPr wrap="none" lIns="78270" tIns="39135" rIns="78270" bIns="39135">
            <a:spAutoFit/>
          </a:bodyPr>
          <a:lstStyle/>
          <a:p>
            <a:pPr defTabSz="784225" eaLnBrk="0" hangingPunct="0">
              <a:defRPr/>
            </a:pPr>
            <a:r>
              <a:rPr lang="en-US" altLang="zh-CN" sz="1200">
                <a:latin typeface="FrutigerNext LT Bold" pitchFamily="1" charset="0"/>
                <a:ea typeface="ＭＳ Ｐゴシック" pitchFamily="34" charset="-128"/>
              </a:rPr>
              <a:t>HUAWEI TECHNOLOGIES CO., LTD.</a:t>
            </a:r>
            <a:endParaRPr lang="en-US" altLang="zh-CN" sz="2100">
              <a:ea typeface="ＭＳ Ｐゴシック" pitchFamily="34" charset="-128"/>
            </a:endParaRPr>
          </a:p>
        </p:txBody>
      </p:sp>
      <p:sp>
        <p:nvSpPr>
          <p:cNvPr id="6" name="Text Box 6"/>
          <p:cNvSpPr txBox="1">
            <a:spLocks noChangeArrowheads="1"/>
          </p:cNvSpPr>
          <p:nvPr/>
        </p:nvSpPr>
        <p:spPr bwMode="auto">
          <a:xfrm>
            <a:off x="7246938" y="3984625"/>
            <a:ext cx="1503362" cy="325438"/>
          </a:xfrm>
          <a:prstGeom prst="rect">
            <a:avLst/>
          </a:prstGeom>
          <a:noFill/>
          <a:ln w="9525">
            <a:noFill/>
            <a:miter lim="800000"/>
            <a:headEnd/>
            <a:tailEnd/>
          </a:ln>
          <a:effectLst/>
        </p:spPr>
        <p:txBody>
          <a:bodyPr lIns="91364" tIns="45680" rIns="91364" bIns="45680"/>
          <a:lstStyle/>
          <a:p>
            <a:pPr>
              <a:defRPr/>
            </a:pPr>
            <a:r>
              <a:rPr lang="en-US" altLang="zh-CN" sz="1800"/>
              <a:t>www.huawei.com</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2012/10/10</a:t>
            </a:fld>
            <a:endParaRPr lang="zh-CN" alt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2012/10/10</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23850" y="908050"/>
            <a:ext cx="4171950" cy="52181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8050"/>
            <a:ext cx="4171950" cy="52181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2012/10/10</a:t>
            </a:fld>
            <a:endParaRPr lang="zh-CN"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23850" y="908050"/>
            <a:ext cx="4171950" cy="52181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8050"/>
            <a:ext cx="4171950" cy="52181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2012/10/10</a:t>
            </a:fld>
            <a:endParaRPr lang="zh-CN" alt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2012/10/10</a:t>
            </a:fld>
            <a:endParaRPr lang="zh-CN" alt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2012/10/10</a:t>
            </a:fld>
            <a:endParaRPr lang="zh-CN" alt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2012/10/10</a:t>
            </a:fld>
            <a:endParaRPr lang="zh-CN" alt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2012/10/10</a:t>
            </a:fld>
            <a:endParaRPr lang="zh-CN" alt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2012/10/10</a:t>
            </a:fld>
            <a:endParaRPr lang="zh-CN" alt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2012/10/10</a:t>
            </a:fld>
            <a:endParaRPr lang="zh-CN" alt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96075" y="115888"/>
            <a:ext cx="2124075" cy="60102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23850" y="115888"/>
            <a:ext cx="6219825" cy="601027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2012/10/10</a:t>
            </a:fld>
            <a:endParaRPr lang="zh-CN" alt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2012/10/10</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2" name="Picture 2" descr="Logo"/>
          <p:cNvPicPr>
            <a:picLocks noChangeAspect="1" noChangeArrowheads="1"/>
          </p:cNvPicPr>
          <p:nvPr/>
        </p:nvPicPr>
        <p:blipFill>
          <a:blip r:embed="rId2" cstate="print"/>
          <a:srcRect/>
          <a:stretch>
            <a:fillRect/>
          </a:stretch>
        </p:blipFill>
        <p:spPr bwMode="auto">
          <a:xfrm>
            <a:off x="7508875" y="5578475"/>
            <a:ext cx="820738" cy="822325"/>
          </a:xfrm>
          <a:prstGeom prst="rect">
            <a:avLst/>
          </a:prstGeom>
          <a:noFill/>
          <a:ln w="9525">
            <a:noFill/>
            <a:miter lim="800000"/>
            <a:headEnd/>
            <a:tailEnd/>
          </a:ln>
        </p:spPr>
      </p:pic>
      <p:pic>
        <p:nvPicPr>
          <p:cNvPr id="3" name="Picture 3" descr="2"/>
          <p:cNvPicPr>
            <a:picLocks noChangeAspect="1" noChangeArrowheads="1"/>
          </p:cNvPicPr>
          <p:nvPr/>
        </p:nvPicPr>
        <p:blipFill>
          <a:blip r:embed="rId3" cstate="print"/>
          <a:srcRect/>
          <a:stretch>
            <a:fillRect/>
          </a:stretch>
        </p:blipFill>
        <p:spPr bwMode="auto">
          <a:xfrm>
            <a:off x="1588" y="784225"/>
            <a:ext cx="9142412" cy="3810000"/>
          </a:xfrm>
          <a:prstGeom prst="rect">
            <a:avLst/>
          </a:prstGeom>
          <a:noFill/>
          <a:ln w="9525">
            <a:noFill/>
            <a:miter lim="800000"/>
            <a:headEnd/>
            <a:tailEnd/>
          </a:ln>
        </p:spPr>
      </p:pic>
      <p:sp>
        <p:nvSpPr>
          <p:cNvPr id="4" name="Text Box 4"/>
          <p:cNvSpPr txBox="1">
            <a:spLocks noChangeArrowheads="1"/>
          </p:cNvSpPr>
          <p:nvPr/>
        </p:nvSpPr>
        <p:spPr bwMode="auto">
          <a:xfrm>
            <a:off x="652463" y="327025"/>
            <a:ext cx="1281112" cy="307975"/>
          </a:xfrm>
          <a:prstGeom prst="rect">
            <a:avLst/>
          </a:prstGeom>
          <a:noFill/>
          <a:ln w="9525">
            <a:noFill/>
            <a:miter lim="800000"/>
            <a:headEnd/>
            <a:tailEnd/>
          </a:ln>
        </p:spPr>
        <p:txBody>
          <a:bodyPr wrap="none" lIns="78270" tIns="39135" rIns="78270" bIns="39135">
            <a:spAutoFit/>
          </a:bodyPr>
          <a:lstStyle/>
          <a:p>
            <a:pPr defTabSz="784225" eaLnBrk="0" hangingPunct="0">
              <a:defRPr/>
            </a:pPr>
            <a:r>
              <a:rPr lang="en-US" altLang="zh-CN" sz="1500">
                <a:solidFill>
                  <a:srgbClr val="666666"/>
                </a:solidFill>
                <a:latin typeface="FrutigerNext LT Regular" charset="0"/>
                <a:ea typeface="ＭＳ Ｐゴシック" pitchFamily="34" charset="-128"/>
              </a:rPr>
              <a:t>06.April 2006</a:t>
            </a:r>
            <a:endParaRPr lang="en-US" altLang="zh-CN" sz="2100">
              <a:ea typeface="ＭＳ Ｐゴシック" pitchFamily="34" charset="-128"/>
            </a:endParaRPr>
          </a:p>
        </p:txBody>
      </p:sp>
      <p:sp>
        <p:nvSpPr>
          <p:cNvPr id="5" name="Text Box 5"/>
          <p:cNvSpPr txBox="1">
            <a:spLocks noChangeArrowheads="1"/>
          </p:cNvSpPr>
          <p:nvPr/>
        </p:nvSpPr>
        <p:spPr bwMode="auto">
          <a:xfrm>
            <a:off x="652463" y="6205538"/>
            <a:ext cx="2668587" cy="261937"/>
          </a:xfrm>
          <a:prstGeom prst="rect">
            <a:avLst/>
          </a:prstGeom>
          <a:noFill/>
          <a:ln w="9525">
            <a:noFill/>
            <a:miter lim="800000"/>
            <a:headEnd/>
            <a:tailEnd/>
          </a:ln>
        </p:spPr>
        <p:txBody>
          <a:bodyPr wrap="none" lIns="78270" tIns="39135" rIns="78270" bIns="39135">
            <a:spAutoFit/>
          </a:bodyPr>
          <a:lstStyle/>
          <a:p>
            <a:pPr defTabSz="784225" eaLnBrk="0" hangingPunct="0">
              <a:defRPr/>
            </a:pPr>
            <a:r>
              <a:rPr lang="en-US" altLang="zh-CN" sz="1200">
                <a:latin typeface="FrutigerNext LT Bold" pitchFamily="1" charset="0"/>
                <a:ea typeface="ＭＳ Ｐゴシック" pitchFamily="34" charset="-128"/>
              </a:rPr>
              <a:t>HUAWEI TECHNOLOGIES CO., LTD.</a:t>
            </a:r>
            <a:endParaRPr lang="en-US" altLang="zh-CN" sz="2100">
              <a:ea typeface="ＭＳ Ｐゴシック" pitchFamily="34" charset="-128"/>
            </a:endParaRPr>
          </a:p>
        </p:txBody>
      </p:sp>
      <p:sp>
        <p:nvSpPr>
          <p:cNvPr id="6" name="Text Box 6"/>
          <p:cNvSpPr txBox="1">
            <a:spLocks noChangeArrowheads="1"/>
          </p:cNvSpPr>
          <p:nvPr/>
        </p:nvSpPr>
        <p:spPr bwMode="auto">
          <a:xfrm>
            <a:off x="7246938" y="3984625"/>
            <a:ext cx="1503362" cy="325438"/>
          </a:xfrm>
          <a:prstGeom prst="rect">
            <a:avLst/>
          </a:prstGeom>
          <a:noFill/>
          <a:ln w="9525">
            <a:noFill/>
            <a:miter lim="800000"/>
            <a:headEnd/>
            <a:tailEnd/>
          </a:ln>
          <a:effectLst/>
        </p:spPr>
        <p:txBody>
          <a:bodyPr lIns="91364" tIns="45680" rIns="91364" bIns="45680"/>
          <a:lstStyle/>
          <a:p>
            <a:pPr>
              <a:defRPr/>
            </a:pPr>
            <a:r>
              <a:rPr lang="en-US" altLang="zh-CN" sz="1800"/>
              <a:t>www.huawei.com</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2012/10/10</a:t>
            </a:fld>
            <a:endParaRPr lang="zh-CN" alt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2012/10/10</a:t>
            </a:fld>
            <a:endParaRPr lang="zh-CN" alt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2012/10/10</a:t>
            </a:fld>
            <a:endParaRPr lang="zh-CN" alt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23850" y="908050"/>
            <a:ext cx="4171950" cy="52181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8050"/>
            <a:ext cx="4171950" cy="52181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2012/10/10</a:t>
            </a:fld>
            <a:endParaRPr lang="zh-CN" alt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2012/10/10</a:t>
            </a:fld>
            <a:endParaRPr lang="zh-CN" alt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2012/10/10</a:t>
            </a:fld>
            <a:endParaRPr lang="zh-CN" alt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2012/10/10</a:t>
            </a:fld>
            <a:endParaRPr lang="zh-CN" alt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2012/10/10</a:t>
            </a:fld>
            <a:endParaRPr lang="zh-CN" altLang="en-US"/>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2012/10/10</a:t>
            </a:fld>
            <a:endParaRPr lang="zh-CN" altLang="en-U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2012/10/10</a:t>
            </a:fld>
            <a:endParaRPr lang="zh-CN" altLang="en-US"/>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96075" y="115888"/>
            <a:ext cx="2124075" cy="60102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23850" y="115888"/>
            <a:ext cx="6219825" cy="601027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2012/10/10</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2012/10/10</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2012/10/10</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2012/10/10</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2012/10/10</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2.pn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image" Target="../media/image2.png"/><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5" Type="http://schemas.openxmlformats.org/officeDocument/2006/relationships/image" Target="../media/image2.png"/><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image" Target="../media/image1.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image" Target="../media/image1.png"/><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theme" Target="../theme/theme5.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22300" y="115888"/>
            <a:ext cx="8064500" cy="633412"/>
          </a:xfrm>
          <a:prstGeom prst="rect">
            <a:avLst/>
          </a:prstGeom>
          <a:noFill/>
          <a:ln w="9525">
            <a:noFill/>
            <a:miter lim="800000"/>
            <a:headEnd/>
            <a:tailEnd/>
          </a:ln>
        </p:spPr>
        <p:txBody>
          <a:bodyPr vert="horz" wrap="square" lIns="78270" tIns="39135" rIns="78270" bIns="39135" numCol="1" anchor="ctr" anchorCtr="0" compatLnSpc="1">
            <a:prstTxWarp prst="textNoShape">
              <a:avLst/>
            </a:prstTxWarp>
          </a:bodyPr>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323850" y="908050"/>
            <a:ext cx="8496300" cy="5218113"/>
          </a:xfrm>
          <a:prstGeom prst="rect">
            <a:avLst/>
          </a:prstGeom>
          <a:noFill/>
          <a:ln w="9525">
            <a:noFill/>
            <a:miter lim="800000"/>
            <a:headEnd/>
            <a:tailEnd/>
          </a:ln>
        </p:spPr>
        <p:txBody>
          <a:bodyPr vert="horz" wrap="square" lIns="78270" tIns="39135" rIns="78270" bIns="39135"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pic>
        <p:nvPicPr>
          <p:cNvPr id="1028" name="Picture 4" descr="7"/>
          <p:cNvPicPr>
            <a:picLocks noChangeAspect="1" noChangeArrowheads="1"/>
          </p:cNvPicPr>
          <p:nvPr/>
        </p:nvPicPr>
        <p:blipFill>
          <a:blip r:embed="rId14" cstate="print"/>
          <a:srcRect/>
          <a:stretch>
            <a:fillRect/>
          </a:stretch>
        </p:blipFill>
        <p:spPr bwMode="auto">
          <a:xfrm>
            <a:off x="0" y="6221413"/>
            <a:ext cx="9142413" cy="636587"/>
          </a:xfrm>
          <a:prstGeom prst="rect">
            <a:avLst/>
          </a:prstGeom>
          <a:noFill/>
          <a:ln w="9525">
            <a:noFill/>
            <a:miter lim="800000"/>
            <a:headEnd/>
            <a:tailEnd/>
          </a:ln>
        </p:spPr>
      </p:pic>
      <p:sp>
        <p:nvSpPr>
          <p:cNvPr id="13317" name="Text Box 5"/>
          <p:cNvSpPr txBox="1">
            <a:spLocks noChangeArrowheads="1"/>
          </p:cNvSpPr>
          <p:nvPr/>
        </p:nvSpPr>
        <p:spPr bwMode="auto">
          <a:xfrm>
            <a:off x="652463" y="6434138"/>
            <a:ext cx="1928812" cy="260350"/>
          </a:xfrm>
          <a:prstGeom prst="rect">
            <a:avLst/>
          </a:prstGeom>
          <a:noFill/>
          <a:ln w="9525">
            <a:noFill/>
            <a:miter lim="800000"/>
            <a:headEnd/>
            <a:tailEnd/>
          </a:ln>
        </p:spPr>
        <p:txBody>
          <a:bodyPr wrap="none" lIns="78276" tIns="39141" rIns="78276" bIns="39141">
            <a:spAutoFit/>
          </a:bodyPr>
          <a:lstStyle/>
          <a:p>
            <a:pPr defTabSz="784225" eaLnBrk="0" hangingPunct="0">
              <a:defRPr/>
            </a:pPr>
            <a:r>
              <a:rPr lang="en-US" altLang="zh-CN" sz="1200">
                <a:latin typeface="FrutigerNext LT Bold" pitchFamily="1" charset="0"/>
                <a:ea typeface="ＭＳ Ｐゴシック" pitchFamily="34" charset="-128"/>
              </a:rPr>
              <a:t>HUAWEI </a:t>
            </a:r>
            <a:r>
              <a:rPr lang="en-US" altLang="zh-CN" sz="1200">
                <a:solidFill>
                  <a:srgbClr val="990000"/>
                </a:solidFill>
                <a:latin typeface="FrutigerNext LT Bold" pitchFamily="1" charset="0"/>
                <a:ea typeface="ＭＳ Ｐゴシック" pitchFamily="34" charset="-128"/>
              </a:rPr>
              <a:t>CONFIDENTIAL</a:t>
            </a:r>
            <a:endParaRPr lang="en-US" altLang="zh-CN" sz="2100">
              <a:solidFill>
                <a:srgbClr val="990000"/>
              </a:solidFill>
              <a:ea typeface="ＭＳ Ｐゴシック" pitchFamily="34" charset="-128"/>
            </a:endParaRPr>
          </a:p>
        </p:txBody>
      </p:sp>
      <p:sp>
        <p:nvSpPr>
          <p:cNvPr id="13318" name="Rectangle 6"/>
          <p:cNvSpPr>
            <a:spLocks noGrp="1" noChangeArrowheads="1"/>
          </p:cNvSpPr>
          <p:nvPr>
            <p:ph type="dt" sz="half" idx="2"/>
          </p:nvPr>
        </p:nvSpPr>
        <p:spPr bwMode="auto">
          <a:xfrm>
            <a:off x="5929313" y="6400800"/>
            <a:ext cx="1057275" cy="110172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eaLnBrk="0" hangingPunct="0">
              <a:lnSpc>
                <a:spcPct val="85000"/>
              </a:lnSpc>
              <a:defRPr sz="1000">
                <a:latin typeface="FrutigerNext LT Medium" pitchFamily="34" charset="0"/>
                <a:ea typeface="ＭＳ Ｐゴシック" pitchFamily="34" charset="-128"/>
              </a:defRPr>
            </a:lvl1pPr>
          </a:lstStyle>
          <a:p>
            <a:fld id="{530820CF-B880-4189-942D-D702A7CBA730}" type="datetimeFigureOut">
              <a:rPr lang="zh-CN" altLang="en-US" smtClean="0"/>
              <a:pPr/>
              <a:t>2012/10/10</a:t>
            </a:fld>
            <a:endParaRPr lang="zh-CN" altLang="en-US"/>
          </a:p>
        </p:txBody>
      </p:sp>
      <p:pic>
        <p:nvPicPr>
          <p:cNvPr id="1031" name="Picture 7" descr="8"/>
          <p:cNvPicPr>
            <a:picLocks noChangeAspect="1" noChangeArrowheads="1"/>
          </p:cNvPicPr>
          <p:nvPr/>
        </p:nvPicPr>
        <p:blipFill>
          <a:blip r:embed="rId15" cstate="print"/>
          <a:srcRect/>
          <a:stretch>
            <a:fillRect/>
          </a:stretch>
        </p:blipFill>
        <p:spPr bwMode="auto">
          <a:xfrm>
            <a:off x="7508875" y="6408738"/>
            <a:ext cx="1309688" cy="311150"/>
          </a:xfrm>
          <a:prstGeom prst="rect">
            <a:avLst/>
          </a:prstGeom>
          <a:noFill/>
          <a:ln w="9525">
            <a:noFill/>
            <a:miter lim="800000"/>
            <a:headEnd/>
            <a:tailEnd/>
          </a:ln>
        </p:spPr>
      </p:pic>
      <p:sp>
        <p:nvSpPr>
          <p:cNvPr id="13320" name="Text Box 8"/>
          <p:cNvSpPr txBox="1">
            <a:spLocks noChangeArrowheads="1"/>
          </p:cNvSpPr>
          <p:nvPr/>
        </p:nvSpPr>
        <p:spPr bwMode="auto">
          <a:xfrm>
            <a:off x="2782888" y="6407150"/>
            <a:ext cx="2778125" cy="307975"/>
          </a:xfrm>
          <a:prstGeom prst="rect">
            <a:avLst/>
          </a:prstGeom>
          <a:noFill/>
          <a:ln w="9525">
            <a:noFill/>
            <a:miter lim="800000"/>
            <a:headEnd/>
            <a:tailEnd/>
          </a:ln>
          <a:effectLst/>
        </p:spPr>
        <p:txBody>
          <a:bodyPr lIns="78315" tIns="39159" rIns="78315" bIns="39159">
            <a:spAutoFit/>
          </a:bodyPr>
          <a:lstStyle/>
          <a:p>
            <a:pPr algn="ctr" defTabSz="784225">
              <a:spcBef>
                <a:spcPct val="50000"/>
              </a:spcBef>
              <a:defRPr/>
            </a:pPr>
            <a:r>
              <a:rPr lang="zh-CN" altLang="en-US" sz="1500">
                <a:ea typeface="楷体_GB2312" pitchFamily="49" charset="-122"/>
              </a:rPr>
              <a:t>内部资料 注意保密</a:t>
            </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784225" rtl="0" eaLnBrk="1" fontAlgn="base" hangingPunct="1">
        <a:spcBef>
          <a:spcPct val="0"/>
        </a:spcBef>
        <a:spcAft>
          <a:spcPct val="0"/>
        </a:spcAft>
        <a:defRPr sz="2800" b="1">
          <a:solidFill>
            <a:srgbClr val="990000"/>
          </a:solidFill>
          <a:latin typeface="+mj-lt"/>
          <a:ea typeface="+mj-ea"/>
          <a:cs typeface="+mj-cs"/>
        </a:defRPr>
      </a:lvl1pPr>
      <a:lvl2pPr algn="l" defTabSz="784225" rtl="0" eaLnBrk="1" fontAlgn="base" hangingPunct="1">
        <a:spcBef>
          <a:spcPct val="0"/>
        </a:spcBef>
        <a:spcAft>
          <a:spcPct val="0"/>
        </a:spcAft>
        <a:defRPr sz="2800" b="1">
          <a:solidFill>
            <a:srgbClr val="990000"/>
          </a:solidFill>
          <a:latin typeface="Arial" charset="0"/>
          <a:ea typeface="宋体" pitchFamily="2" charset="-122"/>
        </a:defRPr>
      </a:lvl2pPr>
      <a:lvl3pPr algn="l" defTabSz="784225" rtl="0" eaLnBrk="1" fontAlgn="base" hangingPunct="1">
        <a:spcBef>
          <a:spcPct val="0"/>
        </a:spcBef>
        <a:spcAft>
          <a:spcPct val="0"/>
        </a:spcAft>
        <a:defRPr sz="2800" b="1">
          <a:solidFill>
            <a:srgbClr val="990000"/>
          </a:solidFill>
          <a:latin typeface="Arial" charset="0"/>
          <a:ea typeface="宋体" pitchFamily="2" charset="-122"/>
        </a:defRPr>
      </a:lvl3pPr>
      <a:lvl4pPr algn="l" defTabSz="784225" rtl="0" eaLnBrk="1" fontAlgn="base" hangingPunct="1">
        <a:spcBef>
          <a:spcPct val="0"/>
        </a:spcBef>
        <a:spcAft>
          <a:spcPct val="0"/>
        </a:spcAft>
        <a:defRPr sz="2800" b="1">
          <a:solidFill>
            <a:srgbClr val="990000"/>
          </a:solidFill>
          <a:latin typeface="Arial" charset="0"/>
          <a:ea typeface="宋体" pitchFamily="2" charset="-122"/>
        </a:defRPr>
      </a:lvl4pPr>
      <a:lvl5pPr algn="l" defTabSz="784225" rtl="0" eaLnBrk="1" fontAlgn="base" hangingPunct="1">
        <a:spcBef>
          <a:spcPct val="0"/>
        </a:spcBef>
        <a:spcAft>
          <a:spcPct val="0"/>
        </a:spcAft>
        <a:defRPr sz="2800" b="1">
          <a:solidFill>
            <a:srgbClr val="990000"/>
          </a:solidFill>
          <a:latin typeface="Arial" charset="0"/>
          <a:ea typeface="宋体" pitchFamily="2" charset="-122"/>
        </a:defRPr>
      </a:lvl5pPr>
      <a:lvl6pPr marL="457200" algn="l" defTabSz="784225" rtl="0" eaLnBrk="1" fontAlgn="base" hangingPunct="1">
        <a:spcBef>
          <a:spcPct val="0"/>
        </a:spcBef>
        <a:spcAft>
          <a:spcPct val="0"/>
        </a:spcAft>
        <a:defRPr sz="2800" b="1">
          <a:solidFill>
            <a:srgbClr val="990000"/>
          </a:solidFill>
          <a:latin typeface="Arial" charset="0"/>
          <a:ea typeface="宋体" pitchFamily="2" charset="-122"/>
        </a:defRPr>
      </a:lvl6pPr>
      <a:lvl7pPr marL="914400" algn="l" defTabSz="784225" rtl="0" eaLnBrk="1" fontAlgn="base" hangingPunct="1">
        <a:spcBef>
          <a:spcPct val="0"/>
        </a:spcBef>
        <a:spcAft>
          <a:spcPct val="0"/>
        </a:spcAft>
        <a:defRPr sz="2800" b="1">
          <a:solidFill>
            <a:srgbClr val="990000"/>
          </a:solidFill>
          <a:latin typeface="Arial" charset="0"/>
          <a:ea typeface="宋体" pitchFamily="2" charset="-122"/>
        </a:defRPr>
      </a:lvl7pPr>
      <a:lvl8pPr marL="1371600" algn="l" defTabSz="784225" rtl="0" eaLnBrk="1" fontAlgn="base" hangingPunct="1">
        <a:spcBef>
          <a:spcPct val="0"/>
        </a:spcBef>
        <a:spcAft>
          <a:spcPct val="0"/>
        </a:spcAft>
        <a:defRPr sz="2800" b="1">
          <a:solidFill>
            <a:srgbClr val="990000"/>
          </a:solidFill>
          <a:latin typeface="Arial" charset="0"/>
          <a:ea typeface="宋体" pitchFamily="2" charset="-122"/>
        </a:defRPr>
      </a:lvl8pPr>
      <a:lvl9pPr marL="1828800" algn="l" defTabSz="784225" rtl="0" eaLnBrk="1" fontAlgn="base" hangingPunct="1">
        <a:spcBef>
          <a:spcPct val="0"/>
        </a:spcBef>
        <a:spcAft>
          <a:spcPct val="0"/>
        </a:spcAft>
        <a:defRPr sz="2800" b="1">
          <a:solidFill>
            <a:srgbClr val="990000"/>
          </a:solidFill>
          <a:latin typeface="Arial" charset="0"/>
          <a:ea typeface="宋体" pitchFamily="2" charset="-122"/>
        </a:defRPr>
      </a:lvl9pPr>
    </p:titleStyle>
    <p:bodyStyle>
      <a:lvl1pPr marL="252413" indent="-252413" algn="l" defTabSz="671513" rtl="0" eaLnBrk="1" fontAlgn="base" hangingPunct="1">
        <a:lnSpc>
          <a:spcPct val="140000"/>
        </a:lnSpc>
        <a:spcBef>
          <a:spcPct val="0"/>
        </a:spcBef>
        <a:spcAft>
          <a:spcPct val="0"/>
        </a:spcAft>
        <a:buFont typeface="Wingdings" pitchFamily="2" charset="2"/>
        <a:buChar char="n"/>
        <a:defRPr sz="1600" b="1">
          <a:solidFill>
            <a:schemeClr val="tx1"/>
          </a:solidFill>
          <a:latin typeface="+mn-lt"/>
          <a:ea typeface="+mn-ea"/>
          <a:cs typeface="+mn-cs"/>
        </a:defRPr>
      </a:lvl1pPr>
      <a:lvl2pPr marL="546100" indent="-209550" algn="l" defTabSz="671513" rtl="0" eaLnBrk="1" fontAlgn="base" hangingPunct="1">
        <a:lnSpc>
          <a:spcPct val="140000"/>
        </a:lnSpc>
        <a:spcBef>
          <a:spcPct val="0"/>
        </a:spcBef>
        <a:spcAft>
          <a:spcPct val="0"/>
        </a:spcAft>
        <a:buChar char="–"/>
        <a:defRPr sz="1900">
          <a:solidFill>
            <a:schemeClr val="tx1"/>
          </a:solidFill>
          <a:latin typeface="+mn-lt"/>
          <a:ea typeface="+mn-ea"/>
        </a:defRPr>
      </a:lvl2pPr>
      <a:lvl3pPr marL="839788" indent="-168275" algn="l" defTabSz="671513" rtl="0" eaLnBrk="1" fontAlgn="base" hangingPunct="1">
        <a:lnSpc>
          <a:spcPct val="140000"/>
        </a:lnSpc>
        <a:spcBef>
          <a:spcPct val="0"/>
        </a:spcBef>
        <a:spcAft>
          <a:spcPct val="0"/>
        </a:spcAft>
        <a:buChar char="•"/>
        <a:defRPr sz="1900">
          <a:solidFill>
            <a:schemeClr val="tx1"/>
          </a:solidFill>
          <a:latin typeface="+mn-lt"/>
          <a:ea typeface="+mn-ea"/>
        </a:defRPr>
      </a:lvl3pPr>
      <a:lvl4pPr marL="1174750" indent="-168275" algn="l" defTabSz="671513" rtl="0" eaLnBrk="1" fontAlgn="base" hangingPunct="1">
        <a:lnSpc>
          <a:spcPct val="140000"/>
        </a:lnSpc>
        <a:spcBef>
          <a:spcPct val="0"/>
        </a:spcBef>
        <a:spcAft>
          <a:spcPct val="0"/>
        </a:spcAft>
        <a:buChar char="–"/>
        <a:defRPr sz="1900">
          <a:solidFill>
            <a:schemeClr val="tx1"/>
          </a:solidFill>
          <a:latin typeface="+mn-lt"/>
          <a:ea typeface="+mn-ea"/>
        </a:defRPr>
      </a:lvl4pPr>
      <a:lvl5pPr marL="15097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5pPr>
      <a:lvl6pPr marL="19669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6pPr>
      <a:lvl7pPr marL="24241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7pPr>
      <a:lvl8pPr marL="28813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8pPr>
      <a:lvl9pPr marL="33385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22300" y="115888"/>
            <a:ext cx="8064500" cy="633412"/>
          </a:xfrm>
          <a:prstGeom prst="rect">
            <a:avLst/>
          </a:prstGeom>
          <a:noFill/>
          <a:ln w="9525">
            <a:noFill/>
            <a:miter lim="800000"/>
            <a:headEnd/>
            <a:tailEnd/>
          </a:ln>
        </p:spPr>
        <p:txBody>
          <a:bodyPr vert="horz" wrap="square" lIns="78270" tIns="39135" rIns="78270" bIns="39135" numCol="1" anchor="ctr" anchorCtr="0" compatLnSpc="1">
            <a:prstTxWarp prst="textNoShape">
              <a:avLst/>
            </a:prstTxWarp>
          </a:bodyPr>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323850" y="908050"/>
            <a:ext cx="8496300" cy="5218113"/>
          </a:xfrm>
          <a:prstGeom prst="rect">
            <a:avLst/>
          </a:prstGeom>
          <a:noFill/>
          <a:ln w="9525">
            <a:noFill/>
            <a:miter lim="800000"/>
            <a:headEnd/>
            <a:tailEnd/>
          </a:ln>
        </p:spPr>
        <p:txBody>
          <a:bodyPr vert="horz" wrap="square" lIns="78270" tIns="39135" rIns="78270" bIns="39135"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pic>
        <p:nvPicPr>
          <p:cNvPr id="1028" name="Picture 4" descr="7"/>
          <p:cNvPicPr>
            <a:picLocks noChangeAspect="1" noChangeArrowheads="1"/>
          </p:cNvPicPr>
          <p:nvPr/>
        </p:nvPicPr>
        <p:blipFill>
          <a:blip r:embed="rId14" cstate="print"/>
          <a:srcRect/>
          <a:stretch>
            <a:fillRect/>
          </a:stretch>
        </p:blipFill>
        <p:spPr bwMode="auto">
          <a:xfrm>
            <a:off x="0" y="6221413"/>
            <a:ext cx="9142413" cy="636587"/>
          </a:xfrm>
          <a:prstGeom prst="rect">
            <a:avLst/>
          </a:prstGeom>
          <a:noFill/>
          <a:ln w="9525">
            <a:noFill/>
            <a:miter lim="800000"/>
            <a:headEnd/>
            <a:tailEnd/>
          </a:ln>
        </p:spPr>
      </p:pic>
      <p:sp>
        <p:nvSpPr>
          <p:cNvPr id="13317" name="Text Box 5"/>
          <p:cNvSpPr txBox="1">
            <a:spLocks noChangeArrowheads="1"/>
          </p:cNvSpPr>
          <p:nvPr/>
        </p:nvSpPr>
        <p:spPr bwMode="auto">
          <a:xfrm>
            <a:off x="652463" y="6434138"/>
            <a:ext cx="1928812" cy="260350"/>
          </a:xfrm>
          <a:prstGeom prst="rect">
            <a:avLst/>
          </a:prstGeom>
          <a:noFill/>
          <a:ln w="9525">
            <a:noFill/>
            <a:miter lim="800000"/>
            <a:headEnd/>
            <a:tailEnd/>
          </a:ln>
        </p:spPr>
        <p:txBody>
          <a:bodyPr wrap="none" lIns="78276" tIns="39141" rIns="78276" bIns="39141">
            <a:spAutoFit/>
          </a:bodyPr>
          <a:lstStyle/>
          <a:p>
            <a:pPr defTabSz="784225" eaLnBrk="0" hangingPunct="0">
              <a:defRPr/>
            </a:pPr>
            <a:r>
              <a:rPr lang="en-US" altLang="zh-CN" sz="1200">
                <a:latin typeface="FrutigerNext LT Bold" pitchFamily="1" charset="0"/>
                <a:ea typeface="ＭＳ Ｐゴシック" pitchFamily="34" charset="-128"/>
              </a:rPr>
              <a:t>HUAWEI </a:t>
            </a:r>
            <a:r>
              <a:rPr lang="en-US" altLang="zh-CN" sz="1200">
                <a:solidFill>
                  <a:srgbClr val="990000"/>
                </a:solidFill>
                <a:latin typeface="FrutigerNext LT Bold" pitchFamily="1" charset="0"/>
                <a:ea typeface="ＭＳ Ｐゴシック" pitchFamily="34" charset="-128"/>
              </a:rPr>
              <a:t>CONFIDENTIAL</a:t>
            </a:r>
            <a:endParaRPr lang="en-US" altLang="zh-CN" sz="2100">
              <a:solidFill>
                <a:srgbClr val="990000"/>
              </a:solidFill>
              <a:ea typeface="ＭＳ Ｐゴシック" pitchFamily="34" charset="-128"/>
            </a:endParaRPr>
          </a:p>
        </p:txBody>
      </p:sp>
      <p:sp>
        <p:nvSpPr>
          <p:cNvPr id="13318" name="Rectangle 6"/>
          <p:cNvSpPr>
            <a:spLocks noGrp="1" noChangeArrowheads="1"/>
          </p:cNvSpPr>
          <p:nvPr>
            <p:ph type="dt" sz="half" idx="2"/>
          </p:nvPr>
        </p:nvSpPr>
        <p:spPr bwMode="auto">
          <a:xfrm>
            <a:off x="5929313" y="6400800"/>
            <a:ext cx="1057275" cy="110172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eaLnBrk="0" hangingPunct="0">
              <a:lnSpc>
                <a:spcPct val="85000"/>
              </a:lnSpc>
              <a:defRPr sz="1000">
                <a:latin typeface="FrutigerNext LT Medium" pitchFamily="34" charset="0"/>
                <a:ea typeface="ＭＳ Ｐゴシック" pitchFamily="34" charset="-128"/>
              </a:defRPr>
            </a:lvl1pPr>
          </a:lstStyle>
          <a:p>
            <a:fld id="{530820CF-B880-4189-942D-D702A7CBA730}" type="datetimeFigureOut">
              <a:rPr lang="zh-CN" altLang="en-US" smtClean="0"/>
              <a:pPr/>
              <a:t>2012/10/10</a:t>
            </a:fld>
            <a:endParaRPr lang="zh-CN" altLang="en-US"/>
          </a:p>
        </p:txBody>
      </p:sp>
      <p:pic>
        <p:nvPicPr>
          <p:cNvPr id="1031" name="Picture 7" descr="8"/>
          <p:cNvPicPr>
            <a:picLocks noChangeAspect="1" noChangeArrowheads="1"/>
          </p:cNvPicPr>
          <p:nvPr/>
        </p:nvPicPr>
        <p:blipFill>
          <a:blip r:embed="rId15" cstate="print"/>
          <a:srcRect/>
          <a:stretch>
            <a:fillRect/>
          </a:stretch>
        </p:blipFill>
        <p:spPr bwMode="auto">
          <a:xfrm>
            <a:off x="7508875" y="6408738"/>
            <a:ext cx="1309688" cy="311150"/>
          </a:xfrm>
          <a:prstGeom prst="rect">
            <a:avLst/>
          </a:prstGeom>
          <a:noFill/>
          <a:ln w="9525">
            <a:noFill/>
            <a:miter lim="800000"/>
            <a:headEnd/>
            <a:tailEnd/>
          </a:ln>
        </p:spPr>
      </p:pic>
      <p:sp>
        <p:nvSpPr>
          <p:cNvPr id="13320" name="Text Box 8"/>
          <p:cNvSpPr txBox="1">
            <a:spLocks noChangeArrowheads="1"/>
          </p:cNvSpPr>
          <p:nvPr/>
        </p:nvSpPr>
        <p:spPr bwMode="auto">
          <a:xfrm>
            <a:off x="2782888" y="6407150"/>
            <a:ext cx="2778125" cy="307975"/>
          </a:xfrm>
          <a:prstGeom prst="rect">
            <a:avLst/>
          </a:prstGeom>
          <a:noFill/>
          <a:ln w="9525">
            <a:noFill/>
            <a:miter lim="800000"/>
            <a:headEnd/>
            <a:tailEnd/>
          </a:ln>
          <a:effectLst/>
        </p:spPr>
        <p:txBody>
          <a:bodyPr lIns="78315" tIns="39159" rIns="78315" bIns="39159">
            <a:spAutoFit/>
          </a:bodyPr>
          <a:lstStyle/>
          <a:p>
            <a:pPr algn="ctr" defTabSz="784225">
              <a:spcBef>
                <a:spcPct val="50000"/>
              </a:spcBef>
              <a:defRPr/>
            </a:pPr>
            <a:r>
              <a:rPr lang="zh-CN" altLang="en-US" sz="1500">
                <a:ea typeface="楷体_GB2312" pitchFamily="49" charset="-122"/>
              </a:rPr>
              <a:t>内部资料 注意保密</a:t>
            </a:r>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l" defTabSz="784225" rtl="0" eaLnBrk="1" fontAlgn="base" hangingPunct="1">
        <a:spcBef>
          <a:spcPct val="0"/>
        </a:spcBef>
        <a:spcAft>
          <a:spcPct val="0"/>
        </a:spcAft>
        <a:defRPr sz="2800" b="1">
          <a:solidFill>
            <a:srgbClr val="990000"/>
          </a:solidFill>
          <a:latin typeface="+mj-lt"/>
          <a:ea typeface="+mj-ea"/>
          <a:cs typeface="+mj-cs"/>
        </a:defRPr>
      </a:lvl1pPr>
      <a:lvl2pPr algn="l" defTabSz="784225" rtl="0" eaLnBrk="1" fontAlgn="base" hangingPunct="1">
        <a:spcBef>
          <a:spcPct val="0"/>
        </a:spcBef>
        <a:spcAft>
          <a:spcPct val="0"/>
        </a:spcAft>
        <a:defRPr sz="2800" b="1">
          <a:solidFill>
            <a:srgbClr val="990000"/>
          </a:solidFill>
          <a:latin typeface="Arial" charset="0"/>
          <a:ea typeface="宋体" pitchFamily="2" charset="-122"/>
        </a:defRPr>
      </a:lvl2pPr>
      <a:lvl3pPr algn="l" defTabSz="784225" rtl="0" eaLnBrk="1" fontAlgn="base" hangingPunct="1">
        <a:spcBef>
          <a:spcPct val="0"/>
        </a:spcBef>
        <a:spcAft>
          <a:spcPct val="0"/>
        </a:spcAft>
        <a:defRPr sz="2800" b="1">
          <a:solidFill>
            <a:srgbClr val="990000"/>
          </a:solidFill>
          <a:latin typeface="Arial" charset="0"/>
          <a:ea typeface="宋体" pitchFamily="2" charset="-122"/>
        </a:defRPr>
      </a:lvl3pPr>
      <a:lvl4pPr algn="l" defTabSz="784225" rtl="0" eaLnBrk="1" fontAlgn="base" hangingPunct="1">
        <a:spcBef>
          <a:spcPct val="0"/>
        </a:spcBef>
        <a:spcAft>
          <a:spcPct val="0"/>
        </a:spcAft>
        <a:defRPr sz="2800" b="1">
          <a:solidFill>
            <a:srgbClr val="990000"/>
          </a:solidFill>
          <a:latin typeface="Arial" charset="0"/>
          <a:ea typeface="宋体" pitchFamily="2" charset="-122"/>
        </a:defRPr>
      </a:lvl4pPr>
      <a:lvl5pPr algn="l" defTabSz="784225" rtl="0" eaLnBrk="1" fontAlgn="base" hangingPunct="1">
        <a:spcBef>
          <a:spcPct val="0"/>
        </a:spcBef>
        <a:spcAft>
          <a:spcPct val="0"/>
        </a:spcAft>
        <a:defRPr sz="2800" b="1">
          <a:solidFill>
            <a:srgbClr val="990000"/>
          </a:solidFill>
          <a:latin typeface="Arial" charset="0"/>
          <a:ea typeface="宋体" pitchFamily="2" charset="-122"/>
        </a:defRPr>
      </a:lvl5pPr>
      <a:lvl6pPr marL="457200" algn="l" defTabSz="784225" rtl="0" eaLnBrk="1" fontAlgn="base" hangingPunct="1">
        <a:spcBef>
          <a:spcPct val="0"/>
        </a:spcBef>
        <a:spcAft>
          <a:spcPct val="0"/>
        </a:spcAft>
        <a:defRPr sz="2800" b="1">
          <a:solidFill>
            <a:srgbClr val="990000"/>
          </a:solidFill>
          <a:latin typeface="Arial" charset="0"/>
          <a:ea typeface="宋体" pitchFamily="2" charset="-122"/>
        </a:defRPr>
      </a:lvl6pPr>
      <a:lvl7pPr marL="914400" algn="l" defTabSz="784225" rtl="0" eaLnBrk="1" fontAlgn="base" hangingPunct="1">
        <a:spcBef>
          <a:spcPct val="0"/>
        </a:spcBef>
        <a:spcAft>
          <a:spcPct val="0"/>
        </a:spcAft>
        <a:defRPr sz="2800" b="1">
          <a:solidFill>
            <a:srgbClr val="990000"/>
          </a:solidFill>
          <a:latin typeface="Arial" charset="0"/>
          <a:ea typeface="宋体" pitchFamily="2" charset="-122"/>
        </a:defRPr>
      </a:lvl7pPr>
      <a:lvl8pPr marL="1371600" algn="l" defTabSz="784225" rtl="0" eaLnBrk="1" fontAlgn="base" hangingPunct="1">
        <a:spcBef>
          <a:spcPct val="0"/>
        </a:spcBef>
        <a:spcAft>
          <a:spcPct val="0"/>
        </a:spcAft>
        <a:defRPr sz="2800" b="1">
          <a:solidFill>
            <a:srgbClr val="990000"/>
          </a:solidFill>
          <a:latin typeface="Arial" charset="0"/>
          <a:ea typeface="宋体" pitchFamily="2" charset="-122"/>
        </a:defRPr>
      </a:lvl8pPr>
      <a:lvl9pPr marL="1828800" algn="l" defTabSz="784225" rtl="0" eaLnBrk="1" fontAlgn="base" hangingPunct="1">
        <a:spcBef>
          <a:spcPct val="0"/>
        </a:spcBef>
        <a:spcAft>
          <a:spcPct val="0"/>
        </a:spcAft>
        <a:defRPr sz="2800" b="1">
          <a:solidFill>
            <a:srgbClr val="990000"/>
          </a:solidFill>
          <a:latin typeface="Arial" charset="0"/>
          <a:ea typeface="宋体" pitchFamily="2" charset="-122"/>
        </a:defRPr>
      </a:lvl9pPr>
    </p:titleStyle>
    <p:bodyStyle>
      <a:lvl1pPr marL="252413" indent="-252413" algn="l" defTabSz="671513" rtl="0" eaLnBrk="1" fontAlgn="base" hangingPunct="1">
        <a:lnSpc>
          <a:spcPct val="140000"/>
        </a:lnSpc>
        <a:spcBef>
          <a:spcPct val="0"/>
        </a:spcBef>
        <a:spcAft>
          <a:spcPct val="0"/>
        </a:spcAft>
        <a:buFont typeface="Wingdings" pitchFamily="2" charset="2"/>
        <a:buChar char="n"/>
        <a:defRPr sz="1600" b="1">
          <a:solidFill>
            <a:schemeClr val="tx1"/>
          </a:solidFill>
          <a:latin typeface="+mn-lt"/>
          <a:ea typeface="+mn-ea"/>
          <a:cs typeface="+mn-cs"/>
        </a:defRPr>
      </a:lvl1pPr>
      <a:lvl2pPr marL="546100" indent="-209550" algn="l" defTabSz="671513" rtl="0" eaLnBrk="1" fontAlgn="base" hangingPunct="1">
        <a:lnSpc>
          <a:spcPct val="140000"/>
        </a:lnSpc>
        <a:spcBef>
          <a:spcPct val="0"/>
        </a:spcBef>
        <a:spcAft>
          <a:spcPct val="0"/>
        </a:spcAft>
        <a:buChar char="–"/>
        <a:defRPr sz="1900">
          <a:solidFill>
            <a:schemeClr val="tx1"/>
          </a:solidFill>
          <a:latin typeface="+mn-lt"/>
          <a:ea typeface="+mn-ea"/>
        </a:defRPr>
      </a:lvl2pPr>
      <a:lvl3pPr marL="839788" indent="-168275" algn="l" defTabSz="671513" rtl="0" eaLnBrk="1" fontAlgn="base" hangingPunct="1">
        <a:lnSpc>
          <a:spcPct val="140000"/>
        </a:lnSpc>
        <a:spcBef>
          <a:spcPct val="0"/>
        </a:spcBef>
        <a:spcAft>
          <a:spcPct val="0"/>
        </a:spcAft>
        <a:buChar char="•"/>
        <a:defRPr sz="1900">
          <a:solidFill>
            <a:schemeClr val="tx1"/>
          </a:solidFill>
          <a:latin typeface="+mn-lt"/>
          <a:ea typeface="+mn-ea"/>
        </a:defRPr>
      </a:lvl3pPr>
      <a:lvl4pPr marL="1174750" indent="-168275" algn="l" defTabSz="671513" rtl="0" eaLnBrk="1" fontAlgn="base" hangingPunct="1">
        <a:lnSpc>
          <a:spcPct val="140000"/>
        </a:lnSpc>
        <a:spcBef>
          <a:spcPct val="0"/>
        </a:spcBef>
        <a:spcAft>
          <a:spcPct val="0"/>
        </a:spcAft>
        <a:buChar char="–"/>
        <a:defRPr sz="1900">
          <a:solidFill>
            <a:schemeClr val="tx1"/>
          </a:solidFill>
          <a:latin typeface="+mn-lt"/>
          <a:ea typeface="+mn-ea"/>
        </a:defRPr>
      </a:lvl4pPr>
      <a:lvl5pPr marL="15097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5pPr>
      <a:lvl6pPr marL="19669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6pPr>
      <a:lvl7pPr marL="24241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7pPr>
      <a:lvl8pPr marL="28813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8pPr>
      <a:lvl9pPr marL="33385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22300" y="115888"/>
            <a:ext cx="8064500" cy="633412"/>
          </a:xfrm>
          <a:prstGeom prst="rect">
            <a:avLst/>
          </a:prstGeom>
          <a:noFill/>
          <a:ln w="9525">
            <a:noFill/>
            <a:miter lim="800000"/>
            <a:headEnd/>
            <a:tailEnd/>
          </a:ln>
        </p:spPr>
        <p:txBody>
          <a:bodyPr vert="horz" wrap="square" lIns="78270" tIns="39135" rIns="78270" bIns="39135" numCol="1" anchor="ctr" anchorCtr="0" compatLnSpc="1">
            <a:prstTxWarp prst="textNoShape">
              <a:avLst/>
            </a:prstTxWarp>
          </a:bodyPr>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323850" y="908050"/>
            <a:ext cx="8496300" cy="5218113"/>
          </a:xfrm>
          <a:prstGeom prst="rect">
            <a:avLst/>
          </a:prstGeom>
          <a:noFill/>
          <a:ln w="9525">
            <a:noFill/>
            <a:miter lim="800000"/>
            <a:headEnd/>
            <a:tailEnd/>
          </a:ln>
        </p:spPr>
        <p:txBody>
          <a:bodyPr vert="horz" wrap="square" lIns="78270" tIns="39135" rIns="78270" bIns="39135"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pic>
        <p:nvPicPr>
          <p:cNvPr id="1028" name="Picture 4" descr="7"/>
          <p:cNvPicPr>
            <a:picLocks noChangeAspect="1" noChangeArrowheads="1"/>
          </p:cNvPicPr>
          <p:nvPr/>
        </p:nvPicPr>
        <p:blipFill>
          <a:blip r:embed="rId14" cstate="print"/>
          <a:srcRect/>
          <a:stretch>
            <a:fillRect/>
          </a:stretch>
        </p:blipFill>
        <p:spPr bwMode="auto">
          <a:xfrm>
            <a:off x="0" y="6221413"/>
            <a:ext cx="9142413" cy="636587"/>
          </a:xfrm>
          <a:prstGeom prst="rect">
            <a:avLst/>
          </a:prstGeom>
          <a:noFill/>
          <a:ln w="9525">
            <a:noFill/>
            <a:miter lim="800000"/>
            <a:headEnd/>
            <a:tailEnd/>
          </a:ln>
        </p:spPr>
      </p:pic>
      <p:sp>
        <p:nvSpPr>
          <p:cNvPr id="13317" name="Text Box 5"/>
          <p:cNvSpPr txBox="1">
            <a:spLocks noChangeArrowheads="1"/>
          </p:cNvSpPr>
          <p:nvPr/>
        </p:nvSpPr>
        <p:spPr bwMode="auto">
          <a:xfrm>
            <a:off x="652463" y="6434138"/>
            <a:ext cx="1928812" cy="260350"/>
          </a:xfrm>
          <a:prstGeom prst="rect">
            <a:avLst/>
          </a:prstGeom>
          <a:noFill/>
          <a:ln w="9525">
            <a:noFill/>
            <a:miter lim="800000"/>
            <a:headEnd/>
            <a:tailEnd/>
          </a:ln>
        </p:spPr>
        <p:txBody>
          <a:bodyPr wrap="none" lIns="78276" tIns="39141" rIns="78276" bIns="39141">
            <a:spAutoFit/>
          </a:bodyPr>
          <a:lstStyle/>
          <a:p>
            <a:pPr defTabSz="784225" eaLnBrk="0" hangingPunct="0">
              <a:defRPr/>
            </a:pPr>
            <a:r>
              <a:rPr lang="en-US" altLang="zh-CN" sz="1200">
                <a:latin typeface="FrutigerNext LT Bold" pitchFamily="1" charset="0"/>
                <a:ea typeface="ＭＳ Ｐゴシック" pitchFamily="34" charset="-128"/>
              </a:rPr>
              <a:t>HUAWEI </a:t>
            </a:r>
            <a:r>
              <a:rPr lang="en-US" altLang="zh-CN" sz="1200">
                <a:solidFill>
                  <a:srgbClr val="990000"/>
                </a:solidFill>
                <a:latin typeface="FrutigerNext LT Bold" pitchFamily="1" charset="0"/>
                <a:ea typeface="ＭＳ Ｐゴシック" pitchFamily="34" charset="-128"/>
              </a:rPr>
              <a:t>CONFIDENTIAL</a:t>
            </a:r>
            <a:endParaRPr lang="en-US" altLang="zh-CN" sz="2100">
              <a:solidFill>
                <a:srgbClr val="990000"/>
              </a:solidFill>
              <a:ea typeface="ＭＳ Ｐゴシック" pitchFamily="34" charset="-128"/>
            </a:endParaRPr>
          </a:p>
        </p:txBody>
      </p:sp>
      <p:sp>
        <p:nvSpPr>
          <p:cNvPr id="13318" name="Rectangle 6"/>
          <p:cNvSpPr>
            <a:spLocks noGrp="1" noChangeArrowheads="1"/>
          </p:cNvSpPr>
          <p:nvPr>
            <p:ph type="dt" sz="half" idx="2"/>
          </p:nvPr>
        </p:nvSpPr>
        <p:spPr bwMode="auto">
          <a:xfrm>
            <a:off x="5929313" y="6400800"/>
            <a:ext cx="1057275" cy="110172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eaLnBrk="0" hangingPunct="0">
              <a:lnSpc>
                <a:spcPct val="85000"/>
              </a:lnSpc>
              <a:defRPr sz="1000">
                <a:latin typeface="FrutigerNext LT Medium" pitchFamily="34" charset="0"/>
                <a:ea typeface="ＭＳ Ｐゴシック" pitchFamily="34" charset="-128"/>
              </a:defRPr>
            </a:lvl1pPr>
          </a:lstStyle>
          <a:p>
            <a:fld id="{530820CF-B880-4189-942D-D702A7CBA730}" type="datetimeFigureOut">
              <a:rPr lang="zh-CN" altLang="en-US" smtClean="0"/>
              <a:pPr/>
              <a:t>2012/10/10</a:t>
            </a:fld>
            <a:endParaRPr lang="zh-CN" altLang="en-US"/>
          </a:p>
        </p:txBody>
      </p:sp>
      <p:pic>
        <p:nvPicPr>
          <p:cNvPr id="1031" name="Picture 7" descr="8"/>
          <p:cNvPicPr>
            <a:picLocks noChangeAspect="1" noChangeArrowheads="1"/>
          </p:cNvPicPr>
          <p:nvPr/>
        </p:nvPicPr>
        <p:blipFill>
          <a:blip r:embed="rId15" cstate="print"/>
          <a:srcRect/>
          <a:stretch>
            <a:fillRect/>
          </a:stretch>
        </p:blipFill>
        <p:spPr bwMode="auto">
          <a:xfrm>
            <a:off x="7508875" y="6408738"/>
            <a:ext cx="1309688" cy="311150"/>
          </a:xfrm>
          <a:prstGeom prst="rect">
            <a:avLst/>
          </a:prstGeom>
          <a:noFill/>
          <a:ln w="9525">
            <a:noFill/>
            <a:miter lim="800000"/>
            <a:headEnd/>
            <a:tailEnd/>
          </a:ln>
        </p:spPr>
      </p:pic>
      <p:sp>
        <p:nvSpPr>
          <p:cNvPr id="13320" name="Text Box 8"/>
          <p:cNvSpPr txBox="1">
            <a:spLocks noChangeArrowheads="1"/>
          </p:cNvSpPr>
          <p:nvPr/>
        </p:nvSpPr>
        <p:spPr bwMode="auto">
          <a:xfrm>
            <a:off x="2782888" y="6407150"/>
            <a:ext cx="2778125" cy="307975"/>
          </a:xfrm>
          <a:prstGeom prst="rect">
            <a:avLst/>
          </a:prstGeom>
          <a:noFill/>
          <a:ln w="9525">
            <a:noFill/>
            <a:miter lim="800000"/>
            <a:headEnd/>
            <a:tailEnd/>
          </a:ln>
          <a:effectLst/>
        </p:spPr>
        <p:txBody>
          <a:bodyPr lIns="78315" tIns="39159" rIns="78315" bIns="39159">
            <a:spAutoFit/>
          </a:bodyPr>
          <a:lstStyle/>
          <a:p>
            <a:pPr algn="ctr" defTabSz="784225">
              <a:spcBef>
                <a:spcPct val="50000"/>
              </a:spcBef>
              <a:defRPr/>
            </a:pPr>
            <a:r>
              <a:rPr lang="zh-CN" altLang="en-US" sz="1500">
                <a:ea typeface="楷体_GB2312" pitchFamily="49" charset="-122"/>
              </a:rPr>
              <a:t>内部资料 注意保密</a:t>
            </a:r>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784225" rtl="0" eaLnBrk="1" fontAlgn="base" hangingPunct="1">
        <a:spcBef>
          <a:spcPct val="0"/>
        </a:spcBef>
        <a:spcAft>
          <a:spcPct val="0"/>
        </a:spcAft>
        <a:defRPr sz="2800" b="1">
          <a:solidFill>
            <a:srgbClr val="990000"/>
          </a:solidFill>
          <a:latin typeface="+mj-lt"/>
          <a:ea typeface="+mj-ea"/>
          <a:cs typeface="+mj-cs"/>
        </a:defRPr>
      </a:lvl1pPr>
      <a:lvl2pPr algn="l" defTabSz="784225" rtl="0" eaLnBrk="1" fontAlgn="base" hangingPunct="1">
        <a:spcBef>
          <a:spcPct val="0"/>
        </a:spcBef>
        <a:spcAft>
          <a:spcPct val="0"/>
        </a:spcAft>
        <a:defRPr sz="2800" b="1">
          <a:solidFill>
            <a:srgbClr val="990000"/>
          </a:solidFill>
          <a:latin typeface="Arial" charset="0"/>
          <a:ea typeface="宋体" pitchFamily="2" charset="-122"/>
        </a:defRPr>
      </a:lvl2pPr>
      <a:lvl3pPr algn="l" defTabSz="784225" rtl="0" eaLnBrk="1" fontAlgn="base" hangingPunct="1">
        <a:spcBef>
          <a:spcPct val="0"/>
        </a:spcBef>
        <a:spcAft>
          <a:spcPct val="0"/>
        </a:spcAft>
        <a:defRPr sz="2800" b="1">
          <a:solidFill>
            <a:srgbClr val="990000"/>
          </a:solidFill>
          <a:latin typeface="Arial" charset="0"/>
          <a:ea typeface="宋体" pitchFamily="2" charset="-122"/>
        </a:defRPr>
      </a:lvl3pPr>
      <a:lvl4pPr algn="l" defTabSz="784225" rtl="0" eaLnBrk="1" fontAlgn="base" hangingPunct="1">
        <a:spcBef>
          <a:spcPct val="0"/>
        </a:spcBef>
        <a:spcAft>
          <a:spcPct val="0"/>
        </a:spcAft>
        <a:defRPr sz="2800" b="1">
          <a:solidFill>
            <a:srgbClr val="990000"/>
          </a:solidFill>
          <a:latin typeface="Arial" charset="0"/>
          <a:ea typeface="宋体" pitchFamily="2" charset="-122"/>
        </a:defRPr>
      </a:lvl4pPr>
      <a:lvl5pPr algn="l" defTabSz="784225" rtl="0" eaLnBrk="1" fontAlgn="base" hangingPunct="1">
        <a:spcBef>
          <a:spcPct val="0"/>
        </a:spcBef>
        <a:spcAft>
          <a:spcPct val="0"/>
        </a:spcAft>
        <a:defRPr sz="2800" b="1">
          <a:solidFill>
            <a:srgbClr val="990000"/>
          </a:solidFill>
          <a:latin typeface="Arial" charset="0"/>
          <a:ea typeface="宋体" pitchFamily="2" charset="-122"/>
        </a:defRPr>
      </a:lvl5pPr>
      <a:lvl6pPr marL="457200" algn="l" defTabSz="784225" rtl="0" eaLnBrk="1" fontAlgn="base" hangingPunct="1">
        <a:spcBef>
          <a:spcPct val="0"/>
        </a:spcBef>
        <a:spcAft>
          <a:spcPct val="0"/>
        </a:spcAft>
        <a:defRPr sz="2800" b="1">
          <a:solidFill>
            <a:srgbClr val="990000"/>
          </a:solidFill>
          <a:latin typeface="Arial" charset="0"/>
          <a:ea typeface="宋体" pitchFamily="2" charset="-122"/>
        </a:defRPr>
      </a:lvl6pPr>
      <a:lvl7pPr marL="914400" algn="l" defTabSz="784225" rtl="0" eaLnBrk="1" fontAlgn="base" hangingPunct="1">
        <a:spcBef>
          <a:spcPct val="0"/>
        </a:spcBef>
        <a:spcAft>
          <a:spcPct val="0"/>
        </a:spcAft>
        <a:defRPr sz="2800" b="1">
          <a:solidFill>
            <a:srgbClr val="990000"/>
          </a:solidFill>
          <a:latin typeface="Arial" charset="0"/>
          <a:ea typeface="宋体" pitchFamily="2" charset="-122"/>
        </a:defRPr>
      </a:lvl7pPr>
      <a:lvl8pPr marL="1371600" algn="l" defTabSz="784225" rtl="0" eaLnBrk="1" fontAlgn="base" hangingPunct="1">
        <a:spcBef>
          <a:spcPct val="0"/>
        </a:spcBef>
        <a:spcAft>
          <a:spcPct val="0"/>
        </a:spcAft>
        <a:defRPr sz="2800" b="1">
          <a:solidFill>
            <a:srgbClr val="990000"/>
          </a:solidFill>
          <a:latin typeface="Arial" charset="0"/>
          <a:ea typeface="宋体" pitchFamily="2" charset="-122"/>
        </a:defRPr>
      </a:lvl8pPr>
      <a:lvl9pPr marL="1828800" algn="l" defTabSz="784225" rtl="0" eaLnBrk="1" fontAlgn="base" hangingPunct="1">
        <a:spcBef>
          <a:spcPct val="0"/>
        </a:spcBef>
        <a:spcAft>
          <a:spcPct val="0"/>
        </a:spcAft>
        <a:defRPr sz="2800" b="1">
          <a:solidFill>
            <a:srgbClr val="990000"/>
          </a:solidFill>
          <a:latin typeface="Arial" charset="0"/>
          <a:ea typeface="宋体" pitchFamily="2" charset="-122"/>
        </a:defRPr>
      </a:lvl9pPr>
    </p:titleStyle>
    <p:bodyStyle>
      <a:lvl1pPr marL="252413" indent="-252413" algn="l" defTabSz="671513" rtl="0" eaLnBrk="1" fontAlgn="base" hangingPunct="1">
        <a:lnSpc>
          <a:spcPct val="140000"/>
        </a:lnSpc>
        <a:spcBef>
          <a:spcPct val="0"/>
        </a:spcBef>
        <a:spcAft>
          <a:spcPct val="0"/>
        </a:spcAft>
        <a:buFont typeface="Wingdings" pitchFamily="2" charset="2"/>
        <a:buChar char="n"/>
        <a:defRPr sz="1600" b="1">
          <a:solidFill>
            <a:schemeClr val="tx1"/>
          </a:solidFill>
          <a:latin typeface="+mn-lt"/>
          <a:ea typeface="+mn-ea"/>
          <a:cs typeface="+mn-cs"/>
        </a:defRPr>
      </a:lvl1pPr>
      <a:lvl2pPr marL="546100" indent="-209550" algn="l" defTabSz="671513" rtl="0" eaLnBrk="1" fontAlgn="base" hangingPunct="1">
        <a:lnSpc>
          <a:spcPct val="140000"/>
        </a:lnSpc>
        <a:spcBef>
          <a:spcPct val="0"/>
        </a:spcBef>
        <a:spcAft>
          <a:spcPct val="0"/>
        </a:spcAft>
        <a:buChar char="–"/>
        <a:defRPr sz="1900">
          <a:solidFill>
            <a:schemeClr val="tx1"/>
          </a:solidFill>
          <a:latin typeface="+mn-lt"/>
          <a:ea typeface="+mn-ea"/>
        </a:defRPr>
      </a:lvl2pPr>
      <a:lvl3pPr marL="839788" indent="-168275" algn="l" defTabSz="671513" rtl="0" eaLnBrk="1" fontAlgn="base" hangingPunct="1">
        <a:lnSpc>
          <a:spcPct val="140000"/>
        </a:lnSpc>
        <a:spcBef>
          <a:spcPct val="0"/>
        </a:spcBef>
        <a:spcAft>
          <a:spcPct val="0"/>
        </a:spcAft>
        <a:buChar char="•"/>
        <a:defRPr sz="1900">
          <a:solidFill>
            <a:schemeClr val="tx1"/>
          </a:solidFill>
          <a:latin typeface="+mn-lt"/>
          <a:ea typeface="+mn-ea"/>
        </a:defRPr>
      </a:lvl3pPr>
      <a:lvl4pPr marL="1174750" indent="-168275" algn="l" defTabSz="671513" rtl="0" eaLnBrk="1" fontAlgn="base" hangingPunct="1">
        <a:lnSpc>
          <a:spcPct val="140000"/>
        </a:lnSpc>
        <a:spcBef>
          <a:spcPct val="0"/>
        </a:spcBef>
        <a:spcAft>
          <a:spcPct val="0"/>
        </a:spcAft>
        <a:buChar char="–"/>
        <a:defRPr sz="1900">
          <a:solidFill>
            <a:schemeClr val="tx1"/>
          </a:solidFill>
          <a:latin typeface="+mn-lt"/>
          <a:ea typeface="+mn-ea"/>
        </a:defRPr>
      </a:lvl4pPr>
      <a:lvl5pPr marL="15097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5pPr>
      <a:lvl6pPr marL="19669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6pPr>
      <a:lvl7pPr marL="24241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7pPr>
      <a:lvl8pPr marL="28813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8pPr>
      <a:lvl9pPr marL="33385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22300" y="115888"/>
            <a:ext cx="8064500" cy="633412"/>
          </a:xfrm>
          <a:prstGeom prst="rect">
            <a:avLst/>
          </a:prstGeom>
          <a:noFill/>
          <a:ln w="9525">
            <a:noFill/>
            <a:miter lim="800000"/>
            <a:headEnd/>
            <a:tailEnd/>
          </a:ln>
        </p:spPr>
        <p:txBody>
          <a:bodyPr vert="horz" wrap="square" lIns="78270" tIns="39135" rIns="78270" bIns="39135" numCol="1" anchor="ctr" anchorCtr="0" compatLnSpc="1">
            <a:prstTxWarp prst="textNoShape">
              <a:avLst/>
            </a:prstTxWarp>
          </a:bodyPr>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323850" y="908050"/>
            <a:ext cx="8496300" cy="5218113"/>
          </a:xfrm>
          <a:prstGeom prst="rect">
            <a:avLst/>
          </a:prstGeom>
          <a:noFill/>
          <a:ln w="9525">
            <a:noFill/>
            <a:miter lim="800000"/>
            <a:headEnd/>
            <a:tailEnd/>
          </a:ln>
        </p:spPr>
        <p:txBody>
          <a:bodyPr vert="horz" wrap="square" lIns="78270" tIns="39135" rIns="78270" bIns="39135"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pic>
        <p:nvPicPr>
          <p:cNvPr id="1028" name="Picture 4" descr="7"/>
          <p:cNvPicPr>
            <a:picLocks noChangeAspect="1" noChangeArrowheads="1"/>
          </p:cNvPicPr>
          <p:nvPr/>
        </p:nvPicPr>
        <p:blipFill>
          <a:blip r:embed="rId14" cstate="print"/>
          <a:srcRect/>
          <a:stretch>
            <a:fillRect/>
          </a:stretch>
        </p:blipFill>
        <p:spPr bwMode="auto">
          <a:xfrm>
            <a:off x="0" y="6221413"/>
            <a:ext cx="9142413" cy="636587"/>
          </a:xfrm>
          <a:prstGeom prst="rect">
            <a:avLst/>
          </a:prstGeom>
          <a:noFill/>
          <a:ln w="9525">
            <a:noFill/>
            <a:miter lim="800000"/>
            <a:headEnd/>
            <a:tailEnd/>
          </a:ln>
        </p:spPr>
      </p:pic>
      <p:sp>
        <p:nvSpPr>
          <p:cNvPr id="13317" name="Text Box 5"/>
          <p:cNvSpPr txBox="1">
            <a:spLocks noChangeArrowheads="1"/>
          </p:cNvSpPr>
          <p:nvPr/>
        </p:nvSpPr>
        <p:spPr bwMode="auto">
          <a:xfrm>
            <a:off x="652463" y="6434138"/>
            <a:ext cx="1928812" cy="260350"/>
          </a:xfrm>
          <a:prstGeom prst="rect">
            <a:avLst/>
          </a:prstGeom>
          <a:noFill/>
          <a:ln w="9525">
            <a:noFill/>
            <a:miter lim="800000"/>
            <a:headEnd/>
            <a:tailEnd/>
          </a:ln>
        </p:spPr>
        <p:txBody>
          <a:bodyPr wrap="none" lIns="78276" tIns="39141" rIns="78276" bIns="39141">
            <a:spAutoFit/>
          </a:bodyPr>
          <a:lstStyle/>
          <a:p>
            <a:pPr defTabSz="784225" eaLnBrk="0" hangingPunct="0">
              <a:defRPr/>
            </a:pPr>
            <a:r>
              <a:rPr lang="en-US" altLang="zh-CN" sz="1200">
                <a:latin typeface="FrutigerNext LT Bold" pitchFamily="1" charset="0"/>
                <a:ea typeface="ＭＳ Ｐゴシック" pitchFamily="34" charset="-128"/>
              </a:rPr>
              <a:t>HUAWEI </a:t>
            </a:r>
            <a:r>
              <a:rPr lang="en-US" altLang="zh-CN" sz="1200">
                <a:solidFill>
                  <a:srgbClr val="990000"/>
                </a:solidFill>
                <a:latin typeface="FrutigerNext LT Bold" pitchFamily="1" charset="0"/>
                <a:ea typeface="ＭＳ Ｐゴシック" pitchFamily="34" charset="-128"/>
              </a:rPr>
              <a:t>CONFIDENTIAL</a:t>
            </a:r>
            <a:endParaRPr lang="en-US" altLang="zh-CN" sz="2100">
              <a:solidFill>
                <a:srgbClr val="990000"/>
              </a:solidFill>
              <a:ea typeface="ＭＳ Ｐゴシック" pitchFamily="34" charset="-128"/>
            </a:endParaRPr>
          </a:p>
        </p:txBody>
      </p:sp>
      <p:sp>
        <p:nvSpPr>
          <p:cNvPr id="13318" name="Rectangle 6"/>
          <p:cNvSpPr>
            <a:spLocks noGrp="1" noChangeArrowheads="1"/>
          </p:cNvSpPr>
          <p:nvPr>
            <p:ph type="dt" sz="half" idx="2"/>
          </p:nvPr>
        </p:nvSpPr>
        <p:spPr bwMode="auto">
          <a:xfrm>
            <a:off x="5929313" y="6400800"/>
            <a:ext cx="1057275" cy="110172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eaLnBrk="0" hangingPunct="0">
              <a:lnSpc>
                <a:spcPct val="85000"/>
              </a:lnSpc>
              <a:defRPr sz="1000">
                <a:latin typeface="FrutigerNext LT Medium" pitchFamily="34" charset="0"/>
                <a:ea typeface="ＭＳ Ｐゴシック" pitchFamily="34" charset="-128"/>
              </a:defRPr>
            </a:lvl1pPr>
          </a:lstStyle>
          <a:p>
            <a:fld id="{530820CF-B880-4189-942D-D702A7CBA730}" type="datetimeFigureOut">
              <a:rPr lang="zh-CN" altLang="en-US" smtClean="0"/>
              <a:pPr/>
              <a:t>2012/10/10</a:t>
            </a:fld>
            <a:endParaRPr lang="zh-CN" altLang="en-US"/>
          </a:p>
        </p:txBody>
      </p:sp>
      <p:pic>
        <p:nvPicPr>
          <p:cNvPr id="1031" name="Picture 7" descr="8"/>
          <p:cNvPicPr>
            <a:picLocks noChangeAspect="1" noChangeArrowheads="1"/>
          </p:cNvPicPr>
          <p:nvPr/>
        </p:nvPicPr>
        <p:blipFill>
          <a:blip r:embed="rId15" cstate="print"/>
          <a:srcRect/>
          <a:stretch>
            <a:fillRect/>
          </a:stretch>
        </p:blipFill>
        <p:spPr bwMode="auto">
          <a:xfrm>
            <a:off x="7508875" y="6408738"/>
            <a:ext cx="1309688" cy="311150"/>
          </a:xfrm>
          <a:prstGeom prst="rect">
            <a:avLst/>
          </a:prstGeom>
          <a:noFill/>
          <a:ln w="9525">
            <a:noFill/>
            <a:miter lim="800000"/>
            <a:headEnd/>
            <a:tailEnd/>
          </a:ln>
        </p:spPr>
      </p:pic>
      <p:sp>
        <p:nvSpPr>
          <p:cNvPr id="13320" name="Text Box 8"/>
          <p:cNvSpPr txBox="1">
            <a:spLocks noChangeArrowheads="1"/>
          </p:cNvSpPr>
          <p:nvPr/>
        </p:nvSpPr>
        <p:spPr bwMode="auto">
          <a:xfrm>
            <a:off x="2782888" y="6407150"/>
            <a:ext cx="2778125" cy="307975"/>
          </a:xfrm>
          <a:prstGeom prst="rect">
            <a:avLst/>
          </a:prstGeom>
          <a:noFill/>
          <a:ln w="9525">
            <a:noFill/>
            <a:miter lim="800000"/>
            <a:headEnd/>
            <a:tailEnd/>
          </a:ln>
          <a:effectLst/>
        </p:spPr>
        <p:txBody>
          <a:bodyPr lIns="78315" tIns="39159" rIns="78315" bIns="39159">
            <a:spAutoFit/>
          </a:bodyPr>
          <a:lstStyle/>
          <a:p>
            <a:pPr algn="ctr" defTabSz="784225">
              <a:spcBef>
                <a:spcPct val="50000"/>
              </a:spcBef>
              <a:defRPr/>
            </a:pPr>
            <a:r>
              <a:rPr lang="zh-CN" altLang="en-US" sz="1500">
                <a:ea typeface="楷体_GB2312" pitchFamily="49" charset="-122"/>
              </a:rPr>
              <a:t>内部资料 注意保密</a:t>
            </a:r>
          </a:p>
        </p:txBody>
      </p:sp>
    </p:spTree>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Lst>
  <p:txStyles>
    <p:titleStyle>
      <a:lvl1pPr algn="l" defTabSz="784225" rtl="0" eaLnBrk="1" fontAlgn="base" hangingPunct="1">
        <a:spcBef>
          <a:spcPct val="0"/>
        </a:spcBef>
        <a:spcAft>
          <a:spcPct val="0"/>
        </a:spcAft>
        <a:defRPr sz="2800" b="1">
          <a:solidFill>
            <a:srgbClr val="990000"/>
          </a:solidFill>
          <a:latin typeface="+mj-lt"/>
          <a:ea typeface="+mj-ea"/>
          <a:cs typeface="+mj-cs"/>
        </a:defRPr>
      </a:lvl1pPr>
      <a:lvl2pPr algn="l" defTabSz="784225" rtl="0" eaLnBrk="1" fontAlgn="base" hangingPunct="1">
        <a:spcBef>
          <a:spcPct val="0"/>
        </a:spcBef>
        <a:spcAft>
          <a:spcPct val="0"/>
        </a:spcAft>
        <a:defRPr sz="2800" b="1">
          <a:solidFill>
            <a:srgbClr val="990000"/>
          </a:solidFill>
          <a:latin typeface="Arial" charset="0"/>
          <a:ea typeface="宋体" pitchFamily="2" charset="-122"/>
        </a:defRPr>
      </a:lvl2pPr>
      <a:lvl3pPr algn="l" defTabSz="784225" rtl="0" eaLnBrk="1" fontAlgn="base" hangingPunct="1">
        <a:spcBef>
          <a:spcPct val="0"/>
        </a:spcBef>
        <a:spcAft>
          <a:spcPct val="0"/>
        </a:spcAft>
        <a:defRPr sz="2800" b="1">
          <a:solidFill>
            <a:srgbClr val="990000"/>
          </a:solidFill>
          <a:latin typeface="Arial" charset="0"/>
          <a:ea typeface="宋体" pitchFamily="2" charset="-122"/>
        </a:defRPr>
      </a:lvl3pPr>
      <a:lvl4pPr algn="l" defTabSz="784225" rtl="0" eaLnBrk="1" fontAlgn="base" hangingPunct="1">
        <a:spcBef>
          <a:spcPct val="0"/>
        </a:spcBef>
        <a:spcAft>
          <a:spcPct val="0"/>
        </a:spcAft>
        <a:defRPr sz="2800" b="1">
          <a:solidFill>
            <a:srgbClr val="990000"/>
          </a:solidFill>
          <a:latin typeface="Arial" charset="0"/>
          <a:ea typeface="宋体" pitchFamily="2" charset="-122"/>
        </a:defRPr>
      </a:lvl4pPr>
      <a:lvl5pPr algn="l" defTabSz="784225" rtl="0" eaLnBrk="1" fontAlgn="base" hangingPunct="1">
        <a:spcBef>
          <a:spcPct val="0"/>
        </a:spcBef>
        <a:spcAft>
          <a:spcPct val="0"/>
        </a:spcAft>
        <a:defRPr sz="2800" b="1">
          <a:solidFill>
            <a:srgbClr val="990000"/>
          </a:solidFill>
          <a:latin typeface="Arial" charset="0"/>
          <a:ea typeface="宋体" pitchFamily="2" charset="-122"/>
        </a:defRPr>
      </a:lvl5pPr>
      <a:lvl6pPr marL="457200" algn="l" defTabSz="784225" rtl="0" eaLnBrk="1" fontAlgn="base" hangingPunct="1">
        <a:spcBef>
          <a:spcPct val="0"/>
        </a:spcBef>
        <a:spcAft>
          <a:spcPct val="0"/>
        </a:spcAft>
        <a:defRPr sz="2800" b="1">
          <a:solidFill>
            <a:srgbClr val="990000"/>
          </a:solidFill>
          <a:latin typeface="Arial" charset="0"/>
          <a:ea typeface="宋体" pitchFamily="2" charset="-122"/>
        </a:defRPr>
      </a:lvl6pPr>
      <a:lvl7pPr marL="914400" algn="l" defTabSz="784225" rtl="0" eaLnBrk="1" fontAlgn="base" hangingPunct="1">
        <a:spcBef>
          <a:spcPct val="0"/>
        </a:spcBef>
        <a:spcAft>
          <a:spcPct val="0"/>
        </a:spcAft>
        <a:defRPr sz="2800" b="1">
          <a:solidFill>
            <a:srgbClr val="990000"/>
          </a:solidFill>
          <a:latin typeface="Arial" charset="0"/>
          <a:ea typeface="宋体" pitchFamily="2" charset="-122"/>
        </a:defRPr>
      </a:lvl7pPr>
      <a:lvl8pPr marL="1371600" algn="l" defTabSz="784225" rtl="0" eaLnBrk="1" fontAlgn="base" hangingPunct="1">
        <a:spcBef>
          <a:spcPct val="0"/>
        </a:spcBef>
        <a:spcAft>
          <a:spcPct val="0"/>
        </a:spcAft>
        <a:defRPr sz="2800" b="1">
          <a:solidFill>
            <a:srgbClr val="990000"/>
          </a:solidFill>
          <a:latin typeface="Arial" charset="0"/>
          <a:ea typeface="宋体" pitchFamily="2" charset="-122"/>
        </a:defRPr>
      </a:lvl8pPr>
      <a:lvl9pPr marL="1828800" algn="l" defTabSz="784225" rtl="0" eaLnBrk="1" fontAlgn="base" hangingPunct="1">
        <a:spcBef>
          <a:spcPct val="0"/>
        </a:spcBef>
        <a:spcAft>
          <a:spcPct val="0"/>
        </a:spcAft>
        <a:defRPr sz="2800" b="1">
          <a:solidFill>
            <a:srgbClr val="990000"/>
          </a:solidFill>
          <a:latin typeface="Arial" charset="0"/>
          <a:ea typeface="宋体" pitchFamily="2" charset="-122"/>
        </a:defRPr>
      </a:lvl9pPr>
    </p:titleStyle>
    <p:bodyStyle>
      <a:lvl1pPr marL="252413" indent="-252413" algn="l" defTabSz="671513" rtl="0" eaLnBrk="1" fontAlgn="base" hangingPunct="1">
        <a:lnSpc>
          <a:spcPct val="140000"/>
        </a:lnSpc>
        <a:spcBef>
          <a:spcPct val="0"/>
        </a:spcBef>
        <a:spcAft>
          <a:spcPct val="0"/>
        </a:spcAft>
        <a:buFont typeface="Wingdings" pitchFamily="2" charset="2"/>
        <a:buChar char="n"/>
        <a:defRPr sz="1600" b="1">
          <a:solidFill>
            <a:schemeClr val="tx1"/>
          </a:solidFill>
          <a:latin typeface="+mn-lt"/>
          <a:ea typeface="+mn-ea"/>
          <a:cs typeface="+mn-cs"/>
        </a:defRPr>
      </a:lvl1pPr>
      <a:lvl2pPr marL="546100" indent="-209550" algn="l" defTabSz="671513" rtl="0" eaLnBrk="1" fontAlgn="base" hangingPunct="1">
        <a:lnSpc>
          <a:spcPct val="140000"/>
        </a:lnSpc>
        <a:spcBef>
          <a:spcPct val="0"/>
        </a:spcBef>
        <a:spcAft>
          <a:spcPct val="0"/>
        </a:spcAft>
        <a:buChar char="–"/>
        <a:defRPr sz="1900">
          <a:solidFill>
            <a:schemeClr val="tx1"/>
          </a:solidFill>
          <a:latin typeface="+mn-lt"/>
          <a:ea typeface="+mn-ea"/>
        </a:defRPr>
      </a:lvl2pPr>
      <a:lvl3pPr marL="839788" indent="-168275" algn="l" defTabSz="671513" rtl="0" eaLnBrk="1" fontAlgn="base" hangingPunct="1">
        <a:lnSpc>
          <a:spcPct val="140000"/>
        </a:lnSpc>
        <a:spcBef>
          <a:spcPct val="0"/>
        </a:spcBef>
        <a:spcAft>
          <a:spcPct val="0"/>
        </a:spcAft>
        <a:buChar char="•"/>
        <a:defRPr sz="1900">
          <a:solidFill>
            <a:schemeClr val="tx1"/>
          </a:solidFill>
          <a:latin typeface="+mn-lt"/>
          <a:ea typeface="+mn-ea"/>
        </a:defRPr>
      </a:lvl3pPr>
      <a:lvl4pPr marL="1174750" indent="-168275" algn="l" defTabSz="671513" rtl="0" eaLnBrk="1" fontAlgn="base" hangingPunct="1">
        <a:lnSpc>
          <a:spcPct val="140000"/>
        </a:lnSpc>
        <a:spcBef>
          <a:spcPct val="0"/>
        </a:spcBef>
        <a:spcAft>
          <a:spcPct val="0"/>
        </a:spcAft>
        <a:buChar char="–"/>
        <a:defRPr sz="1900">
          <a:solidFill>
            <a:schemeClr val="tx1"/>
          </a:solidFill>
          <a:latin typeface="+mn-lt"/>
          <a:ea typeface="+mn-ea"/>
        </a:defRPr>
      </a:lvl4pPr>
      <a:lvl5pPr marL="15097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5pPr>
      <a:lvl6pPr marL="19669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6pPr>
      <a:lvl7pPr marL="24241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7pPr>
      <a:lvl8pPr marL="28813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8pPr>
      <a:lvl9pPr marL="33385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22300" y="115888"/>
            <a:ext cx="8064500" cy="633412"/>
          </a:xfrm>
          <a:prstGeom prst="rect">
            <a:avLst/>
          </a:prstGeom>
          <a:noFill/>
          <a:ln w="9525">
            <a:noFill/>
            <a:miter lim="800000"/>
            <a:headEnd/>
            <a:tailEnd/>
          </a:ln>
        </p:spPr>
        <p:txBody>
          <a:bodyPr vert="horz" wrap="square" lIns="78270" tIns="39135" rIns="78270" bIns="39135" numCol="1" anchor="ctr" anchorCtr="0" compatLnSpc="1">
            <a:prstTxWarp prst="textNoShape">
              <a:avLst/>
            </a:prstTxWarp>
          </a:bodyPr>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323850" y="908050"/>
            <a:ext cx="8496300" cy="5218113"/>
          </a:xfrm>
          <a:prstGeom prst="rect">
            <a:avLst/>
          </a:prstGeom>
          <a:noFill/>
          <a:ln w="9525">
            <a:noFill/>
            <a:miter lim="800000"/>
            <a:headEnd/>
            <a:tailEnd/>
          </a:ln>
        </p:spPr>
        <p:txBody>
          <a:bodyPr vert="horz" wrap="square" lIns="78270" tIns="39135" rIns="78270" bIns="39135"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pic>
        <p:nvPicPr>
          <p:cNvPr id="1028" name="Picture 4" descr="7"/>
          <p:cNvPicPr>
            <a:picLocks noChangeAspect="1" noChangeArrowheads="1"/>
          </p:cNvPicPr>
          <p:nvPr/>
        </p:nvPicPr>
        <p:blipFill>
          <a:blip r:embed="rId13" cstate="print"/>
          <a:srcRect/>
          <a:stretch>
            <a:fillRect/>
          </a:stretch>
        </p:blipFill>
        <p:spPr bwMode="auto">
          <a:xfrm>
            <a:off x="0" y="6221413"/>
            <a:ext cx="9142413" cy="636587"/>
          </a:xfrm>
          <a:prstGeom prst="rect">
            <a:avLst/>
          </a:prstGeom>
          <a:noFill/>
          <a:ln w="9525">
            <a:noFill/>
            <a:miter lim="800000"/>
            <a:headEnd/>
            <a:tailEnd/>
          </a:ln>
        </p:spPr>
      </p:pic>
      <p:sp>
        <p:nvSpPr>
          <p:cNvPr id="13317" name="Text Box 5"/>
          <p:cNvSpPr txBox="1">
            <a:spLocks noChangeArrowheads="1"/>
          </p:cNvSpPr>
          <p:nvPr/>
        </p:nvSpPr>
        <p:spPr bwMode="auto">
          <a:xfrm>
            <a:off x="652463" y="6434138"/>
            <a:ext cx="1928812" cy="260350"/>
          </a:xfrm>
          <a:prstGeom prst="rect">
            <a:avLst/>
          </a:prstGeom>
          <a:noFill/>
          <a:ln w="9525">
            <a:noFill/>
            <a:miter lim="800000"/>
            <a:headEnd/>
            <a:tailEnd/>
          </a:ln>
        </p:spPr>
        <p:txBody>
          <a:bodyPr wrap="none" lIns="78276" tIns="39141" rIns="78276" bIns="39141">
            <a:spAutoFit/>
          </a:bodyPr>
          <a:lstStyle/>
          <a:p>
            <a:pPr defTabSz="784225" eaLnBrk="0" hangingPunct="0">
              <a:defRPr/>
            </a:pPr>
            <a:r>
              <a:rPr lang="en-US" altLang="zh-CN" sz="1200">
                <a:latin typeface="FrutigerNext LT Bold" pitchFamily="1" charset="0"/>
                <a:ea typeface="ＭＳ Ｐゴシック" pitchFamily="34" charset="-128"/>
              </a:rPr>
              <a:t>HUAWEI </a:t>
            </a:r>
            <a:r>
              <a:rPr lang="en-US" altLang="zh-CN" sz="1200">
                <a:solidFill>
                  <a:srgbClr val="990000"/>
                </a:solidFill>
                <a:latin typeface="FrutigerNext LT Bold" pitchFamily="1" charset="0"/>
                <a:ea typeface="ＭＳ Ｐゴシック" pitchFamily="34" charset="-128"/>
              </a:rPr>
              <a:t>CONFIDENTIAL</a:t>
            </a:r>
            <a:endParaRPr lang="en-US" altLang="zh-CN" sz="2100">
              <a:solidFill>
                <a:srgbClr val="990000"/>
              </a:solidFill>
              <a:ea typeface="ＭＳ Ｐゴシック" pitchFamily="34" charset="-128"/>
            </a:endParaRPr>
          </a:p>
        </p:txBody>
      </p:sp>
      <p:sp>
        <p:nvSpPr>
          <p:cNvPr id="13318" name="Rectangle 6"/>
          <p:cNvSpPr>
            <a:spLocks noGrp="1" noChangeArrowheads="1"/>
          </p:cNvSpPr>
          <p:nvPr>
            <p:ph type="dt" sz="half" idx="2"/>
          </p:nvPr>
        </p:nvSpPr>
        <p:spPr bwMode="auto">
          <a:xfrm>
            <a:off x="5929313" y="6400800"/>
            <a:ext cx="1057275" cy="110172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eaLnBrk="0" hangingPunct="0">
              <a:lnSpc>
                <a:spcPct val="85000"/>
              </a:lnSpc>
              <a:defRPr sz="1000">
                <a:latin typeface="FrutigerNext LT Medium" pitchFamily="34" charset="0"/>
                <a:ea typeface="ＭＳ Ｐゴシック" pitchFamily="34" charset="-128"/>
              </a:defRPr>
            </a:lvl1pPr>
          </a:lstStyle>
          <a:p>
            <a:fld id="{530820CF-B880-4189-942D-D702A7CBA730}" type="datetimeFigureOut">
              <a:rPr lang="zh-CN" altLang="en-US" smtClean="0"/>
              <a:pPr/>
              <a:t>2012/10/10</a:t>
            </a:fld>
            <a:endParaRPr lang="zh-CN" altLang="en-US"/>
          </a:p>
        </p:txBody>
      </p:sp>
      <p:pic>
        <p:nvPicPr>
          <p:cNvPr id="1031" name="Picture 7" descr="8"/>
          <p:cNvPicPr>
            <a:picLocks noChangeAspect="1" noChangeArrowheads="1"/>
          </p:cNvPicPr>
          <p:nvPr/>
        </p:nvPicPr>
        <p:blipFill>
          <a:blip r:embed="rId14" cstate="print"/>
          <a:srcRect/>
          <a:stretch>
            <a:fillRect/>
          </a:stretch>
        </p:blipFill>
        <p:spPr bwMode="auto">
          <a:xfrm>
            <a:off x="7508875" y="6408738"/>
            <a:ext cx="1309688" cy="311150"/>
          </a:xfrm>
          <a:prstGeom prst="rect">
            <a:avLst/>
          </a:prstGeom>
          <a:noFill/>
          <a:ln w="9525">
            <a:noFill/>
            <a:miter lim="800000"/>
            <a:headEnd/>
            <a:tailEnd/>
          </a:ln>
        </p:spPr>
      </p:pic>
      <p:sp>
        <p:nvSpPr>
          <p:cNvPr id="13320" name="Text Box 8"/>
          <p:cNvSpPr txBox="1">
            <a:spLocks noChangeArrowheads="1"/>
          </p:cNvSpPr>
          <p:nvPr/>
        </p:nvSpPr>
        <p:spPr bwMode="auto">
          <a:xfrm>
            <a:off x="2782888" y="6407150"/>
            <a:ext cx="2778125" cy="307975"/>
          </a:xfrm>
          <a:prstGeom prst="rect">
            <a:avLst/>
          </a:prstGeom>
          <a:noFill/>
          <a:ln w="9525">
            <a:noFill/>
            <a:miter lim="800000"/>
            <a:headEnd/>
            <a:tailEnd/>
          </a:ln>
          <a:effectLst/>
        </p:spPr>
        <p:txBody>
          <a:bodyPr lIns="78315" tIns="39159" rIns="78315" bIns="39159">
            <a:spAutoFit/>
          </a:bodyPr>
          <a:lstStyle/>
          <a:p>
            <a:pPr algn="ctr" defTabSz="784225">
              <a:spcBef>
                <a:spcPct val="50000"/>
              </a:spcBef>
              <a:defRPr/>
            </a:pPr>
            <a:r>
              <a:rPr lang="zh-CN" altLang="en-US" sz="1500">
                <a:ea typeface="楷体_GB2312" pitchFamily="49" charset="-122"/>
              </a:rPr>
              <a:t>内部资料 注意保密</a:t>
            </a:r>
          </a:p>
        </p:txBody>
      </p:sp>
    </p:spTree>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Lst>
  <p:txStyles>
    <p:titleStyle>
      <a:lvl1pPr algn="l" defTabSz="784225" rtl="0" eaLnBrk="1" fontAlgn="base" hangingPunct="1">
        <a:spcBef>
          <a:spcPct val="0"/>
        </a:spcBef>
        <a:spcAft>
          <a:spcPct val="0"/>
        </a:spcAft>
        <a:defRPr sz="2800" b="1">
          <a:solidFill>
            <a:srgbClr val="990000"/>
          </a:solidFill>
          <a:latin typeface="+mj-lt"/>
          <a:ea typeface="+mj-ea"/>
          <a:cs typeface="+mj-cs"/>
        </a:defRPr>
      </a:lvl1pPr>
      <a:lvl2pPr algn="l" defTabSz="784225" rtl="0" eaLnBrk="1" fontAlgn="base" hangingPunct="1">
        <a:spcBef>
          <a:spcPct val="0"/>
        </a:spcBef>
        <a:spcAft>
          <a:spcPct val="0"/>
        </a:spcAft>
        <a:defRPr sz="2800" b="1">
          <a:solidFill>
            <a:srgbClr val="990000"/>
          </a:solidFill>
          <a:latin typeface="Arial" charset="0"/>
          <a:ea typeface="宋体" pitchFamily="2" charset="-122"/>
        </a:defRPr>
      </a:lvl2pPr>
      <a:lvl3pPr algn="l" defTabSz="784225" rtl="0" eaLnBrk="1" fontAlgn="base" hangingPunct="1">
        <a:spcBef>
          <a:spcPct val="0"/>
        </a:spcBef>
        <a:spcAft>
          <a:spcPct val="0"/>
        </a:spcAft>
        <a:defRPr sz="2800" b="1">
          <a:solidFill>
            <a:srgbClr val="990000"/>
          </a:solidFill>
          <a:latin typeface="Arial" charset="0"/>
          <a:ea typeface="宋体" pitchFamily="2" charset="-122"/>
        </a:defRPr>
      </a:lvl3pPr>
      <a:lvl4pPr algn="l" defTabSz="784225" rtl="0" eaLnBrk="1" fontAlgn="base" hangingPunct="1">
        <a:spcBef>
          <a:spcPct val="0"/>
        </a:spcBef>
        <a:spcAft>
          <a:spcPct val="0"/>
        </a:spcAft>
        <a:defRPr sz="2800" b="1">
          <a:solidFill>
            <a:srgbClr val="990000"/>
          </a:solidFill>
          <a:latin typeface="Arial" charset="0"/>
          <a:ea typeface="宋体" pitchFamily="2" charset="-122"/>
        </a:defRPr>
      </a:lvl4pPr>
      <a:lvl5pPr algn="l" defTabSz="784225" rtl="0" eaLnBrk="1" fontAlgn="base" hangingPunct="1">
        <a:spcBef>
          <a:spcPct val="0"/>
        </a:spcBef>
        <a:spcAft>
          <a:spcPct val="0"/>
        </a:spcAft>
        <a:defRPr sz="2800" b="1">
          <a:solidFill>
            <a:srgbClr val="990000"/>
          </a:solidFill>
          <a:latin typeface="Arial" charset="0"/>
          <a:ea typeface="宋体" pitchFamily="2" charset="-122"/>
        </a:defRPr>
      </a:lvl5pPr>
      <a:lvl6pPr marL="457200" algn="l" defTabSz="784225" rtl="0" eaLnBrk="1" fontAlgn="base" hangingPunct="1">
        <a:spcBef>
          <a:spcPct val="0"/>
        </a:spcBef>
        <a:spcAft>
          <a:spcPct val="0"/>
        </a:spcAft>
        <a:defRPr sz="2800" b="1">
          <a:solidFill>
            <a:srgbClr val="990000"/>
          </a:solidFill>
          <a:latin typeface="Arial" charset="0"/>
          <a:ea typeface="宋体" pitchFamily="2" charset="-122"/>
        </a:defRPr>
      </a:lvl6pPr>
      <a:lvl7pPr marL="914400" algn="l" defTabSz="784225" rtl="0" eaLnBrk="1" fontAlgn="base" hangingPunct="1">
        <a:spcBef>
          <a:spcPct val="0"/>
        </a:spcBef>
        <a:spcAft>
          <a:spcPct val="0"/>
        </a:spcAft>
        <a:defRPr sz="2800" b="1">
          <a:solidFill>
            <a:srgbClr val="990000"/>
          </a:solidFill>
          <a:latin typeface="Arial" charset="0"/>
          <a:ea typeface="宋体" pitchFamily="2" charset="-122"/>
        </a:defRPr>
      </a:lvl7pPr>
      <a:lvl8pPr marL="1371600" algn="l" defTabSz="784225" rtl="0" eaLnBrk="1" fontAlgn="base" hangingPunct="1">
        <a:spcBef>
          <a:spcPct val="0"/>
        </a:spcBef>
        <a:spcAft>
          <a:spcPct val="0"/>
        </a:spcAft>
        <a:defRPr sz="2800" b="1">
          <a:solidFill>
            <a:srgbClr val="990000"/>
          </a:solidFill>
          <a:latin typeface="Arial" charset="0"/>
          <a:ea typeface="宋体" pitchFamily="2" charset="-122"/>
        </a:defRPr>
      </a:lvl8pPr>
      <a:lvl9pPr marL="1828800" algn="l" defTabSz="784225" rtl="0" eaLnBrk="1" fontAlgn="base" hangingPunct="1">
        <a:spcBef>
          <a:spcPct val="0"/>
        </a:spcBef>
        <a:spcAft>
          <a:spcPct val="0"/>
        </a:spcAft>
        <a:defRPr sz="2800" b="1">
          <a:solidFill>
            <a:srgbClr val="990000"/>
          </a:solidFill>
          <a:latin typeface="Arial" charset="0"/>
          <a:ea typeface="宋体" pitchFamily="2" charset="-122"/>
        </a:defRPr>
      </a:lvl9pPr>
    </p:titleStyle>
    <p:bodyStyle>
      <a:lvl1pPr marL="252413" indent="-252413" algn="l" defTabSz="671513" rtl="0" eaLnBrk="1" fontAlgn="base" hangingPunct="1">
        <a:lnSpc>
          <a:spcPct val="140000"/>
        </a:lnSpc>
        <a:spcBef>
          <a:spcPct val="0"/>
        </a:spcBef>
        <a:spcAft>
          <a:spcPct val="0"/>
        </a:spcAft>
        <a:buFont typeface="Wingdings" pitchFamily="2" charset="2"/>
        <a:buChar char="n"/>
        <a:defRPr sz="1600" b="1">
          <a:solidFill>
            <a:schemeClr val="tx1"/>
          </a:solidFill>
          <a:latin typeface="+mn-lt"/>
          <a:ea typeface="+mn-ea"/>
          <a:cs typeface="+mn-cs"/>
        </a:defRPr>
      </a:lvl1pPr>
      <a:lvl2pPr marL="546100" indent="-209550" algn="l" defTabSz="671513" rtl="0" eaLnBrk="1" fontAlgn="base" hangingPunct="1">
        <a:lnSpc>
          <a:spcPct val="140000"/>
        </a:lnSpc>
        <a:spcBef>
          <a:spcPct val="0"/>
        </a:spcBef>
        <a:spcAft>
          <a:spcPct val="0"/>
        </a:spcAft>
        <a:buChar char="–"/>
        <a:defRPr sz="1900">
          <a:solidFill>
            <a:schemeClr val="tx1"/>
          </a:solidFill>
          <a:latin typeface="+mn-lt"/>
          <a:ea typeface="+mn-ea"/>
        </a:defRPr>
      </a:lvl2pPr>
      <a:lvl3pPr marL="839788" indent="-168275" algn="l" defTabSz="671513" rtl="0" eaLnBrk="1" fontAlgn="base" hangingPunct="1">
        <a:lnSpc>
          <a:spcPct val="140000"/>
        </a:lnSpc>
        <a:spcBef>
          <a:spcPct val="0"/>
        </a:spcBef>
        <a:spcAft>
          <a:spcPct val="0"/>
        </a:spcAft>
        <a:buChar char="•"/>
        <a:defRPr sz="1900">
          <a:solidFill>
            <a:schemeClr val="tx1"/>
          </a:solidFill>
          <a:latin typeface="+mn-lt"/>
          <a:ea typeface="+mn-ea"/>
        </a:defRPr>
      </a:lvl3pPr>
      <a:lvl4pPr marL="1174750" indent="-168275" algn="l" defTabSz="671513" rtl="0" eaLnBrk="1" fontAlgn="base" hangingPunct="1">
        <a:lnSpc>
          <a:spcPct val="140000"/>
        </a:lnSpc>
        <a:spcBef>
          <a:spcPct val="0"/>
        </a:spcBef>
        <a:spcAft>
          <a:spcPct val="0"/>
        </a:spcAft>
        <a:buChar char="–"/>
        <a:defRPr sz="1900">
          <a:solidFill>
            <a:schemeClr val="tx1"/>
          </a:solidFill>
          <a:latin typeface="+mn-lt"/>
          <a:ea typeface="+mn-ea"/>
        </a:defRPr>
      </a:lvl4pPr>
      <a:lvl5pPr marL="15097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5pPr>
      <a:lvl6pPr marL="19669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6pPr>
      <a:lvl7pPr marL="24241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7pPr>
      <a:lvl8pPr marL="28813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8pPr>
      <a:lvl9pPr marL="33385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95536" y="2042845"/>
            <a:ext cx="6336704" cy="2062103"/>
          </a:xfrm>
          <a:prstGeom prst="rect">
            <a:avLst/>
          </a:prstGeom>
        </p:spPr>
        <p:txBody>
          <a:bodyPr wrap="square">
            <a:spAutoFit/>
          </a:bodyPr>
          <a:lstStyle/>
          <a:p>
            <a:r>
              <a:rPr lang="en-US" altLang="zh-CN" sz="3200" b="1" dirty="0" smtClean="0"/>
              <a:t>Description of scalable video coding technology proposal by </a:t>
            </a:r>
            <a:r>
              <a:rPr lang="en-US" altLang="zh-CN" sz="3200" b="1" dirty="0" err="1" smtClean="0"/>
              <a:t>Huawei</a:t>
            </a:r>
            <a:r>
              <a:rPr lang="en-US" altLang="zh-CN" sz="3200" b="1" dirty="0" smtClean="0"/>
              <a:t> Technologies</a:t>
            </a:r>
            <a:r>
              <a:rPr lang="en-CA" altLang="zh-CN" sz="3200" b="1" dirty="0" smtClean="0"/>
              <a:t> </a:t>
            </a:r>
          </a:p>
          <a:p>
            <a:r>
              <a:rPr lang="en-CA" altLang="zh-CN" sz="3200" b="1" dirty="0" smtClean="0"/>
              <a:t>(JCTVC-K0046)</a:t>
            </a:r>
            <a:endParaRPr lang="zh-CN" altLang="en-US" sz="3200" dirty="0"/>
          </a:p>
        </p:txBody>
      </p:sp>
      <p:sp>
        <p:nvSpPr>
          <p:cNvPr id="5" name="矩形 4"/>
          <p:cNvSpPr/>
          <p:nvPr/>
        </p:nvSpPr>
        <p:spPr>
          <a:xfrm>
            <a:off x="395536" y="4725144"/>
            <a:ext cx="6336704" cy="400110"/>
          </a:xfrm>
          <a:prstGeom prst="rect">
            <a:avLst/>
          </a:prstGeom>
        </p:spPr>
        <p:txBody>
          <a:bodyPr wrap="square">
            <a:spAutoFit/>
          </a:bodyPr>
          <a:lstStyle/>
          <a:p>
            <a:r>
              <a:rPr lang="en-US" altLang="zh-CN" sz="2000" b="1" dirty="0" err="1" smtClean="0"/>
              <a:t>Huawei</a:t>
            </a:r>
            <a:r>
              <a:rPr lang="en-US" altLang="zh-CN" sz="2000" b="1" dirty="0" smtClean="0"/>
              <a:t> &amp; USTC</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22300" y="115888"/>
            <a:ext cx="8064500" cy="792832"/>
          </a:xfrm>
        </p:spPr>
        <p:txBody>
          <a:bodyPr/>
          <a:lstStyle/>
          <a:p>
            <a:r>
              <a:rPr lang="en-US" altLang="zh-CN" dirty="0" smtClean="0"/>
              <a:t>Using base layer mode: Inter-layer intra mode copy</a:t>
            </a:r>
            <a:endParaRPr lang="zh-CN" altLang="en-US" dirty="0"/>
          </a:p>
        </p:txBody>
      </p:sp>
      <p:sp>
        <p:nvSpPr>
          <p:cNvPr id="3" name="内容占位符 2"/>
          <p:cNvSpPr>
            <a:spLocks noGrp="1"/>
          </p:cNvSpPr>
          <p:nvPr>
            <p:ph idx="1"/>
          </p:nvPr>
        </p:nvSpPr>
        <p:spPr>
          <a:xfrm>
            <a:off x="323850" y="908050"/>
            <a:ext cx="8496622" cy="3529062"/>
          </a:xfrm>
        </p:spPr>
        <p:txBody>
          <a:bodyPr>
            <a:normAutofit fontScale="85000" lnSpcReduction="10000"/>
          </a:bodyPr>
          <a:lstStyle/>
          <a:p>
            <a:r>
              <a:rPr lang="en-US" altLang="zh-CN" sz="2400" dirty="0" smtClean="0"/>
              <a:t>It is a coding mode for CUs in I slices</a:t>
            </a:r>
          </a:p>
          <a:p>
            <a:pPr lvl="1"/>
            <a:r>
              <a:rPr lang="en-US" altLang="zh-CN" sz="2000" dirty="0" smtClean="0"/>
              <a:t>Currently applied only for the 2x spatial scalability</a:t>
            </a:r>
          </a:p>
          <a:p>
            <a:r>
              <a:rPr lang="en-US" altLang="zh-CN" sz="2400" dirty="0" smtClean="0"/>
              <a:t>It comprises two parts</a:t>
            </a:r>
          </a:p>
          <a:p>
            <a:pPr lvl="1"/>
            <a:r>
              <a:rPr lang="en-US" altLang="zh-CN" sz="2000" dirty="0" smtClean="0"/>
              <a:t>Intra mode copy: reuse base layer intra mode of both </a:t>
            </a:r>
            <a:r>
              <a:rPr lang="en-US" altLang="zh-CN" sz="2000" dirty="0" err="1" smtClean="0"/>
              <a:t>luma</a:t>
            </a:r>
            <a:r>
              <a:rPr lang="en-US" altLang="zh-CN" sz="2000" dirty="0" smtClean="0"/>
              <a:t> and </a:t>
            </a:r>
            <a:r>
              <a:rPr lang="en-US" altLang="zh-CN" sz="2000" dirty="0" err="1" smtClean="0"/>
              <a:t>chroma</a:t>
            </a:r>
            <a:endParaRPr lang="en-US" altLang="zh-CN" sz="2000" dirty="0" smtClean="0"/>
          </a:p>
          <a:p>
            <a:pPr lvl="1"/>
            <a:r>
              <a:rPr lang="en-US" altLang="zh-CN" sz="2000" dirty="0" smtClean="0"/>
              <a:t>RQT </a:t>
            </a:r>
            <a:r>
              <a:rPr lang="en-US" altLang="zh-CN" sz="2000" dirty="0" smtClean="0"/>
              <a:t>mapping (encoder only, for fast RQT structure decision)</a:t>
            </a:r>
            <a:endParaRPr lang="en-US" altLang="zh-CN" sz="2000" dirty="0" smtClean="0"/>
          </a:p>
          <a:p>
            <a:r>
              <a:rPr lang="en-US" altLang="zh-CN" sz="2400" dirty="0" smtClean="0"/>
              <a:t>A flag is put into CU header for mode signaling</a:t>
            </a:r>
          </a:p>
          <a:p>
            <a:pPr lvl="1"/>
            <a:r>
              <a:rPr lang="en-US" altLang="zh-CN" sz="2000" dirty="0" smtClean="0"/>
              <a:t>Share the same flag with inter-layer motion copy mode, because the inter-layer motion copy mode is only applied to CUs in P/B slices</a:t>
            </a:r>
          </a:p>
          <a:p>
            <a:r>
              <a:rPr lang="en-US" altLang="zh-CN" sz="2400" dirty="0" smtClean="0"/>
              <a:t>This mode is evaluated by an encoder in following conditions</a:t>
            </a:r>
          </a:p>
        </p:txBody>
      </p:sp>
      <p:graphicFrame>
        <p:nvGraphicFramePr>
          <p:cNvPr id="4" name="表格 3"/>
          <p:cNvGraphicFramePr>
            <a:graphicFrameLocks noGrp="1"/>
          </p:cNvGraphicFramePr>
          <p:nvPr/>
        </p:nvGraphicFramePr>
        <p:xfrm>
          <a:off x="1835696" y="4314408"/>
          <a:ext cx="5328591" cy="1706880"/>
        </p:xfrm>
        <a:graphic>
          <a:graphicData uri="http://schemas.openxmlformats.org/drawingml/2006/table">
            <a:tbl>
              <a:tblPr/>
              <a:tblGrid>
                <a:gridCol w="1776197"/>
                <a:gridCol w="1776197"/>
                <a:gridCol w="1776197"/>
              </a:tblGrid>
              <a:tr h="432048">
                <a:tc rowSpan="2">
                  <a:txBody>
                    <a:bodyPr/>
                    <a:lstStyle/>
                    <a:p>
                      <a:pPr algn="ctr" hangingPunct="0">
                        <a:spcAft>
                          <a:spcPts val="0"/>
                        </a:spcAft>
                      </a:pPr>
                      <a:r>
                        <a:rPr lang="en-US" sz="1600" b="1" kern="100" dirty="0">
                          <a:latin typeface="Times New Roman"/>
                          <a:ea typeface="宋体"/>
                          <a:cs typeface="Arial"/>
                        </a:rPr>
                        <a:t>Enhancement layer CU size</a:t>
                      </a:r>
                      <a:endParaRPr lang="zh-CN" sz="1600" kern="100" dirty="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hangingPunct="0">
                        <a:spcAft>
                          <a:spcPts val="0"/>
                        </a:spcAft>
                      </a:pPr>
                      <a:r>
                        <a:rPr lang="en-US" sz="1600" b="1" kern="100">
                          <a:latin typeface="Times New Roman"/>
                          <a:ea typeface="宋体"/>
                          <a:cs typeface="Arial"/>
                        </a:rPr>
                        <a:t>Condition on the</a:t>
                      </a:r>
                      <a:endParaRPr lang="zh-CN" sz="1600" kern="100">
                        <a:latin typeface="Times New Roman"/>
                        <a:ea typeface="宋体"/>
                        <a:cs typeface="Times New Roman"/>
                      </a:endParaRPr>
                    </a:p>
                    <a:p>
                      <a:pPr algn="ctr" hangingPunct="0">
                        <a:spcAft>
                          <a:spcPts val="0"/>
                        </a:spcAft>
                      </a:pPr>
                      <a:r>
                        <a:rPr lang="en-US" sz="1600" b="1" kern="100">
                          <a:latin typeface="Times New Roman"/>
                          <a:ea typeface="宋体"/>
                          <a:cs typeface="Arial"/>
                        </a:rPr>
                        <a:t>corresponding base layer CU</a:t>
                      </a:r>
                      <a:endParaRPr lang="zh-CN" sz="1600"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r>
              <a:tr h="216024">
                <a:tc vMerge="1">
                  <a:txBody>
                    <a:bodyPr/>
                    <a:lstStyle/>
                    <a:p>
                      <a:endParaRPr lang="zh-CN" altLang="en-US"/>
                    </a:p>
                  </a:txBody>
                  <a:tcPr/>
                </a:tc>
                <a:tc>
                  <a:txBody>
                    <a:bodyPr/>
                    <a:lstStyle/>
                    <a:p>
                      <a:pPr algn="ctr" hangingPunct="0">
                        <a:spcAft>
                          <a:spcPts val="0"/>
                        </a:spcAft>
                      </a:pPr>
                      <a:r>
                        <a:rPr lang="en-US" sz="1600" b="1" kern="100" dirty="0">
                          <a:latin typeface="Times New Roman"/>
                          <a:ea typeface="宋体"/>
                          <a:cs typeface="Arial"/>
                        </a:rPr>
                        <a:t>CU size</a:t>
                      </a:r>
                      <a:endParaRPr lang="zh-CN" sz="1600" kern="100" dirty="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Aft>
                          <a:spcPts val="0"/>
                        </a:spcAft>
                      </a:pPr>
                      <a:r>
                        <a:rPr lang="en-US" sz="1600" b="1" kern="100">
                          <a:latin typeface="Times New Roman"/>
                          <a:ea typeface="宋体"/>
                          <a:cs typeface="Arial"/>
                        </a:rPr>
                        <a:t>Partition mode</a:t>
                      </a:r>
                      <a:endParaRPr lang="zh-CN" sz="1600"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6024">
                <a:tc>
                  <a:txBody>
                    <a:bodyPr/>
                    <a:lstStyle/>
                    <a:p>
                      <a:pPr algn="ctr" hangingPunct="0">
                        <a:spcAft>
                          <a:spcPts val="0"/>
                        </a:spcAft>
                      </a:pPr>
                      <a:r>
                        <a:rPr lang="en-US" sz="1600" kern="100">
                          <a:latin typeface="Times New Roman"/>
                          <a:ea typeface="宋体"/>
                          <a:cs typeface="Arial"/>
                        </a:rPr>
                        <a:t>64x64</a:t>
                      </a:r>
                      <a:endParaRPr lang="zh-CN" sz="1600"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Aft>
                          <a:spcPts val="0"/>
                        </a:spcAft>
                      </a:pPr>
                      <a:r>
                        <a:rPr lang="en-US" sz="1600" kern="100" dirty="0">
                          <a:latin typeface="Times New Roman"/>
                          <a:ea typeface="宋体"/>
                          <a:cs typeface="Arial"/>
                        </a:rPr>
                        <a:t>32x32</a:t>
                      </a:r>
                      <a:endParaRPr lang="zh-CN" sz="1600" kern="100" dirty="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Aft>
                          <a:spcPts val="0"/>
                        </a:spcAft>
                      </a:pPr>
                      <a:r>
                        <a:rPr lang="en-US" sz="1600" kern="100" dirty="0">
                          <a:latin typeface="Times New Roman"/>
                          <a:ea typeface="宋体"/>
                          <a:cs typeface="Arial"/>
                        </a:rPr>
                        <a:t>2Nx2N</a:t>
                      </a:r>
                      <a:endParaRPr lang="zh-CN" sz="1600" kern="100" dirty="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6024">
                <a:tc>
                  <a:txBody>
                    <a:bodyPr/>
                    <a:lstStyle/>
                    <a:p>
                      <a:pPr algn="ctr" hangingPunct="0">
                        <a:spcAft>
                          <a:spcPts val="0"/>
                        </a:spcAft>
                      </a:pPr>
                      <a:r>
                        <a:rPr lang="en-US" sz="1600" kern="100">
                          <a:latin typeface="Times New Roman"/>
                          <a:ea typeface="宋体"/>
                          <a:cs typeface="Arial"/>
                        </a:rPr>
                        <a:t>32x32</a:t>
                      </a:r>
                      <a:endParaRPr lang="zh-CN" sz="1600"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Aft>
                          <a:spcPts val="0"/>
                        </a:spcAft>
                      </a:pPr>
                      <a:r>
                        <a:rPr lang="en-US" sz="1600" kern="100">
                          <a:latin typeface="Times New Roman"/>
                          <a:ea typeface="宋体"/>
                          <a:cs typeface="Arial"/>
                        </a:rPr>
                        <a:t>16x16</a:t>
                      </a:r>
                      <a:endParaRPr lang="zh-CN" sz="1600"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Aft>
                          <a:spcPts val="0"/>
                        </a:spcAft>
                      </a:pPr>
                      <a:r>
                        <a:rPr lang="en-US" sz="1600" kern="100" dirty="0">
                          <a:latin typeface="Times New Roman"/>
                          <a:ea typeface="宋体"/>
                          <a:cs typeface="Arial"/>
                        </a:rPr>
                        <a:t>2Nx2N</a:t>
                      </a:r>
                      <a:endParaRPr lang="zh-CN" sz="1600" kern="100" dirty="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6024">
                <a:tc>
                  <a:txBody>
                    <a:bodyPr/>
                    <a:lstStyle/>
                    <a:p>
                      <a:pPr algn="ctr" hangingPunct="0">
                        <a:spcAft>
                          <a:spcPts val="0"/>
                        </a:spcAft>
                      </a:pPr>
                      <a:r>
                        <a:rPr lang="en-US" sz="1600" kern="100">
                          <a:latin typeface="Times New Roman"/>
                          <a:ea typeface="宋体"/>
                          <a:cs typeface="Arial"/>
                        </a:rPr>
                        <a:t>16x16</a:t>
                      </a:r>
                      <a:endParaRPr lang="zh-CN" sz="1600"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Aft>
                          <a:spcPts val="0"/>
                        </a:spcAft>
                      </a:pPr>
                      <a:r>
                        <a:rPr lang="en-US" sz="1600" kern="100">
                          <a:latin typeface="Times New Roman"/>
                          <a:ea typeface="宋体"/>
                          <a:cs typeface="Arial"/>
                        </a:rPr>
                        <a:t>8x8</a:t>
                      </a:r>
                      <a:endParaRPr lang="zh-CN" sz="1600"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Aft>
                          <a:spcPts val="0"/>
                        </a:spcAft>
                      </a:pPr>
                      <a:r>
                        <a:rPr lang="en-US" sz="1600" kern="100" dirty="0">
                          <a:latin typeface="Times New Roman"/>
                          <a:ea typeface="宋体"/>
                          <a:cs typeface="Arial"/>
                        </a:rPr>
                        <a:t>2Nx2N</a:t>
                      </a:r>
                      <a:endParaRPr lang="zh-CN" sz="1600" kern="100" dirty="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6024">
                <a:tc>
                  <a:txBody>
                    <a:bodyPr/>
                    <a:lstStyle/>
                    <a:p>
                      <a:pPr algn="ctr" hangingPunct="0">
                        <a:spcAft>
                          <a:spcPts val="0"/>
                        </a:spcAft>
                      </a:pPr>
                      <a:r>
                        <a:rPr lang="en-US" sz="1600" kern="100">
                          <a:latin typeface="Times New Roman"/>
                          <a:ea typeface="宋体"/>
                          <a:cs typeface="Arial"/>
                        </a:rPr>
                        <a:t>8x8</a:t>
                      </a:r>
                      <a:endParaRPr lang="zh-CN" sz="1600"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Aft>
                          <a:spcPts val="0"/>
                        </a:spcAft>
                      </a:pPr>
                      <a:r>
                        <a:rPr lang="en-US" sz="1600" kern="100">
                          <a:latin typeface="Times New Roman"/>
                          <a:ea typeface="宋体"/>
                          <a:cs typeface="Arial"/>
                        </a:rPr>
                        <a:t>8x8</a:t>
                      </a:r>
                      <a:endParaRPr lang="zh-CN" sz="1600"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Aft>
                          <a:spcPts val="0"/>
                        </a:spcAft>
                      </a:pPr>
                      <a:r>
                        <a:rPr lang="en-US" sz="1600" kern="100" dirty="0" err="1">
                          <a:latin typeface="Times New Roman"/>
                          <a:ea typeface="宋体"/>
                          <a:cs typeface="Arial"/>
                        </a:rPr>
                        <a:t>NxN</a:t>
                      </a:r>
                      <a:endParaRPr lang="zh-CN" sz="1600" kern="100" dirty="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err="1" smtClean="0"/>
              <a:t>Deblocking</a:t>
            </a:r>
            <a:r>
              <a:rPr lang="en-US" altLang="zh-CN" dirty="0" smtClean="0"/>
              <a:t> filter modifications</a:t>
            </a:r>
            <a:endParaRPr lang="zh-CN" altLang="en-US" dirty="0"/>
          </a:p>
        </p:txBody>
      </p:sp>
      <p:sp>
        <p:nvSpPr>
          <p:cNvPr id="3" name="内容占位符 2"/>
          <p:cNvSpPr>
            <a:spLocks noGrp="1"/>
          </p:cNvSpPr>
          <p:nvPr>
            <p:ph idx="1"/>
          </p:nvPr>
        </p:nvSpPr>
        <p:spPr>
          <a:xfrm>
            <a:off x="323850" y="908050"/>
            <a:ext cx="8496622" cy="792758"/>
          </a:xfrm>
        </p:spPr>
        <p:txBody>
          <a:bodyPr>
            <a:normAutofit fontScale="77500" lnSpcReduction="20000"/>
          </a:bodyPr>
          <a:lstStyle/>
          <a:p>
            <a:r>
              <a:rPr lang="en-US" altLang="zh-CN" sz="2400" dirty="0" smtClean="0"/>
              <a:t>For the proposed coding tools, the boundary decision and boundary strength are changed accordingly</a:t>
            </a:r>
          </a:p>
        </p:txBody>
      </p:sp>
      <p:graphicFrame>
        <p:nvGraphicFramePr>
          <p:cNvPr id="5" name="表格 4"/>
          <p:cNvGraphicFramePr>
            <a:graphicFrameLocks noGrp="1"/>
          </p:cNvGraphicFramePr>
          <p:nvPr/>
        </p:nvGraphicFramePr>
        <p:xfrm>
          <a:off x="899592" y="1916832"/>
          <a:ext cx="7488832" cy="2736305"/>
        </p:xfrm>
        <a:graphic>
          <a:graphicData uri="http://schemas.openxmlformats.org/drawingml/2006/table">
            <a:tbl>
              <a:tblPr/>
              <a:tblGrid>
                <a:gridCol w="3000780"/>
                <a:gridCol w="2307805"/>
                <a:gridCol w="2180247"/>
              </a:tblGrid>
              <a:tr h="458686">
                <a:tc>
                  <a:txBody>
                    <a:bodyPr/>
                    <a:lstStyle/>
                    <a:p>
                      <a:pPr algn="ctr" hangingPunct="0">
                        <a:spcAft>
                          <a:spcPts val="0"/>
                        </a:spcAft>
                      </a:pPr>
                      <a:r>
                        <a:rPr lang="en-US" sz="1800" b="1" kern="100" dirty="0">
                          <a:latin typeface="Times New Roman"/>
                          <a:ea typeface="宋体"/>
                          <a:cs typeface="Times New Roman"/>
                        </a:rPr>
                        <a:t>Coding tool</a:t>
                      </a:r>
                      <a:endParaRPr lang="zh-CN" sz="1800" kern="100" dirty="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Aft>
                          <a:spcPts val="0"/>
                        </a:spcAft>
                      </a:pPr>
                      <a:r>
                        <a:rPr lang="en-US" sz="1800" b="1" kern="100">
                          <a:latin typeface="Times New Roman"/>
                          <a:ea typeface="宋体"/>
                          <a:cs typeface="Times New Roman"/>
                        </a:rPr>
                        <a:t>Boundary decision</a:t>
                      </a:r>
                      <a:endParaRPr lang="zh-CN" sz="1800"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Aft>
                          <a:spcPts val="0"/>
                        </a:spcAft>
                      </a:pPr>
                      <a:r>
                        <a:rPr lang="en-US" sz="1800" b="1" kern="100">
                          <a:latin typeface="Times New Roman"/>
                          <a:ea typeface="宋体"/>
                          <a:cs typeface="Times New Roman"/>
                        </a:rPr>
                        <a:t>BS decision</a:t>
                      </a:r>
                      <a:endParaRPr lang="zh-CN" sz="1800"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6311">
                <a:tc>
                  <a:txBody>
                    <a:bodyPr/>
                    <a:lstStyle/>
                    <a:p>
                      <a:pPr hangingPunct="0">
                        <a:spcAft>
                          <a:spcPts val="0"/>
                        </a:spcAft>
                      </a:pPr>
                      <a:r>
                        <a:rPr lang="en-US" sz="1800" kern="100" dirty="0">
                          <a:latin typeface="Times New Roman"/>
                          <a:ea typeface="宋体"/>
                          <a:cs typeface="Times New Roman"/>
                        </a:rPr>
                        <a:t>I</a:t>
                      </a:r>
                      <a:r>
                        <a:rPr lang="en-US" sz="1800" kern="100" dirty="0">
                          <a:latin typeface="Times New Roman"/>
                          <a:ea typeface="Malgun Gothic"/>
                          <a:cs typeface="Times New Roman"/>
                        </a:rPr>
                        <a:t>nter-layer texture prediction</a:t>
                      </a:r>
                      <a:endParaRPr lang="zh-CN" sz="1800" kern="100" dirty="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Aft>
                          <a:spcPts val="0"/>
                        </a:spcAft>
                      </a:pPr>
                      <a:r>
                        <a:rPr lang="en-US" sz="1800" kern="100" dirty="0">
                          <a:latin typeface="Times New Roman"/>
                          <a:ea typeface="宋体"/>
                          <a:cs typeface="Times New Roman"/>
                        </a:rPr>
                        <a:t>No PU boundary</a:t>
                      </a:r>
                      <a:endParaRPr lang="zh-CN" sz="1800" kern="100" dirty="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Aft>
                          <a:spcPts val="0"/>
                        </a:spcAft>
                      </a:pPr>
                      <a:r>
                        <a:rPr lang="en-US" sz="1800" kern="100" dirty="0">
                          <a:latin typeface="Times New Roman"/>
                          <a:ea typeface="宋体"/>
                          <a:cs typeface="Times New Roman"/>
                        </a:rPr>
                        <a:t>2</a:t>
                      </a:r>
                      <a:endParaRPr lang="zh-CN" sz="1800" kern="100" dirty="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8686">
                <a:tc>
                  <a:txBody>
                    <a:bodyPr/>
                    <a:lstStyle/>
                    <a:p>
                      <a:pPr hangingPunct="0">
                        <a:spcAft>
                          <a:spcPts val="0"/>
                        </a:spcAft>
                      </a:pPr>
                      <a:r>
                        <a:rPr lang="en-US" sz="1800" kern="100" dirty="0">
                          <a:latin typeface="Times New Roman"/>
                          <a:ea typeface="宋体"/>
                          <a:cs typeface="Times New Roman"/>
                        </a:rPr>
                        <a:t>I</a:t>
                      </a:r>
                      <a:r>
                        <a:rPr lang="en-US" sz="1800" kern="100" dirty="0">
                          <a:latin typeface="Times New Roman"/>
                          <a:ea typeface="Malgun Gothic"/>
                          <a:cs typeface="Times New Roman"/>
                        </a:rPr>
                        <a:t>nter-layer texture </a:t>
                      </a:r>
                      <a:r>
                        <a:rPr lang="en-US" sz="1800" kern="100" dirty="0">
                          <a:latin typeface="Times New Roman"/>
                          <a:ea typeface="宋体"/>
                          <a:cs typeface="Times New Roman"/>
                        </a:rPr>
                        <a:t>skip</a:t>
                      </a:r>
                      <a:endParaRPr lang="zh-CN" sz="1800" kern="100" dirty="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Aft>
                          <a:spcPts val="0"/>
                        </a:spcAft>
                      </a:pPr>
                      <a:r>
                        <a:rPr lang="en-US" sz="1800" kern="100" dirty="0">
                          <a:latin typeface="Times New Roman"/>
                          <a:ea typeface="宋体"/>
                          <a:cs typeface="Times New Roman"/>
                        </a:rPr>
                        <a:t>No PU boundary</a:t>
                      </a:r>
                      <a:endParaRPr lang="zh-CN" sz="1800" kern="100" dirty="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Aft>
                          <a:spcPts val="0"/>
                        </a:spcAft>
                      </a:pPr>
                      <a:r>
                        <a:rPr lang="en-US" sz="1800" kern="100" dirty="0">
                          <a:latin typeface="Times New Roman"/>
                          <a:ea typeface="宋体"/>
                          <a:cs typeface="Times New Roman"/>
                        </a:rPr>
                        <a:t>2</a:t>
                      </a:r>
                      <a:endParaRPr lang="zh-CN" sz="1800" kern="100" dirty="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6311">
                <a:tc>
                  <a:txBody>
                    <a:bodyPr/>
                    <a:lstStyle/>
                    <a:p>
                      <a:pPr hangingPunct="0">
                        <a:spcAft>
                          <a:spcPts val="0"/>
                        </a:spcAft>
                      </a:pPr>
                      <a:r>
                        <a:rPr lang="en-US" sz="1800" kern="100" dirty="0">
                          <a:latin typeface="Times New Roman"/>
                          <a:ea typeface="宋体"/>
                          <a:cs typeface="Times New Roman"/>
                        </a:rPr>
                        <a:t>Inter-layer motion copy</a:t>
                      </a:r>
                      <a:endParaRPr lang="zh-CN" sz="1800" kern="100" dirty="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Aft>
                          <a:spcPts val="0"/>
                        </a:spcAft>
                      </a:pPr>
                      <a:r>
                        <a:rPr lang="en-US" sz="1800" kern="100" dirty="0">
                          <a:latin typeface="Times New Roman"/>
                          <a:ea typeface="宋体"/>
                          <a:cs typeface="Times New Roman"/>
                        </a:rPr>
                        <a:t>SPU boundary</a:t>
                      </a:r>
                      <a:endParaRPr lang="zh-CN" sz="1800" kern="100" dirty="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Aft>
                          <a:spcPts val="0"/>
                        </a:spcAft>
                      </a:pPr>
                      <a:r>
                        <a:rPr lang="en-US" sz="1800" kern="100" dirty="0">
                          <a:latin typeface="Times New Roman"/>
                          <a:ea typeface="宋体"/>
                          <a:cs typeface="Times New Roman"/>
                        </a:rPr>
                        <a:t>The same as HM6.1</a:t>
                      </a:r>
                      <a:endParaRPr lang="zh-CN" sz="1800" kern="100" dirty="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6311">
                <a:tc>
                  <a:txBody>
                    <a:bodyPr/>
                    <a:lstStyle/>
                    <a:p>
                      <a:pPr hangingPunct="0">
                        <a:spcAft>
                          <a:spcPts val="0"/>
                        </a:spcAft>
                      </a:pPr>
                      <a:r>
                        <a:rPr lang="en-US" sz="1800" kern="100" dirty="0">
                          <a:latin typeface="Times New Roman"/>
                          <a:ea typeface="宋体"/>
                          <a:cs typeface="Times New Roman"/>
                        </a:rPr>
                        <a:t>Scalable extension of MERGE</a:t>
                      </a:r>
                      <a:endParaRPr lang="zh-CN" sz="1800" kern="100" dirty="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Aft>
                          <a:spcPts val="0"/>
                        </a:spcAft>
                      </a:pPr>
                      <a:r>
                        <a:rPr lang="en-US" sz="1800" kern="100" dirty="0">
                          <a:latin typeface="Times New Roman"/>
                          <a:ea typeface="宋体"/>
                          <a:cs typeface="Times New Roman"/>
                        </a:rPr>
                        <a:t>SPU boundary</a:t>
                      </a:r>
                      <a:endParaRPr lang="zh-CN" sz="1800" kern="100" dirty="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Aft>
                          <a:spcPts val="0"/>
                        </a:spcAft>
                      </a:pPr>
                      <a:r>
                        <a:rPr lang="en-US" sz="1800" kern="100" dirty="0">
                          <a:latin typeface="Times New Roman"/>
                          <a:ea typeface="宋体"/>
                          <a:cs typeface="Times New Roman"/>
                        </a:rPr>
                        <a:t>The same as HM6.1</a:t>
                      </a:r>
                      <a:endParaRPr lang="zh-CN" sz="1800" kern="100" dirty="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Compression performance</a:t>
            </a:r>
            <a:endParaRPr lang="zh-CN" altLang="en-US" dirty="0"/>
          </a:p>
        </p:txBody>
      </p:sp>
      <p:sp>
        <p:nvSpPr>
          <p:cNvPr id="3" name="内容占位符 2"/>
          <p:cNvSpPr>
            <a:spLocks noGrp="1"/>
          </p:cNvSpPr>
          <p:nvPr>
            <p:ph idx="1"/>
          </p:nvPr>
        </p:nvSpPr>
        <p:spPr>
          <a:xfrm>
            <a:off x="323850" y="908050"/>
            <a:ext cx="8496622" cy="1728862"/>
          </a:xfrm>
        </p:spPr>
        <p:txBody>
          <a:bodyPr>
            <a:normAutofit fontScale="85000" lnSpcReduction="20000"/>
          </a:bodyPr>
          <a:lstStyle/>
          <a:p>
            <a:r>
              <a:rPr lang="en-US" altLang="zh-CN" sz="2400" dirty="0" smtClean="0"/>
              <a:t>Encoder configuration</a:t>
            </a:r>
          </a:p>
          <a:p>
            <a:pPr lvl="1"/>
            <a:r>
              <a:rPr lang="en-US" altLang="zh-CN" sz="2000" dirty="0" smtClean="0"/>
              <a:t>The same configuration as for the base layer, MAIN configuration for HM6.1 is used for coding the enhancement layer </a:t>
            </a:r>
          </a:p>
          <a:p>
            <a:pPr lvl="1"/>
            <a:r>
              <a:rPr lang="en-US" altLang="zh-CN" sz="2000" dirty="0" smtClean="0"/>
              <a:t>All HE10 coding tools including AMP, NSQT, ALF, </a:t>
            </a:r>
            <a:r>
              <a:rPr lang="en-US" altLang="zh-CN" sz="2000" dirty="0" smtClean="0"/>
              <a:t>IBDI, </a:t>
            </a:r>
            <a:r>
              <a:rPr lang="en-US" altLang="zh-CN" sz="2000" dirty="0" smtClean="0"/>
              <a:t>and LM </a:t>
            </a:r>
            <a:r>
              <a:rPr lang="en-US" altLang="zh-CN" sz="2000" dirty="0" err="1" smtClean="0"/>
              <a:t>Chroma</a:t>
            </a:r>
            <a:r>
              <a:rPr lang="en-US" altLang="zh-CN" sz="2000" dirty="0" smtClean="0"/>
              <a:t> are disabled in the enhancement layer</a:t>
            </a:r>
          </a:p>
        </p:txBody>
      </p:sp>
      <p:graphicFrame>
        <p:nvGraphicFramePr>
          <p:cNvPr id="4" name="表格 3"/>
          <p:cNvGraphicFramePr>
            <a:graphicFrameLocks noGrp="1"/>
          </p:cNvGraphicFramePr>
          <p:nvPr/>
        </p:nvGraphicFramePr>
        <p:xfrm>
          <a:off x="1331640" y="2564904"/>
          <a:ext cx="6696745" cy="1449453"/>
        </p:xfrm>
        <a:graphic>
          <a:graphicData uri="http://schemas.openxmlformats.org/drawingml/2006/table">
            <a:tbl>
              <a:tblPr/>
              <a:tblGrid>
                <a:gridCol w="1139947"/>
                <a:gridCol w="931653"/>
                <a:gridCol w="915093"/>
                <a:gridCol w="931653"/>
                <a:gridCol w="931653"/>
                <a:gridCol w="915093"/>
                <a:gridCol w="931653"/>
              </a:tblGrid>
              <a:tr h="231072">
                <a:tc>
                  <a:txBody>
                    <a:bodyPr/>
                    <a:lstStyle/>
                    <a:p>
                      <a:pPr fontAlgn="auto" hangingPunct="1">
                        <a:spcAft>
                          <a:spcPts val="0"/>
                        </a:spcAft>
                      </a:pPr>
                      <a:r>
                        <a:rPr lang="en-US" sz="1400" kern="100" dirty="0">
                          <a:solidFill>
                            <a:srgbClr val="000000"/>
                          </a:solidFill>
                          <a:latin typeface="Arial"/>
                          <a:ea typeface="宋体"/>
                          <a:cs typeface="Times New Roman"/>
                        </a:rPr>
                        <a:t> </a:t>
                      </a:r>
                      <a:endParaRPr lang="zh-CN" sz="1400" kern="100" dirty="0">
                        <a:latin typeface="Times New Roman"/>
                        <a:ea typeface="宋体"/>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gridSpan="3">
                  <a:txBody>
                    <a:bodyPr/>
                    <a:lstStyle/>
                    <a:p>
                      <a:pPr algn="ctr" fontAlgn="auto" hangingPunct="1">
                        <a:spcAft>
                          <a:spcPts val="0"/>
                        </a:spcAft>
                      </a:pPr>
                      <a:r>
                        <a:rPr lang="en-US" sz="1400" b="1" kern="100" dirty="0">
                          <a:solidFill>
                            <a:srgbClr val="000000"/>
                          </a:solidFill>
                          <a:latin typeface="Arial"/>
                          <a:ea typeface="宋体"/>
                          <a:cs typeface="Times New Roman"/>
                        </a:rPr>
                        <a:t>Random Access  HEVC 2x</a:t>
                      </a:r>
                      <a:endParaRPr lang="zh-CN" sz="1400" kern="100" dirty="0">
                        <a:latin typeface="Times New Roman"/>
                        <a:ea typeface="宋体"/>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zh-CN" altLang="en-US"/>
                    </a:p>
                  </a:txBody>
                  <a:tcPr/>
                </a:tc>
                <a:tc hMerge="1">
                  <a:txBody>
                    <a:bodyPr/>
                    <a:lstStyle/>
                    <a:p>
                      <a:endParaRPr lang="zh-CN" altLang="en-US"/>
                    </a:p>
                  </a:txBody>
                  <a:tcPr/>
                </a:tc>
                <a:tc gridSpan="3">
                  <a:txBody>
                    <a:bodyPr/>
                    <a:lstStyle/>
                    <a:p>
                      <a:pPr algn="ctr" fontAlgn="auto" hangingPunct="1">
                        <a:spcAft>
                          <a:spcPts val="0"/>
                        </a:spcAft>
                      </a:pPr>
                      <a:r>
                        <a:rPr lang="en-US" sz="1400" b="1" kern="100">
                          <a:solidFill>
                            <a:srgbClr val="000000"/>
                          </a:solidFill>
                          <a:latin typeface="Arial"/>
                          <a:ea typeface="宋体"/>
                          <a:cs typeface="Times New Roman"/>
                        </a:rPr>
                        <a:t>Random Access HEVC 1.5x</a:t>
                      </a:r>
                      <a:endParaRPr lang="zh-CN" sz="1400" kern="100">
                        <a:latin typeface="Times New Roman"/>
                        <a:ea typeface="宋体"/>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zh-CN" altLang="en-US"/>
                    </a:p>
                  </a:txBody>
                  <a:tcPr/>
                </a:tc>
                <a:tc hMerge="1">
                  <a:txBody>
                    <a:bodyPr/>
                    <a:lstStyle/>
                    <a:p>
                      <a:endParaRPr lang="zh-CN" altLang="en-US"/>
                    </a:p>
                  </a:txBody>
                  <a:tcPr/>
                </a:tc>
              </a:tr>
              <a:tr h="252079">
                <a:tc>
                  <a:txBody>
                    <a:bodyPr/>
                    <a:lstStyle/>
                    <a:p>
                      <a:pPr fontAlgn="auto" hangingPunct="1">
                        <a:spcAft>
                          <a:spcPts val="0"/>
                        </a:spcAft>
                      </a:pPr>
                      <a:r>
                        <a:rPr lang="en-US" sz="1400" kern="100" dirty="0">
                          <a:solidFill>
                            <a:srgbClr val="000000"/>
                          </a:solidFill>
                          <a:latin typeface="Arial"/>
                          <a:ea typeface="宋体"/>
                          <a:cs typeface="Times New Roman"/>
                        </a:rPr>
                        <a:t> </a:t>
                      </a:r>
                      <a:endParaRPr lang="zh-CN" sz="1400" kern="100" dirty="0">
                        <a:latin typeface="Times New Roman"/>
                        <a:ea typeface="宋体"/>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auto" hangingPunct="1">
                        <a:spcAft>
                          <a:spcPts val="0"/>
                        </a:spcAft>
                      </a:pPr>
                      <a:r>
                        <a:rPr lang="en-US" sz="1400" kern="100" dirty="0">
                          <a:solidFill>
                            <a:srgbClr val="000000"/>
                          </a:solidFill>
                          <a:latin typeface="Arial"/>
                          <a:ea typeface="宋体"/>
                          <a:cs typeface="Times New Roman"/>
                        </a:rPr>
                        <a:t>Y</a:t>
                      </a:r>
                      <a:endParaRPr lang="zh-CN" sz="1400" kern="100" dirty="0">
                        <a:latin typeface="Times New Roman"/>
                        <a:ea typeface="宋体"/>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auto" hangingPunct="1">
                        <a:spcAft>
                          <a:spcPts val="0"/>
                        </a:spcAft>
                      </a:pPr>
                      <a:r>
                        <a:rPr lang="en-US" sz="1400" kern="100" dirty="0">
                          <a:solidFill>
                            <a:srgbClr val="000000"/>
                          </a:solidFill>
                          <a:latin typeface="Arial"/>
                          <a:ea typeface="宋体"/>
                          <a:cs typeface="Times New Roman"/>
                        </a:rPr>
                        <a:t>U</a:t>
                      </a:r>
                      <a:endParaRPr lang="zh-CN" sz="1400" kern="100" dirty="0">
                        <a:latin typeface="Times New Roman"/>
                        <a:ea typeface="宋体"/>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auto" hangingPunct="1">
                        <a:spcAft>
                          <a:spcPts val="0"/>
                        </a:spcAft>
                      </a:pPr>
                      <a:r>
                        <a:rPr lang="en-US" sz="1400" kern="100">
                          <a:solidFill>
                            <a:srgbClr val="000000"/>
                          </a:solidFill>
                          <a:latin typeface="Arial"/>
                          <a:ea typeface="宋体"/>
                          <a:cs typeface="Times New Roman"/>
                        </a:rPr>
                        <a:t>V</a:t>
                      </a:r>
                      <a:endParaRPr lang="zh-CN" sz="1400" kern="100">
                        <a:latin typeface="Times New Roman"/>
                        <a:ea typeface="宋体"/>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auto" hangingPunct="1">
                        <a:spcAft>
                          <a:spcPts val="0"/>
                        </a:spcAft>
                      </a:pPr>
                      <a:r>
                        <a:rPr lang="en-US" sz="1400" kern="100">
                          <a:solidFill>
                            <a:srgbClr val="000000"/>
                          </a:solidFill>
                          <a:latin typeface="Arial"/>
                          <a:ea typeface="宋体"/>
                          <a:cs typeface="Times New Roman"/>
                        </a:rPr>
                        <a:t>Y</a:t>
                      </a:r>
                      <a:endParaRPr lang="zh-CN" sz="1400" kern="100">
                        <a:latin typeface="Times New Roman"/>
                        <a:ea typeface="宋体"/>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auto" hangingPunct="1">
                        <a:spcAft>
                          <a:spcPts val="0"/>
                        </a:spcAft>
                      </a:pPr>
                      <a:r>
                        <a:rPr lang="en-US" sz="1400" kern="100">
                          <a:solidFill>
                            <a:srgbClr val="000000"/>
                          </a:solidFill>
                          <a:latin typeface="Arial"/>
                          <a:ea typeface="宋体"/>
                          <a:cs typeface="Times New Roman"/>
                        </a:rPr>
                        <a:t>U</a:t>
                      </a:r>
                      <a:endParaRPr lang="zh-CN" sz="1400" kern="100">
                        <a:latin typeface="Times New Roman"/>
                        <a:ea typeface="宋体"/>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auto" hangingPunct="1">
                        <a:spcAft>
                          <a:spcPts val="0"/>
                        </a:spcAft>
                      </a:pPr>
                      <a:r>
                        <a:rPr lang="en-US" sz="1400" kern="100">
                          <a:solidFill>
                            <a:srgbClr val="000000"/>
                          </a:solidFill>
                          <a:latin typeface="Arial"/>
                          <a:ea typeface="宋体"/>
                          <a:cs typeface="Times New Roman"/>
                        </a:rPr>
                        <a:t>V</a:t>
                      </a:r>
                      <a:endParaRPr lang="zh-CN" sz="1400" kern="100">
                        <a:latin typeface="Times New Roman"/>
                        <a:ea typeface="宋体"/>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r>
              <a:tr h="231072">
                <a:tc>
                  <a:txBody>
                    <a:bodyPr/>
                    <a:lstStyle/>
                    <a:p>
                      <a:pPr fontAlgn="auto" hangingPunct="1">
                        <a:spcAft>
                          <a:spcPts val="0"/>
                        </a:spcAft>
                      </a:pPr>
                      <a:r>
                        <a:rPr lang="en-US" sz="1400" kern="100">
                          <a:solidFill>
                            <a:srgbClr val="000000"/>
                          </a:solidFill>
                          <a:latin typeface="Arial"/>
                          <a:ea typeface="宋体"/>
                          <a:cs typeface="Times New Roman"/>
                        </a:rPr>
                        <a:t>Class A+</a:t>
                      </a:r>
                      <a:endParaRPr lang="zh-CN" sz="1400" kern="100">
                        <a:latin typeface="Times New Roman"/>
                        <a:ea typeface="宋体"/>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auto" hangingPunct="1">
                        <a:spcAft>
                          <a:spcPts val="0"/>
                        </a:spcAft>
                      </a:pPr>
                      <a:r>
                        <a:rPr lang="en-US" sz="1400" kern="100" dirty="0">
                          <a:latin typeface="Arial"/>
                          <a:ea typeface="宋体"/>
                          <a:cs typeface="Times New Roman"/>
                        </a:rPr>
                        <a:t>-30.2%</a:t>
                      </a:r>
                      <a:endParaRPr lang="zh-CN" sz="1400" kern="100" dirty="0">
                        <a:latin typeface="Times New Roman"/>
                        <a:ea typeface="宋体"/>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auto" hangingPunct="1">
                        <a:spcAft>
                          <a:spcPts val="0"/>
                        </a:spcAft>
                      </a:pPr>
                      <a:r>
                        <a:rPr lang="en-US" sz="1400" kern="100" dirty="0">
                          <a:latin typeface="Arial"/>
                          <a:ea typeface="宋体"/>
                          <a:cs typeface="Times New Roman"/>
                        </a:rPr>
                        <a:t>-19.8%</a:t>
                      </a:r>
                      <a:endParaRPr lang="zh-CN" sz="1400" kern="100" dirty="0">
                        <a:latin typeface="Times New Roman"/>
                        <a:ea typeface="宋体"/>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auto" hangingPunct="1">
                        <a:spcAft>
                          <a:spcPts val="0"/>
                        </a:spcAft>
                      </a:pPr>
                      <a:r>
                        <a:rPr lang="en-US" sz="1400" kern="100" dirty="0">
                          <a:latin typeface="Arial"/>
                          <a:ea typeface="宋体"/>
                          <a:cs typeface="Times New Roman"/>
                        </a:rPr>
                        <a:t>-20.2%</a:t>
                      </a:r>
                      <a:endParaRPr lang="zh-CN" sz="1400" kern="100" dirty="0">
                        <a:latin typeface="Times New Roman"/>
                        <a:ea typeface="宋体"/>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auto" hangingPunct="1">
                        <a:spcAft>
                          <a:spcPts val="0"/>
                        </a:spcAft>
                      </a:pPr>
                      <a:r>
                        <a:rPr lang="en-US" sz="1400" kern="100">
                          <a:solidFill>
                            <a:srgbClr val="000000"/>
                          </a:solidFill>
                          <a:latin typeface="Arial"/>
                          <a:ea typeface="宋体"/>
                          <a:cs typeface="Times New Roman"/>
                        </a:rPr>
                        <a:t> </a:t>
                      </a:r>
                      <a:endParaRPr lang="zh-CN" sz="1400" kern="100">
                        <a:latin typeface="Times New Roman"/>
                        <a:ea typeface="宋体"/>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auto" hangingPunct="1">
                        <a:spcAft>
                          <a:spcPts val="0"/>
                        </a:spcAft>
                      </a:pPr>
                      <a:r>
                        <a:rPr lang="en-US" sz="1400" kern="100">
                          <a:solidFill>
                            <a:srgbClr val="000000"/>
                          </a:solidFill>
                          <a:latin typeface="Arial"/>
                          <a:ea typeface="宋体"/>
                          <a:cs typeface="Times New Roman"/>
                        </a:rPr>
                        <a:t> </a:t>
                      </a:r>
                      <a:endParaRPr lang="zh-CN" sz="1400" kern="100">
                        <a:latin typeface="Times New Roman"/>
                        <a:ea typeface="宋体"/>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auto" hangingPunct="1">
                        <a:spcAft>
                          <a:spcPts val="0"/>
                        </a:spcAft>
                      </a:pPr>
                      <a:r>
                        <a:rPr lang="en-US" sz="1400" kern="100">
                          <a:solidFill>
                            <a:srgbClr val="000000"/>
                          </a:solidFill>
                          <a:latin typeface="Arial"/>
                          <a:ea typeface="宋体"/>
                          <a:cs typeface="Times New Roman"/>
                        </a:rPr>
                        <a:t> </a:t>
                      </a:r>
                      <a:endParaRPr lang="zh-CN" sz="1400" kern="100">
                        <a:latin typeface="Times New Roman"/>
                        <a:ea typeface="宋体"/>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r>
              <a:tr h="252079">
                <a:tc>
                  <a:txBody>
                    <a:bodyPr/>
                    <a:lstStyle/>
                    <a:p>
                      <a:pPr fontAlgn="auto" hangingPunct="1">
                        <a:spcAft>
                          <a:spcPts val="0"/>
                        </a:spcAft>
                      </a:pPr>
                      <a:r>
                        <a:rPr lang="en-US" sz="1400" kern="100">
                          <a:solidFill>
                            <a:srgbClr val="000000"/>
                          </a:solidFill>
                          <a:latin typeface="Arial"/>
                          <a:ea typeface="宋体"/>
                          <a:cs typeface="Times New Roman"/>
                        </a:rPr>
                        <a:t>Class B</a:t>
                      </a:r>
                      <a:endParaRPr lang="zh-CN" sz="1400" kern="100">
                        <a:latin typeface="Times New Roman"/>
                        <a:ea typeface="宋体"/>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auto" hangingPunct="1">
                        <a:spcAft>
                          <a:spcPts val="0"/>
                        </a:spcAft>
                      </a:pPr>
                      <a:r>
                        <a:rPr lang="en-US" sz="1400" kern="100" dirty="0">
                          <a:latin typeface="Arial"/>
                          <a:ea typeface="宋体"/>
                          <a:cs typeface="Times New Roman"/>
                        </a:rPr>
                        <a:t>-24.7%</a:t>
                      </a:r>
                      <a:endParaRPr lang="zh-CN" sz="1400" kern="100" dirty="0">
                        <a:latin typeface="Times New Roman"/>
                        <a:ea typeface="宋体"/>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auto" hangingPunct="1">
                        <a:spcAft>
                          <a:spcPts val="0"/>
                        </a:spcAft>
                      </a:pPr>
                      <a:r>
                        <a:rPr lang="en-US" sz="1400" kern="100" dirty="0">
                          <a:latin typeface="Arial"/>
                          <a:ea typeface="宋体"/>
                          <a:cs typeface="Times New Roman"/>
                        </a:rPr>
                        <a:t>-17.9%</a:t>
                      </a:r>
                      <a:endParaRPr lang="zh-CN" sz="1400" kern="100" dirty="0">
                        <a:latin typeface="Times New Roman"/>
                        <a:ea typeface="宋体"/>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auto" hangingPunct="1">
                        <a:spcAft>
                          <a:spcPts val="0"/>
                        </a:spcAft>
                      </a:pPr>
                      <a:r>
                        <a:rPr lang="en-US" sz="1400" kern="100" dirty="0">
                          <a:latin typeface="Arial"/>
                          <a:ea typeface="宋体"/>
                          <a:cs typeface="Times New Roman"/>
                        </a:rPr>
                        <a:t>-16.0%</a:t>
                      </a:r>
                      <a:endParaRPr lang="zh-CN" sz="1400" kern="100" dirty="0">
                        <a:latin typeface="Times New Roman"/>
                        <a:ea typeface="宋体"/>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auto" hangingPunct="1">
                        <a:spcAft>
                          <a:spcPts val="0"/>
                        </a:spcAft>
                      </a:pPr>
                      <a:r>
                        <a:rPr lang="en-US" sz="1400" kern="100" dirty="0">
                          <a:latin typeface="Arial"/>
                          <a:ea typeface="宋体"/>
                          <a:cs typeface="Times New Roman"/>
                        </a:rPr>
                        <a:t>-45.1%</a:t>
                      </a:r>
                      <a:endParaRPr lang="zh-CN" sz="1400" kern="100" dirty="0">
                        <a:latin typeface="Times New Roman"/>
                        <a:ea typeface="宋体"/>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auto" hangingPunct="1">
                        <a:spcAft>
                          <a:spcPts val="0"/>
                        </a:spcAft>
                      </a:pPr>
                      <a:r>
                        <a:rPr lang="en-US" sz="1400" kern="100" dirty="0">
                          <a:latin typeface="Arial"/>
                          <a:ea typeface="宋体"/>
                          <a:cs typeface="Times New Roman"/>
                        </a:rPr>
                        <a:t>-38.1%</a:t>
                      </a:r>
                      <a:endParaRPr lang="zh-CN" sz="1400" kern="100" dirty="0">
                        <a:latin typeface="Times New Roman"/>
                        <a:ea typeface="宋体"/>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auto" hangingPunct="1">
                        <a:spcAft>
                          <a:spcPts val="0"/>
                        </a:spcAft>
                      </a:pPr>
                      <a:r>
                        <a:rPr lang="en-US" sz="1400" kern="100" dirty="0">
                          <a:latin typeface="Arial"/>
                          <a:ea typeface="宋体"/>
                          <a:cs typeface="Times New Roman"/>
                        </a:rPr>
                        <a:t>-36.4%</a:t>
                      </a:r>
                      <a:endParaRPr lang="zh-CN" sz="1400" kern="100" dirty="0">
                        <a:latin typeface="Times New Roman"/>
                        <a:ea typeface="宋体"/>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r h="231072">
                <a:tc>
                  <a:txBody>
                    <a:bodyPr/>
                    <a:lstStyle/>
                    <a:p>
                      <a:pPr fontAlgn="auto" hangingPunct="1">
                        <a:spcAft>
                          <a:spcPts val="0"/>
                        </a:spcAft>
                      </a:pPr>
                      <a:r>
                        <a:rPr lang="en-US" sz="1400" b="1" kern="100">
                          <a:solidFill>
                            <a:srgbClr val="000000"/>
                          </a:solidFill>
                          <a:latin typeface="Arial"/>
                          <a:ea typeface="宋体"/>
                          <a:cs typeface="Times New Roman"/>
                        </a:rPr>
                        <a:t>Overall</a:t>
                      </a:r>
                      <a:endParaRPr lang="zh-CN" sz="1400" kern="100">
                        <a:latin typeface="Times New Roman"/>
                        <a:ea typeface="宋体"/>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auto" hangingPunct="1">
                        <a:spcAft>
                          <a:spcPts val="0"/>
                        </a:spcAft>
                      </a:pPr>
                      <a:r>
                        <a:rPr lang="en-US" sz="1400" kern="100">
                          <a:latin typeface="Arial"/>
                          <a:ea typeface="宋体"/>
                          <a:cs typeface="Times New Roman"/>
                        </a:rPr>
                        <a:t>-27.4%</a:t>
                      </a:r>
                      <a:endParaRPr lang="zh-CN" sz="1400" kern="100">
                        <a:latin typeface="Times New Roman"/>
                        <a:ea typeface="宋体"/>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auto" hangingPunct="1">
                        <a:spcAft>
                          <a:spcPts val="0"/>
                        </a:spcAft>
                      </a:pPr>
                      <a:r>
                        <a:rPr lang="en-US" sz="1400" kern="100" dirty="0">
                          <a:latin typeface="Arial"/>
                          <a:ea typeface="宋体"/>
                          <a:cs typeface="Times New Roman"/>
                        </a:rPr>
                        <a:t>-18.9%</a:t>
                      </a:r>
                      <a:endParaRPr lang="zh-CN" sz="1400" kern="100" dirty="0">
                        <a:latin typeface="Times New Roman"/>
                        <a:ea typeface="宋体"/>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auto" hangingPunct="1">
                        <a:spcAft>
                          <a:spcPts val="0"/>
                        </a:spcAft>
                      </a:pPr>
                      <a:r>
                        <a:rPr lang="en-US" sz="1400" kern="100" dirty="0">
                          <a:latin typeface="Arial"/>
                          <a:ea typeface="宋体"/>
                          <a:cs typeface="Times New Roman"/>
                        </a:rPr>
                        <a:t>-18.1%</a:t>
                      </a:r>
                      <a:endParaRPr lang="zh-CN" sz="1400" kern="100" dirty="0">
                        <a:latin typeface="Times New Roman"/>
                        <a:ea typeface="宋体"/>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auto" hangingPunct="1">
                        <a:spcAft>
                          <a:spcPts val="0"/>
                        </a:spcAft>
                      </a:pPr>
                      <a:r>
                        <a:rPr lang="en-US" sz="1400" kern="100" dirty="0">
                          <a:latin typeface="Arial"/>
                          <a:ea typeface="宋体"/>
                          <a:cs typeface="Times New Roman"/>
                        </a:rPr>
                        <a:t>-45.1%</a:t>
                      </a:r>
                      <a:endParaRPr lang="zh-CN" sz="1400" kern="100" dirty="0">
                        <a:latin typeface="Times New Roman"/>
                        <a:ea typeface="宋体"/>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auto" hangingPunct="1">
                        <a:spcAft>
                          <a:spcPts val="0"/>
                        </a:spcAft>
                      </a:pPr>
                      <a:r>
                        <a:rPr lang="en-US" sz="1400" kern="100">
                          <a:latin typeface="Arial"/>
                          <a:ea typeface="宋体"/>
                          <a:cs typeface="Times New Roman"/>
                        </a:rPr>
                        <a:t>-38.1%</a:t>
                      </a:r>
                      <a:endParaRPr lang="zh-CN" sz="1400" kern="100">
                        <a:latin typeface="Times New Roman"/>
                        <a:ea typeface="宋体"/>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auto" hangingPunct="1">
                        <a:spcAft>
                          <a:spcPts val="0"/>
                        </a:spcAft>
                      </a:pPr>
                      <a:r>
                        <a:rPr lang="en-US" sz="1400" kern="100" dirty="0">
                          <a:latin typeface="Arial"/>
                          <a:ea typeface="宋体"/>
                          <a:cs typeface="Times New Roman"/>
                        </a:rPr>
                        <a:t>-36.4%</a:t>
                      </a:r>
                      <a:endParaRPr lang="zh-CN" sz="1400" kern="100" dirty="0">
                        <a:latin typeface="Times New Roman"/>
                        <a:ea typeface="宋体"/>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r>
              <a:tr h="252079">
                <a:tc>
                  <a:txBody>
                    <a:bodyPr/>
                    <a:lstStyle/>
                    <a:p>
                      <a:pPr fontAlgn="auto" hangingPunct="1">
                        <a:spcAft>
                          <a:spcPts val="0"/>
                        </a:spcAft>
                      </a:pPr>
                      <a:r>
                        <a:rPr lang="en-US" sz="1400" kern="100">
                          <a:solidFill>
                            <a:srgbClr val="000000"/>
                          </a:solidFill>
                          <a:latin typeface="Arial"/>
                          <a:ea typeface="宋体"/>
                          <a:cs typeface="Times New Roman"/>
                        </a:rPr>
                        <a:t> </a:t>
                      </a:r>
                      <a:endParaRPr lang="zh-CN" sz="1400" kern="100">
                        <a:latin typeface="Times New Roman"/>
                        <a:ea typeface="宋体"/>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auto" hangingPunct="1">
                        <a:spcAft>
                          <a:spcPts val="0"/>
                        </a:spcAft>
                      </a:pPr>
                      <a:r>
                        <a:rPr lang="en-US" sz="1400" kern="100">
                          <a:solidFill>
                            <a:srgbClr val="808080"/>
                          </a:solidFill>
                          <a:latin typeface="Arial"/>
                          <a:ea typeface="宋体"/>
                          <a:cs typeface="Times New Roman"/>
                        </a:rPr>
                        <a:t>-27.5%</a:t>
                      </a:r>
                      <a:endParaRPr lang="zh-CN" sz="1400" kern="100">
                        <a:latin typeface="Times New Roman"/>
                        <a:ea typeface="宋体"/>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auto" hangingPunct="1">
                        <a:spcAft>
                          <a:spcPts val="0"/>
                        </a:spcAft>
                      </a:pPr>
                      <a:r>
                        <a:rPr lang="en-US" sz="1400" kern="100">
                          <a:solidFill>
                            <a:srgbClr val="808080"/>
                          </a:solidFill>
                          <a:latin typeface="Arial"/>
                          <a:ea typeface="宋体"/>
                          <a:cs typeface="Times New Roman"/>
                        </a:rPr>
                        <a:t>-19.0%</a:t>
                      </a:r>
                      <a:endParaRPr lang="zh-CN" sz="1400" kern="100">
                        <a:latin typeface="Times New Roman"/>
                        <a:ea typeface="宋体"/>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auto" hangingPunct="1">
                        <a:spcAft>
                          <a:spcPts val="0"/>
                        </a:spcAft>
                      </a:pPr>
                      <a:r>
                        <a:rPr lang="en-US" sz="1400" kern="100" dirty="0">
                          <a:solidFill>
                            <a:srgbClr val="808080"/>
                          </a:solidFill>
                          <a:latin typeface="Arial"/>
                          <a:ea typeface="宋体"/>
                          <a:cs typeface="Times New Roman"/>
                        </a:rPr>
                        <a:t>-18.2%</a:t>
                      </a:r>
                      <a:endParaRPr lang="zh-CN" sz="1400" kern="100" dirty="0">
                        <a:latin typeface="Times New Roman"/>
                        <a:ea typeface="宋体"/>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auto" hangingPunct="1">
                        <a:spcAft>
                          <a:spcPts val="0"/>
                        </a:spcAft>
                      </a:pPr>
                      <a:r>
                        <a:rPr lang="en-US" sz="1400" kern="100" dirty="0">
                          <a:solidFill>
                            <a:srgbClr val="808080"/>
                          </a:solidFill>
                          <a:latin typeface="Arial"/>
                          <a:ea typeface="宋体"/>
                          <a:cs typeface="Times New Roman"/>
                        </a:rPr>
                        <a:t>-45.3%</a:t>
                      </a:r>
                      <a:endParaRPr lang="zh-CN" sz="1400" kern="100" dirty="0">
                        <a:latin typeface="Times New Roman"/>
                        <a:ea typeface="宋体"/>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auto" hangingPunct="1">
                        <a:spcAft>
                          <a:spcPts val="0"/>
                        </a:spcAft>
                      </a:pPr>
                      <a:r>
                        <a:rPr lang="en-US" sz="1400" kern="100" dirty="0">
                          <a:solidFill>
                            <a:srgbClr val="808080"/>
                          </a:solidFill>
                          <a:latin typeface="Arial"/>
                          <a:ea typeface="宋体"/>
                          <a:cs typeface="Times New Roman"/>
                        </a:rPr>
                        <a:t>-38.2%</a:t>
                      </a:r>
                      <a:endParaRPr lang="zh-CN" sz="1400" kern="100" dirty="0">
                        <a:latin typeface="Times New Roman"/>
                        <a:ea typeface="宋体"/>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auto" hangingPunct="1">
                        <a:spcAft>
                          <a:spcPts val="0"/>
                        </a:spcAft>
                      </a:pPr>
                      <a:r>
                        <a:rPr lang="en-US" sz="1400" kern="100" dirty="0">
                          <a:solidFill>
                            <a:srgbClr val="808080"/>
                          </a:solidFill>
                          <a:latin typeface="Arial"/>
                          <a:ea typeface="宋体"/>
                          <a:cs typeface="Times New Roman"/>
                        </a:rPr>
                        <a:t>-36.7%</a:t>
                      </a:r>
                      <a:endParaRPr lang="zh-CN" sz="1400" kern="100" dirty="0">
                        <a:latin typeface="Times New Roman"/>
                        <a:ea typeface="宋体"/>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r>
            </a:tbl>
          </a:graphicData>
        </a:graphic>
      </p:graphicFrame>
      <p:graphicFrame>
        <p:nvGraphicFramePr>
          <p:cNvPr id="5" name="表格 4"/>
          <p:cNvGraphicFramePr>
            <a:graphicFrameLocks noGrp="1"/>
          </p:cNvGraphicFramePr>
          <p:nvPr/>
        </p:nvGraphicFramePr>
        <p:xfrm>
          <a:off x="1331640" y="4499828"/>
          <a:ext cx="6696745" cy="1449453"/>
        </p:xfrm>
        <a:graphic>
          <a:graphicData uri="http://schemas.openxmlformats.org/drawingml/2006/table">
            <a:tbl>
              <a:tblPr/>
              <a:tblGrid>
                <a:gridCol w="1139947"/>
                <a:gridCol w="931653"/>
                <a:gridCol w="915093"/>
                <a:gridCol w="931653"/>
                <a:gridCol w="931653"/>
                <a:gridCol w="915093"/>
                <a:gridCol w="931653"/>
              </a:tblGrid>
              <a:tr h="231072">
                <a:tc>
                  <a:txBody>
                    <a:bodyPr/>
                    <a:lstStyle/>
                    <a:p>
                      <a:pPr fontAlgn="auto" hangingPunct="1">
                        <a:spcAft>
                          <a:spcPts val="0"/>
                        </a:spcAft>
                      </a:pPr>
                      <a:r>
                        <a:rPr lang="en-US" sz="1400" kern="100" dirty="0">
                          <a:solidFill>
                            <a:srgbClr val="000000"/>
                          </a:solidFill>
                          <a:latin typeface="Arial"/>
                          <a:ea typeface="宋体"/>
                          <a:cs typeface="Times New Roman"/>
                        </a:rPr>
                        <a:t> </a:t>
                      </a:r>
                      <a:endParaRPr lang="zh-CN" sz="1400" kern="100" dirty="0">
                        <a:latin typeface="Times New Roman"/>
                        <a:ea typeface="宋体"/>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gridSpan="3">
                  <a:txBody>
                    <a:bodyPr/>
                    <a:lstStyle/>
                    <a:p>
                      <a:pPr algn="ctr" fontAlgn="auto" hangingPunct="1">
                        <a:spcAft>
                          <a:spcPts val="0"/>
                        </a:spcAft>
                      </a:pPr>
                      <a:r>
                        <a:rPr lang="en-US" sz="1400" b="1" kern="100">
                          <a:solidFill>
                            <a:srgbClr val="000000"/>
                          </a:solidFill>
                          <a:latin typeface="Arial"/>
                          <a:ea typeface="宋体"/>
                          <a:cs typeface="Times New Roman"/>
                        </a:rPr>
                        <a:t>Random Access  HEVC 2x</a:t>
                      </a:r>
                      <a:endParaRPr lang="zh-CN" sz="1400" kern="100">
                        <a:latin typeface="Times New Roman"/>
                        <a:ea typeface="宋体"/>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zh-CN" altLang="en-US"/>
                    </a:p>
                  </a:txBody>
                  <a:tcPr/>
                </a:tc>
                <a:tc hMerge="1">
                  <a:txBody>
                    <a:bodyPr/>
                    <a:lstStyle/>
                    <a:p>
                      <a:endParaRPr lang="zh-CN" altLang="en-US"/>
                    </a:p>
                  </a:txBody>
                  <a:tcPr/>
                </a:tc>
                <a:tc gridSpan="3">
                  <a:txBody>
                    <a:bodyPr/>
                    <a:lstStyle/>
                    <a:p>
                      <a:pPr algn="ctr" fontAlgn="auto" hangingPunct="1">
                        <a:spcAft>
                          <a:spcPts val="0"/>
                        </a:spcAft>
                      </a:pPr>
                      <a:r>
                        <a:rPr lang="en-US" sz="1400" b="1" kern="100">
                          <a:solidFill>
                            <a:srgbClr val="000000"/>
                          </a:solidFill>
                          <a:latin typeface="Arial"/>
                          <a:ea typeface="宋体"/>
                          <a:cs typeface="Times New Roman"/>
                        </a:rPr>
                        <a:t>Random Access HEVC 1.5x</a:t>
                      </a:r>
                      <a:endParaRPr lang="zh-CN" sz="1400" kern="100">
                        <a:latin typeface="Times New Roman"/>
                        <a:ea typeface="宋体"/>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zh-CN" altLang="en-US"/>
                    </a:p>
                  </a:txBody>
                  <a:tcPr/>
                </a:tc>
                <a:tc hMerge="1">
                  <a:txBody>
                    <a:bodyPr/>
                    <a:lstStyle/>
                    <a:p>
                      <a:endParaRPr lang="zh-CN" altLang="en-US"/>
                    </a:p>
                  </a:txBody>
                  <a:tcPr/>
                </a:tc>
              </a:tr>
              <a:tr h="252079">
                <a:tc>
                  <a:txBody>
                    <a:bodyPr/>
                    <a:lstStyle/>
                    <a:p>
                      <a:pPr fontAlgn="auto" hangingPunct="1">
                        <a:spcAft>
                          <a:spcPts val="0"/>
                        </a:spcAft>
                      </a:pPr>
                      <a:r>
                        <a:rPr lang="en-US" sz="1400" kern="100" dirty="0">
                          <a:solidFill>
                            <a:srgbClr val="000000"/>
                          </a:solidFill>
                          <a:latin typeface="Arial"/>
                          <a:ea typeface="宋体"/>
                          <a:cs typeface="Times New Roman"/>
                        </a:rPr>
                        <a:t> </a:t>
                      </a:r>
                      <a:endParaRPr lang="zh-CN" sz="1400" kern="100" dirty="0">
                        <a:latin typeface="Times New Roman"/>
                        <a:ea typeface="宋体"/>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auto" hangingPunct="1">
                        <a:spcAft>
                          <a:spcPts val="0"/>
                        </a:spcAft>
                      </a:pPr>
                      <a:r>
                        <a:rPr lang="en-US" sz="1400" kern="100" dirty="0">
                          <a:solidFill>
                            <a:srgbClr val="000000"/>
                          </a:solidFill>
                          <a:latin typeface="Arial"/>
                          <a:ea typeface="宋体"/>
                          <a:cs typeface="Times New Roman"/>
                        </a:rPr>
                        <a:t>Y</a:t>
                      </a:r>
                      <a:endParaRPr lang="zh-CN" sz="1400" kern="100" dirty="0">
                        <a:latin typeface="Times New Roman"/>
                        <a:ea typeface="宋体"/>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auto" hangingPunct="1">
                        <a:spcAft>
                          <a:spcPts val="0"/>
                        </a:spcAft>
                      </a:pPr>
                      <a:r>
                        <a:rPr lang="en-US" sz="1400" kern="100" dirty="0">
                          <a:solidFill>
                            <a:srgbClr val="000000"/>
                          </a:solidFill>
                          <a:latin typeface="Arial"/>
                          <a:ea typeface="宋体"/>
                          <a:cs typeface="Times New Roman"/>
                        </a:rPr>
                        <a:t>U</a:t>
                      </a:r>
                      <a:endParaRPr lang="zh-CN" sz="1400" kern="100" dirty="0">
                        <a:latin typeface="Times New Roman"/>
                        <a:ea typeface="宋体"/>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auto" hangingPunct="1">
                        <a:spcAft>
                          <a:spcPts val="0"/>
                        </a:spcAft>
                      </a:pPr>
                      <a:r>
                        <a:rPr lang="en-US" sz="1400" kern="100" dirty="0">
                          <a:solidFill>
                            <a:srgbClr val="000000"/>
                          </a:solidFill>
                          <a:latin typeface="Arial"/>
                          <a:ea typeface="宋体"/>
                          <a:cs typeface="Times New Roman"/>
                        </a:rPr>
                        <a:t>V</a:t>
                      </a:r>
                      <a:endParaRPr lang="zh-CN" sz="1400" kern="100" dirty="0">
                        <a:latin typeface="Times New Roman"/>
                        <a:ea typeface="宋体"/>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auto" hangingPunct="1">
                        <a:spcAft>
                          <a:spcPts val="0"/>
                        </a:spcAft>
                      </a:pPr>
                      <a:r>
                        <a:rPr lang="en-US" sz="1400" kern="100">
                          <a:solidFill>
                            <a:srgbClr val="000000"/>
                          </a:solidFill>
                          <a:latin typeface="Arial"/>
                          <a:ea typeface="宋体"/>
                          <a:cs typeface="Times New Roman"/>
                        </a:rPr>
                        <a:t>Y</a:t>
                      </a:r>
                      <a:endParaRPr lang="zh-CN" sz="1400" kern="100">
                        <a:latin typeface="Times New Roman"/>
                        <a:ea typeface="宋体"/>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auto" hangingPunct="1">
                        <a:spcAft>
                          <a:spcPts val="0"/>
                        </a:spcAft>
                      </a:pPr>
                      <a:r>
                        <a:rPr lang="en-US" sz="1400" kern="100">
                          <a:solidFill>
                            <a:srgbClr val="000000"/>
                          </a:solidFill>
                          <a:latin typeface="Arial"/>
                          <a:ea typeface="宋体"/>
                          <a:cs typeface="Times New Roman"/>
                        </a:rPr>
                        <a:t>U</a:t>
                      </a:r>
                      <a:endParaRPr lang="zh-CN" sz="1400" kern="100">
                        <a:latin typeface="Times New Roman"/>
                        <a:ea typeface="宋体"/>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auto" hangingPunct="1">
                        <a:spcAft>
                          <a:spcPts val="0"/>
                        </a:spcAft>
                      </a:pPr>
                      <a:r>
                        <a:rPr lang="en-US" sz="1400" kern="100">
                          <a:solidFill>
                            <a:srgbClr val="000000"/>
                          </a:solidFill>
                          <a:latin typeface="Arial"/>
                          <a:ea typeface="宋体"/>
                          <a:cs typeface="Times New Roman"/>
                        </a:rPr>
                        <a:t>V</a:t>
                      </a:r>
                      <a:endParaRPr lang="zh-CN" sz="1400" kern="100">
                        <a:latin typeface="Times New Roman"/>
                        <a:ea typeface="宋体"/>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r>
              <a:tr h="231072">
                <a:tc>
                  <a:txBody>
                    <a:bodyPr/>
                    <a:lstStyle/>
                    <a:p>
                      <a:pPr fontAlgn="auto" hangingPunct="1">
                        <a:spcAft>
                          <a:spcPts val="0"/>
                        </a:spcAft>
                      </a:pPr>
                      <a:r>
                        <a:rPr lang="en-US" sz="1400" kern="100">
                          <a:solidFill>
                            <a:srgbClr val="000000"/>
                          </a:solidFill>
                          <a:latin typeface="Arial"/>
                          <a:ea typeface="宋体"/>
                          <a:cs typeface="Times New Roman"/>
                        </a:rPr>
                        <a:t>Class A+</a:t>
                      </a:r>
                      <a:endParaRPr lang="zh-CN" sz="1400" kern="100">
                        <a:latin typeface="Times New Roman"/>
                        <a:ea typeface="宋体"/>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auto" hangingPunct="1">
                        <a:spcAft>
                          <a:spcPts val="0"/>
                        </a:spcAft>
                      </a:pPr>
                      <a:r>
                        <a:rPr lang="en-US" sz="1400" kern="100" dirty="0">
                          <a:latin typeface="Arial"/>
                          <a:ea typeface="宋体"/>
                          <a:cs typeface="Times New Roman"/>
                        </a:rPr>
                        <a:t>-30.0%</a:t>
                      </a:r>
                      <a:endParaRPr lang="zh-CN" sz="1400" kern="100" dirty="0">
                        <a:latin typeface="Times New Roman"/>
                        <a:ea typeface="宋体"/>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auto" hangingPunct="1">
                        <a:spcAft>
                          <a:spcPts val="0"/>
                        </a:spcAft>
                      </a:pPr>
                      <a:r>
                        <a:rPr lang="en-US" sz="1400" kern="100" dirty="0">
                          <a:latin typeface="Arial"/>
                          <a:ea typeface="宋体"/>
                          <a:cs typeface="Times New Roman"/>
                        </a:rPr>
                        <a:t>-19.6%</a:t>
                      </a:r>
                      <a:endParaRPr lang="zh-CN" sz="1400" kern="100" dirty="0">
                        <a:latin typeface="Times New Roman"/>
                        <a:ea typeface="宋体"/>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auto" hangingPunct="1">
                        <a:spcAft>
                          <a:spcPts val="0"/>
                        </a:spcAft>
                      </a:pPr>
                      <a:r>
                        <a:rPr lang="en-US" sz="1400" kern="100">
                          <a:latin typeface="Arial"/>
                          <a:ea typeface="宋体"/>
                          <a:cs typeface="Times New Roman"/>
                        </a:rPr>
                        <a:t>-20.0%</a:t>
                      </a:r>
                      <a:endParaRPr lang="zh-CN" sz="1400" kern="100">
                        <a:latin typeface="Times New Roman"/>
                        <a:ea typeface="宋体"/>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auto" hangingPunct="1">
                        <a:spcAft>
                          <a:spcPts val="0"/>
                        </a:spcAft>
                      </a:pPr>
                      <a:r>
                        <a:rPr lang="en-US" sz="1400" kern="100">
                          <a:solidFill>
                            <a:srgbClr val="000000"/>
                          </a:solidFill>
                          <a:latin typeface="Arial"/>
                          <a:ea typeface="宋体"/>
                          <a:cs typeface="Times New Roman"/>
                        </a:rPr>
                        <a:t> </a:t>
                      </a:r>
                      <a:endParaRPr lang="zh-CN" sz="1400" kern="100">
                        <a:latin typeface="Times New Roman"/>
                        <a:ea typeface="宋体"/>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auto" hangingPunct="1">
                        <a:spcAft>
                          <a:spcPts val="0"/>
                        </a:spcAft>
                      </a:pPr>
                      <a:r>
                        <a:rPr lang="en-US" sz="1400" kern="100">
                          <a:solidFill>
                            <a:srgbClr val="000000"/>
                          </a:solidFill>
                          <a:latin typeface="Arial"/>
                          <a:ea typeface="宋体"/>
                          <a:cs typeface="Times New Roman"/>
                        </a:rPr>
                        <a:t> </a:t>
                      </a:r>
                      <a:endParaRPr lang="zh-CN" sz="1400" kern="100">
                        <a:latin typeface="Times New Roman"/>
                        <a:ea typeface="宋体"/>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auto" hangingPunct="1">
                        <a:spcAft>
                          <a:spcPts val="0"/>
                        </a:spcAft>
                      </a:pPr>
                      <a:r>
                        <a:rPr lang="en-US" sz="1400" kern="100">
                          <a:solidFill>
                            <a:srgbClr val="000000"/>
                          </a:solidFill>
                          <a:latin typeface="Arial"/>
                          <a:ea typeface="宋体"/>
                          <a:cs typeface="Times New Roman"/>
                        </a:rPr>
                        <a:t> </a:t>
                      </a:r>
                      <a:endParaRPr lang="zh-CN" sz="1400" kern="100">
                        <a:latin typeface="Times New Roman"/>
                        <a:ea typeface="宋体"/>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r>
              <a:tr h="252079">
                <a:tc>
                  <a:txBody>
                    <a:bodyPr/>
                    <a:lstStyle/>
                    <a:p>
                      <a:pPr fontAlgn="auto" hangingPunct="1">
                        <a:spcAft>
                          <a:spcPts val="0"/>
                        </a:spcAft>
                      </a:pPr>
                      <a:r>
                        <a:rPr lang="en-US" sz="1400" kern="100">
                          <a:solidFill>
                            <a:srgbClr val="000000"/>
                          </a:solidFill>
                          <a:latin typeface="Arial"/>
                          <a:ea typeface="宋体"/>
                          <a:cs typeface="Times New Roman"/>
                        </a:rPr>
                        <a:t>Class B</a:t>
                      </a:r>
                      <a:endParaRPr lang="zh-CN" sz="1400" kern="100">
                        <a:latin typeface="Times New Roman"/>
                        <a:ea typeface="宋体"/>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auto" hangingPunct="1">
                        <a:spcAft>
                          <a:spcPts val="0"/>
                        </a:spcAft>
                      </a:pPr>
                      <a:r>
                        <a:rPr lang="en-US" sz="1400" kern="100">
                          <a:latin typeface="Arial"/>
                          <a:ea typeface="宋体"/>
                          <a:cs typeface="Times New Roman"/>
                        </a:rPr>
                        <a:t>-24.6%</a:t>
                      </a:r>
                      <a:endParaRPr lang="zh-CN" sz="1400" kern="100">
                        <a:latin typeface="Times New Roman"/>
                        <a:ea typeface="宋体"/>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auto" hangingPunct="1">
                        <a:spcAft>
                          <a:spcPts val="0"/>
                        </a:spcAft>
                      </a:pPr>
                      <a:r>
                        <a:rPr lang="en-US" sz="1400" kern="100" dirty="0">
                          <a:latin typeface="Arial"/>
                          <a:ea typeface="宋体"/>
                          <a:cs typeface="Times New Roman"/>
                        </a:rPr>
                        <a:t>-17.8%</a:t>
                      </a:r>
                      <a:endParaRPr lang="zh-CN" sz="1400" kern="100" dirty="0">
                        <a:latin typeface="Times New Roman"/>
                        <a:ea typeface="宋体"/>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auto" hangingPunct="1">
                        <a:spcAft>
                          <a:spcPts val="0"/>
                        </a:spcAft>
                      </a:pPr>
                      <a:r>
                        <a:rPr lang="en-US" sz="1400" kern="100" dirty="0">
                          <a:latin typeface="Arial"/>
                          <a:ea typeface="宋体"/>
                          <a:cs typeface="Times New Roman"/>
                        </a:rPr>
                        <a:t>-15.9%</a:t>
                      </a:r>
                      <a:endParaRPr lang="zh-CN" sz="1400" kern="100" dirty="0">
                        <a:latin typeface="Times New Roman"/>
                        <a:ea typeface="宋体"/>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auto" hangingPunct="1">
                        <a:spcAft>
                          <a:spcPts val="0"/>
                        </a:spcAft>
                      </a:pPr>
                      <a:r>
                        <a:rPr lang="en-US" sz="1400" kern="100" dirty="0">
                          <a:latin typeface="Arial"/>
                          <a:ea typeface="宋体"/>
                          <a:cs typeface="Times New Roman"/>
                        </a:rPr>
                        <a:t>-45.0%</a:t>
                      </a:r>
                      <a:endParaRPr lang="zh-CN" sz="1400" kern="100" dirty="0">
                        <a:latin typeface="Times New Roman"/>
                        <a:ea typeface="宋体"/>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auto" hangingPunct="1">
                        <a:spcAft>
                          <a:spcPts val="0"/>
                        </a:spcAft>
                      </a:pPr>
                      <a:r>
                        <a:rPr lang="en-US" sz="1400" kern="100">
                          <a:latin typeface="Arial"/>
                          <a:ea typeface="宋体"/>
                          <a:cs typeface="Times New Roman"/>
                        </a:rPr>
                        <a:t>-38.0%</a:t>
                      </a:r>
                      <a:endParaRPr lang="zh-CN" sz="1400" kern="100">
                        <a:latin typeface="Times New Roman"/>
                        <a:ea typeface="宋体"/>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auto" hangingPunct="1">
                        <a:spcAft>
                          <a:spcPts val="0"/>
                        </a:spcAft>
                      </a:pPr>
                      <a:r>
                        <a:rPr lang="en-US" sz="1400" kern="100">
                          <a:latin typeface="Arial"/>
                          <a:ea typeface="宋体"/>
                          <a:cs typeface="Times New Roman"/>
                        </a:rPr>
                        <a:t>-36.3%</a:t>
                      </a:r>
                      <a:endParaRPr lang="zh-CN" sz="1400" kern="100">
                        <a:latin typeface="Times New Roman"/>
                        <a:ea typeface="宋体"/>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r h="231072">
                <a:tc>
                  <a:txBody>
                    <a:bodyPr/>
                    <a:lstStyle/>
                    <a:p>
                      <a:pPr fontAlgn="auto" hangingPunct="1">
                        <a:spcAft>
                          <a:spcPts val="0"/>
                        </a:spcAft>
                      </a:pPr>
                      <a:r>
                        <a:rPr lang="en-US" sz="1400" b="1" kern="100">
                          <a:solidFill>
                            <a:srgbClr val="000000"/>
                          </a:solidFill>
                          <a:latin typeface="Arial"/>
                          <a:ea typeface="宋体"/>
                          <a:cs typeface="Times New Roman"/>
                        </a:rPr>
                        <a:t>Overall</a:t>
                      </a:r>
                      <a:endParaRPr lang="zh-CN" sz="1400" kern="100">
                        <a:latin typeface="Times New Roman"/>
                        <a:ea typeface="宋体"/>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auto" hangingPunct="1">
                        <a:spcAft>
                          <a:spcPts val="0"/>
                        </a:spcAft>
                      </a:pPr>
                      <a:r>
                        <a:rPr lang="en-US" sz="1400" kern="100">
                          <a:latin typeface="Arial"/>
                          <a:ea typeface="宋体"/>
                          <a:cs typeface="Times New Roman"/>
                        </a:rPr>
                        <a:t>-27.3%</a:t>
                      </a:r>
                      <a:endParaRPr lang="zh-CN" sz="1400" kern="100">
                        <a:latin typeface="Times New Roman"/>
                        <a:ea typeface="宋体"/>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auto" hangingPunct="1">
                        <a:spcAft>
                          <a:spcPts val="0"/>
                        </a:spcAft>
                      </a:pPr>
                      <a:r>
                        <a:rPr lang="en-US" sz="1400" kern="100">
                          <a:latin typeface="Arial"/>
                          <a:ea typeface="宋体"/>
                          <a:cs typeface="Times New Roman"/>
                        </a:rPr>
                        <a:t>-18.7%</a:t>
                      </a:r>
                      <a:endParaRPr lang="zh-CN" sz="1400" kern="100">
                        <a:latin typeface="Times New Roman"/>
                        <a:ea typeface="宋体"/>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auto" hangingPunct="1">
                        <a:spcAft>
                          <a:spcPts val="0"/>
                        </a:spcAft>
                      </a:pPr>
                      <a:r>
                        <a:rPr lang="en-US" sz="1400" kern="100" dirty="0">
                          <a:latin typeface="Arial"/>
                          <a:ea typeface="宋体"/>
                          <a:cs typeface="Times New Roman"/>
                        </a:rPr>
                        <a:t>-18.0%</a:t>
                      </a:r>
                      <a:endParaRPr lang="zh-CN" sz="1400" kern="100" dirty="0">
                        <a:latin typeface="Times New Roman"/>
                        <a:ea typeface="宋体"/>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auto" hangingPunct="1">
                        <a:spcAft>
                          <a:spcPts val="0"/>
                        </a:spcAft>
                      </a:pPr>
                      <a:r>
                        <a:rPr lang="en-US" sz="1400" kern="100" dirty="0">
                          <a:latin typeface="Arial"/>
                          <a:ea typeface="宋体"/>
                          <a:cs typeface="Times New Roman"/>
                        </a:rPr>
                        <a:t>-45.0%</a:t>
                      </a:r>
                      <a:endParaRPr lang="zh-CN" sz="1400" kern="100" dirty="0">
                        <a:latin typeface="Times New Roman"/>
                        <a:ea typeface="宋体"/>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auto" hangingPunct="1">
                        <a:spcAft>
                          <a:spcPts val="0"/>
                        </a:spcAft>
                      </a:pPr>
                      <a:r>
                        <a:rPr lang="en-US" sz="1400" kern="100" dirty="0">
                          <a:latin typeface="Arial"/>
                          <a:ea typeface="宋体"/>
                          <a:cs typeface="Times New Roman"/>
                        </a:rPr>
                        <a:t>-38.0%</a:t>
                      </a:r>
                      <a:endParaRPr lang="zh-CN" sz="1400" kern="100" dirty="0">
                        <a:latin typeface="Times New Roman"/>
                        <a:ea typeface="宋体"/>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auto" hangingPunct="1">
                        <a:spcAft>
                          <a:spcPts val="0"/>
                        </a:spcAft>
                      </a:pPr>
                      <a:r>
                        <a:rPr lang="en-US" sz="1400" kern="100" dirty="0">
                          <a:latin typeface="Arial"/>
                          <a:ea typeface="宋体"/>
                          <a:cs typeface="Times New Roman"/>
                        </a:rPr>
                        <a:t>-36.3%</a:t>
                      </a:r>
                      <a:endParaRPr lang="zh-CN" sz="1400" kern="100" dirty="0">
                        <a:latin typeface="Times New Roman"/>
                        <a:ea typeface="宋体"/>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r>
              <a:tr h="252079">
                <a:tc>
                  <a:txBody>
                    <a:bodyPr/>
                    <a:lstStyle/>
                    <a:p>
                      <a:pPr fontAlgn="auto" hangingPunct="1">
                        <a:spcAft>
                          <a:spcPts val="0"/>
                        </a:spcAft>
                      </a:pPr>
                      <a:r>
                        <a:rPr lang="en-US" sz="1400" kern="100">
                          <a:solidFill>
                            <a:srgbClr val="000000"/>
                          </a:solidFill>
                          <a:latin typeface="Arial"/>
                          <a:ea typeface="宋体"/>
                          <a:cs typeface="Times New Roman"/>
                        </a:rPr>
                        <a:t> </a:t>
                      </a:r>
                      <a:endParaRPr lang="zh-CN" sz="1400" kern="100">
                        <a:latin typeface="Times New Roman"/>
                        <a:ea typeface="宋体"/>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auto" hangingPunct="1">
                        <a:spcAft>
                          <a:spcPts val="0"/>
                        </a:spcAft>
                      </a:pPr>
                      <a:r>
                        <a:rPr lang="en-US" sz="1400" kern="100">
                          <a:solidFill>
                            <a:srgbClr val="808080"/>
                          </a:solidFill>
                          <a:latin typeface="Arial"/>
                          <a:ea typeface="宋体"/>
                          <a:cs typeface="Times New Roman"/>
                        </a:rPr>
                        <a:t>-27.3%</a:t>
                      </a:r>
                      <a:endParaRPr lang="zh-CN" sz="1400" kern="100">
                        <a:latin typeface="Times New Roman"/>
                        <a:ea typeface="宋体"/>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auto" hangingPunct="1">
                        <a:spcAft>
                          <a:spcPts val="0"/>
                        </a:spcAft>
                      </a:pPr>
                      <a:r>
                        <a:rPr lang="en-US" sz="1400" kern="100">
                          <a:solidFill>
                            <a:srgbClr val="808080"/>
                          </a:solidFill>
                          <a:latin typeface="Arial"/>
                          <a:ea typeface="宋体"/>
                          <a:cs typeface="Times New Roman"/>
                        </a:rPr>
                        <a:t>-18.8%</a:t>
                      </a:r>
                      <a:endParaRPr lang="zh-CN" sz="1400" kern="100">
                        <a:latin typeface="Times New Roman"/>
                        <a:ea typeface="宋体"/>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auto" hangingPunct="1">
                        <a:spcAft>
                          <a:spcPts val="0"/>
                        </a:spcAft>
                      </a:pPr>
                      <a:r>
                        <a:rPr lang="en-US" sz="1400" kern="100">
                          <a:solidFill>
                            <a:srgbClr val="808080"/>
                          </a:solidFill>
                          <a:latin typeface="Arial"/>
                          <a:ea typeface="宋体"/>
                          <a:cs typeface="Times New Roman"/>
                        </a:rPr>
                        <a:t>-18.1%</a:t>
                      </a:r>
                      <a:endParaRPr lang="zh-CN" sz="1400" kern="100">
                        <a:latin typeface="Times New Roman"/>
                        <a:ea typeface="宋体"/>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auto" hangingPunct="1">
                        <a:spcAft>
                          <a:spcPts val="0"/>
                        </a:spcAft>
                      </a:pPr>
                      <a:r>
                        <a:rPr lang="en-US" sz="1400" kern="100">
                          <a:solidFill>
                            <a:srgbClr val="808080"/>
                          </a:solidFill>
                          <a:latin typeface="Arial"/>
                          <a:ea typeface="宋体"/>
                          <a:cs typeface="Times New Roman"/>
                        </a:rPr>
                        <a:t>-45.2%</a:t>
                      </a:r>
                      <a:endParaRPr lang="zh-CN" sz="1400" kern="100">
                        <a:latin typeface="Times New Roman"/>
                        <a:ea typeface="宋体"/>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auto" hangingPunct="1">
                        <a:spcAft>
                          <a:spcPts val="0"/>
                        </a:spcAft>
                      </a:pPr>
                      <a:r>
                        <a:rPr lang="en-US" sz="1400" kern="100" dirty="0">
                          <a:solidFill>
                            <a:srgbClr val="808080"/>
                          </a:solidFill>
                          <a:latin typeface="Arial"/>
                          <a:ea typeface="宋体"/>
                          <a:cs typeface="Times New Roman"/>
                        </a:rPr>
                        <a:t>-38.1%</a:t>
                      </a:r>
                      <a:endParaRPr lang="zh-CN" sz="1400" kern="100" dirty="0">
                        <a:latin typeface="Times New Roman"/>
                        <a:ea typeface="宋体"/>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auto" hangingPunct="1">
                        <a:spcAft>
                          <a:spcPts val="0"/>
                        </a:spcAft>
                      </a:pPr>
                      <a:r>
                        <a:rPr lang="en-US" sz="1400" kern="100" dirty="0">
                          <a:solidFill>
                            <a:srgbClr val="808080"/>
                          </a:solidFill>
                          <a:latin typeface="Arial"/>
                          <a:ea typeface="宋体"/>
                          <a:cs typeface="Times New Roman"/>
                        </a:rPr>
                        <a:t>-36.6%</a:t>
                      </a:r>
                      <a:endParaRPr lang="zh-CN" sz="1400" kern="100" dirty="0">
                        <a:latin typeface="Times New Roman"/>
                        <a:ea typeface="宋体"/>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r>
            </a:tbl>
          </a:graphicData>
        </a:graphic>
      </p:graphicFrame>
      <p:sp>
        <p:nvSpPr>
          <p:cNvPr id="6" name="矩形 5"/>
          <p:cNvSpPr/>
          <p:nvPr/>
        </p:nvSpPr>
        <p:spPr>
          <a:xfrm>
            <a:off x="3635896" y="4005064"/>
            <a:ext cx="2150973" cy="369332"/>
          </a:xfrm>
          <a:prstGeom prst="rect">
            <a:avLst/>
          </a:prstGeom>
        </p:spPr>
        <p:txBody>
          <a:bodyPr wrap="none">
            <a:spAutoFit/>
          </a:bodyPr>
          <a:lstStyle/>
          <a:p>
            <a:r>
              <a:rPr lang="en-US" altLang="zh-CN" dirty="0" smtClean="0"/>
              <a:t>EL only  actual rate</a:t>
            </a:r>
            <a:endParaRPr lang="zh-CN" altLang="en-US" dirty="0"/>
          </a:p>
        </p:txBody>
      </p:sp>
      <p:sp>
        <p:nvSpPr>
          <p:cNvPr id="7" name="矩形 6"/>
          <p:cNvSpPr/>
          <p:nvPr/>
        </p:nvSpPr>
        <p:spPr>
          <a:xfrm>
            <a:off x="3627402" y="6011996"/>
            <a:ext cx="2125325" cy="369332"/>
          </a:xfrm>
          <a:prstGeom prst="rect">
            <a:avLst/>
          </a:prstGeom>
        </p:spPr>
        <p:txBody>
          <a:bodyPr wrap="none">
            <a:spAutoFit/>
          </a:bodyPr>
          <a:lstStyle/>
          <a:p>
            <a:r>
              <a:rPr lang="en-US" altLang="zh-CN" dirty="0" smtClean="0"/>
              <a:t>EL only  target rate</a:t>
            </a:r>
            <a:endParaRPr lang="zh-CN" alt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Compression performance (continued)</a:t>
            </a:r>
            <a:endParaRPr lang="zh-CN" altLang="en-US" dirty="0"/>
          </a:p>
        </p:txBody>
      </p:sp>
      <p:graphicFrame>
        <p:nvGraphicFramePr>
          <p:cNvPr id="4" name="表格 3"/>
          <p:cNvGraphicFramePr>
            <a:graphicFrameLocks noGrp="1"/>
          </p:cNvGraphicFramePr>
          <p:nvPr/>
        </p:nvGraphicFramePr>
        <p:xfrm>
          <a:off x="1115616" y="1412775"/>
          <a:ext cx="6912767" cy="1584177"/>
        </p:xfrm>
        <a:graphic>
          <a:graphicData uri="http://schemas.openxmlformats.org/drawingml/2006/table">
            <a:tbl>
              <a:tblPr/>
              <a:tblGrid>
                <a:gridCol w="1176719"/>
                <a:gridCol w="961706"/>
                <a:gridCol w="944612"/>
                <a:gridCol w="961706"/>
                <a:gridCol w="961706"/>
                <a:gridCol w="944612"/>
                <a:gridCol w="961706"/>
              </a:tblGrid>
              <a:tr h="252550">
                <a:tc>
                  <a:txBody>
                    <a:bodyPr/>
                    <a:lstStyle/>
                    <a:p>
                      <a:pPr fontAlgn="auto" hangingPunct="1">
                        <a:spcAft>
                          <a:spcPts val="0"/>
                        </a:spcAft>
                      </a:pPr>
                      <a:r>
                        <a:rPr lang="en-US" sz="1600" kern="100" dirty="0">
                          <a:solidFill>
                            <a:srgbClr val="000000"/>
                          </a:solidFill>
                          <a:latin typeface="Arial"/>
                          <a:ea typeface="宋体"/>
                          <a:cs typeface="Times New Roman"/>
                        </a:rPr>
                        <a:t> </a:t>
                      </a:r>
                      <a:endParaRPr lang="zh-CN" sz="1600" kern="100" dirty="0">
                        <a:latin typeface="Times New Roman"/>
                        <a:ea typeface="宋体"/>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gridSpan="3">
                  <a:txBody>
                    <a:bodyPr/>
                    <a:lstStyle/>
                    <a:p>
                      <a:pPr algn="ctr" fontAlgn="auto" hangingPunct="1">
                        <a:spcAft>
                          <a:spcPts val="0"/>
                        </a:spcAft>
                      </a:pPr>
                      <a:r>
                        <a:rPr lang="en-US" sz="1600" b="1" kern="100" dirty="0">
                          <a:solidFill>
                            <a:srgbClr val="000000"/>
                          </a:solidFill>
                          <a:latin typeface="Arial"/>
                          <a:ea typeface="宋体"/>
                          <a:cs typeface="Times New Roman"/>
                        </a:rPr>
                        <a:t>Random Access  HEVC 2x</a:t>
                      </a:r>
                      <a:endParaRPr lang="zh-CN" sz="1600" kern="100" dirty="0">
                        <a:latin typeface="Times New Roman"/>
                        <a:ea typeface="宋体"/>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zh-CN" altLang="en-US"/>
                    </a:p>
                  </a:txBody>
                  <a:tcPr/>
                </a:tc>
                <a:tc hMerge="1">
                  <a:txBody>
                    <a:bodyPr/>
                    <a:lstStyle/>
                    <a:p>
                      <a:endParaRPr lang="zh-CN" altLang="en-US"/>
                    </a:p>
                  </a:txBody>
                  <a:tcPr/>
                </a:tc>
                <a:tc gridSpan="3">
                  <a:txBody>
                    <a:bodyPr/>
                    <a:lstStyle/>
                    <a:p>
                      <a:pPr algn="ctr" fontAlgn="auto" hangingPunct="1">
                        <a:spcAft>
                          <a:spcPts val="0"/>
                        </a:spcAft>
                      </a:pPr>
                      <a:r>
                        <a:rPr lang="en-US" sz="1600" b="1" kern="100" dirty="0">
                          <a:solidFill>
                            <a:srgbClr val="000000"/>
                          </a:solidFill>
                          <a:latin typeface="Arial"/>
                          <a:ea typeface="宋体"/>
                          <a:cs typeface="Times New Roman"/>
                        </a:rPr>
                        <a:t>Random Access HEVC 1.5x</a:t>
                      </a:r>
                      <a:endParaRPr lang="zh-CN" sz="1600" kern="100" dirty="0">
                        <a:latin typeface="Times New Roman"/>
                        <a:ea typeface="宋体"/>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zh-CN" altLang="en-US"/>
                    </a:p>
                  </a:txBody>
                  <a:tcPr/>
                </a:tc>
                <a:tc hMerge="1">
                  <a:txBody>
                    <a:bodyPr/>
                    <a:lstStyle/>
                    <a:p>
                      <a:endParaRPr lang="zh-CN" altLang="en-US"/>
                    </a:p>
                  </a:txBody>
                  <a:tcPr/>
                </a:tc>
              </a:tr>
              <a:tr h="275509">
                <a:tc>
                  <a:txBody>
                    <a:bodyPr/>
                    <a:lstStyle/>
                    <a:p>
                      <a:pPr fontAlgn="auto" hangingPunct="1">
                        <a:spcAft>
                          <a:spcPts val="0"/>
                        </a:spcAft>
                      </a:pPr>
                      <a:r>
                        <a:rPr lang="en-US" sz="1600" kern="100" dirty="0">
                          <a:solidFill>
                            <a:srgbClr val="000000"/>
                          </a:solidFill>
                          <a:latin typeface="Arial"/>
                          <a:ea typeface="宋体"/>
                          <a:cs typeface="Times New Roman"/>
                        </a:rPr>
                        <a:t> </a:t>
                      </a:r>
                      <a:endParaRPr lang="zh-CN" sz="1600" kern="100" dirty="0">
                        <a:latin typeface="Times New Roman"/>
                        <a:ea typeface="宋体"/>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auto" hangingPunct="1">
                        <a:spcAft>
                          <a:spcPts val="0"/>
                        </a:spcAft>
                      </a:pPr>
                      <a:r>
                        <a:rPr lang="en-US" sz="1600" kern="100" dirty="0">
                          <a:solidFill>
                            <a:srgbClr val="000000"/>
                          </a:solidFill>
                          <a:latin typeface="Arial"/>
                          <a:ea typeface="宋体"/>
                          <a:cs typeface="Times New Roman"/>
                        </a:rPr>
                        <a:t>Y</a:t>
                      </a:r>
                      <a:endParaRPr lang="zh-CN" sz="1600" kern="100" dirty="0">
                        <a:latin typeface="Times New Roman"/>
                        <a:ea typeface="宋体"/>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auto" hangingPunct="1">
                        <a:spcAft>
                          <a:spcPts val="0"/>
                        </a:spcAft>
                      </a:pPr>
                      <a:r>
                        <a:rPr lang="en-US" sz="1600" kern="100" dirty="0">
                          <a:solidFill>
                            <a:srgbClr val="000000"/>
                          </a:solidFill>
                          <a:latin typeface="Arial"/>
                          <a:ea typeface="宋体"/>
                          <a:cs typeface="Times New Roman"/>
                        </a:rPr>
                        <a:t>U</a:t>
                      </a:r>
                      <a:endParaRPr lang="zh-CN" sz="1600" kern="100" dirty="0">
                        <a:latin typeface="Times New Roman"/>
                        <a:ea typeface="宋体"/>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auto" hangingPunct="1">
                        <a:spcAft>
                          <a:spcPts val="0"/>
                        </a:spcAft>
                      </a:pPr>
                      <a:r>
                        <a:rPr lang="en-US" sz="1600" kern="100" dirty="0">
                          <a:solidFill>
                            <a:srgbClr val="000000"/>
                          </a:solidFill>
                          <a:latin typeface="Arial"/>
                          <a:ea typeface="宋体"/>
                          <a:cs typeface="Times New Roman"/>
                        </a:rPr>
                        <a:t>V</a:t>
                      </a:r>
                      <a:endParaRPr lang="zh-CN" sz="1600" kern="100" dirty="0">
                        <a:latin typeface="Times New Roman"/>
                        <a:ea typeface="宋体"/>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auto" hangingPunct="1">
                        <a:spcAft>
                          <a:spcPts val="0"/>
                        </a:spcAft>
                      </a:pPr>
                      <a:r>
                        <a:rPr lang="en-US" sz="1600" kern="100">
                          <a:solidFill>
                            <a:srgbClr val="000000"/>
                          </a:solidFill>
                          <a:latin typeface="Arial"/>
                          <a:ea typeface="宋体"/>
                          <a:cs typeface="Times New Roman"/>
                        </a:rPr>
                        <a:t>Y</a:t>
                      </a:r>
                      <a:endParaRPr lang="zh-CN" sz="1600" kern="100">
                        <a:latin typeface="Times New Roman"/>
                        <a:ea typeface="宋体"/>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auto" hangingPunct="1">
                        <a:spcAft>
                          <a:spcPts val="0"/>
                        </a:spcAft>
                      </a:pPr>
                      <a:r>
                        <a:rPr lang="en-US" sz="1600" kern="100">
                          <a:solidFill>
                            <a:srgbClr val="000000"/>
                          </a:solidFill>
                          <a:latin typeface="Arial"/>
                          <a:ea typeface="宋体"/>
                          <a:cs typeface="Times New Roman"/>
                        </a:rPr>
                        <a:t>U</a:t>
                      </a:r>
                      <a:endParaRPr lang="zh-CN" sz="1600" kern="100">
                        <a:latin typeface="Times New Roman"/>
                        <a:ea typeface="宋体"/>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auto" hangingPunct="1">
                        <a:spcAft>
                          <a:spcPts val="0"/>
                        </a:spcAft>
                      </a:pPr>
                      <a:r>
                        <a:rPr lang="en-US" sz="1600" kern="100">
                          <a:solidFill>
                            <a:srgbClr val="000000"/>
                          </a:solidFill>
                          <a:latin typeface="Arial"/>
                          <a:ea typeface="宋体"/>
                          <a:cs typeface="Times New Roman"/>
                        </a:rPr>
                        <a:t>V</a:t>
                      </a:r>
                      <a:endParaRPr lang="zh-CN" sz="1600" kern="100">
                        <a:latin typeface="Times New Roman"/>
                        <a:ea typeface="宋体"/>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r>
              <a:tr h="252550">
                <a:tc>
                  <a:txBody>
                    <a:bodyPr/>
                    <a:lstStyle/>
                    <a:p>
                      <a:pPr fontAlgn="auto" hangingPunct="1">
                        <a:spcAft>
                          <a:spcPts val="0"/>
                        </a:spcAft>
                      </a:pPr>
                      <a:r>
                        <a:rPr lang="en-US" sz="1600" kern="100">
                          <a:solidFill>
                            <a:srgbClr val="000000"/>
                          </a:solidFill>
                          <a:latin typeface="Arial"/>
                          <a:ea typeface="宋体"/>
                          <a:cs typeface="Times New Roman"/>
                        </a:rPr>
                        <a:t>Class A+</a:t>
                      </a:r>
                      <a:endParaRPr lang="zh-CN" sz="1600" kern="100">
                        <a:latin typeface="Times New Roman"/>
                        <a:ea typeface="宋体"/>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auto" hangingPunct="1">
                        <a:spcAft>
                          <a:spcPts val="0"/>
                        </a:spcAft>
                      </a:pPr>
                      <a:r>
                        <a:rPr lang="en-US" sz="1600" kern="100">
                          <a:latin typeface="Arial"/>
                          <a:ea typeface="宋体"/>
                          <a:cs typeface="Times New Roman"/>
                        </a:rPr>
                        <a:t>-30.2%</a:t>
                      </a:r>
                      <a:endParaRPr lang="zh-CN" sz="1600" kern="100">
                        <a:latin typeface="Times New Roman"/>
                        <a:ea typeface="宋体"/>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auto" hangingPunct="1">
                        <a:spcAft>
                          <a:spcPts val="0"/>
                        </a:spcAft>
                      </a:pPr>
                      <a:r>
                        <a:rPr lang="en-US" sz="1600" kern="100" dirty="0">
                          <a:latin typeface="Arial"/>
                          <a:ea typeface="宋体"/>
                          <a:cs typeface="Times New Roman"/>
                        </a:rPr>
                        <a:t>-19.8%</a:t>
                      </a:r>
                      <a:endParaRPr lang="zh-CN" sz="1600" kern="100" dirty="0">
                        <a:latin typeface="Times New Roman"/>
                        <a:ea typeface="宋体"/>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auto" hangingPunct="1">
                        <a:spcAft>
                          <a:spcPts val="0"/>
                        </a:spcAft>
                      </a:pPr>
                      <a:r>
                        <a:rPr lang="en-US" sz="1600" kern="100" dirty="0">
                          <a:latin typeface="Arial"/>
                          <a:ea typeface="宋体"/>
                          <a:cs typeface="Times New Roman"/>
                        </a:rPr>
                        <a:t>-20.2%</a:t>
                      </a:r>
                      <a:endParaRPr lang="zh-CN" sz="1600" kern="100" dirty="0">
                        <a:latin typeface="Times New Roman"/>
                        <a:ea typeface="宋体"/>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auto" hangingPunct="1">
                        <a:spcAft>
                          <a:spcPts val="0"/>
                        </a:spcAft>
                      </a:pPr>
                      <a:r>
                        <a:rPr lang="en-US" sz="1600" kern="100" dirty="0">
                          <a:solidFill>
                            <a:srgbClr val="000000"/>
                          </a:solidFill>
                          <a:latin typeface="Arial"/>
                          <a:ea typeface="宋体"/>
                          <a:cs typeface="Times New Roman"/>
                        </a:rPr>
                        <a:t> </a:t>
                      </a:r>
                      <a:endParaRPr lang="zh-CN" sz="1600" kern="100" dirty="0">
                        <a:latin typeface="Times New Roman"/>
                        <a:ea typeface="宋体"/>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auto" hangingPunct="1">
                        <a:spcAft>
                          <a:spcPts val="0"/>
                        </a:spcAft>
                      </a:pPr>
                      <a:r>
                        <a:rPr lang="en-US" sz="1600" kern="100" dirty="0">
                          <a:solidFill>
                            <a:srgbClr val="000000"/>
                          </a:solidFill>
                          <a:latin typeface="Arial"/>
                          <a:ea typeface="宋体"/>
                          <a:cs typeface="Times New Roman"/>
                        </a:rPr>
                        <a:t> </a:t>
                      </a:r>
                      <a:endParaRPr lang="zh-CN" sz="1600" kern="100" dirty="0">
                        <a:latin typeface="Times New Roman"/>
                        <a:ea typeface="宋体"/>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auto" hangingPunct="1">
                        <a:spcAft>
                          <a:spcPts val="0"/>
                        </a:spcAft>
                      </a:pPr>
                      <a:r>
                        <a:rPr lang="en-US" sz="1600" kern="100">
                          <a:solidFill>
                            <a:srgbClr val="000000"/>
                          </a:solidFill>
                          <a:latin typeface="Arial"/>
                          <a:ea typeface="宋体"/>
                          <a:cs typeface="Times New Roman"/>
                        </a:rPr>
                        <a:t> </a:t>
                      </a:r>
                      <a:endParaRPr lang="zh-CN" sz="1600" kern="100">
                        <a:latin typeface="Times New Roman"/>
                        <a:ea typeface="宋体"/>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r>
              <a:tr h="275509">
                <a:tc>
                  <a:txBody>
                    <a:bodyPr/>
                    <a:lstStyle/>
                    <a:p>
                      <a:pPr fontAlgn="auto" hangingPunct="1">
                        <a:spcAft>
                          <a:spcPts val="0"/>
                        </a:spcAft>
                      </a:pPr>
                      <a:r>
                        <a:rPr lang="en-US" sz="1600" kern="100">
                          <a:solidFill>
                            <a:srgbClr val="000000"/>
                          </a:solidFill>
                          <a:latin typeface="Arial"/>
                          <a:ea typeface="宋体"/>
                          <a:cs typeface="Times New Roman"/>
                        </a:rPr>
                        <a:t>Class B</a:t>
                      </a:r>
                      <a:endParaRPr lang="zh-CN" sz="1600" kern="100">
                        <a:latin typeface="Times New Roman"/>
                        <a:ea typeface="宋体"/>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auto" hangingPunct="1">
                        <a:spcAft>
                          <a:spcPts val="0"/>
                        </a:spcAft>
                      </a:pPr>
                      <a:r>
                        <a:rPr lang="en-US" sz="1600" kern="100">
                          <a:latin typeface="Arial"/>
                          <a:ea typeface="宋体"/>
                          <a:cs typeface="Times New Roman"/>
                        </a:rPr>
                        <a:t>-24.7%</a:t>
                      </a:r>
                      <a:endParaRPr lang="zh-CN" sz="1600" kern="100">
                        <a:latin typeface="Times New Roman"/>
                        <a:ea typeface="宋体"/>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auto" hangingPunct="1">
                        <a:spcAft>
                          <a:spcPts val="0"/>
                        </a:spcAft>
                      </a:pPr>
                      <a:r>
                        <a:rPr lang="en-US" sz="1600" kern="100" dirty="0">
                          <a:latin typeface="Arial"/>
                          <a:ea typeface="宋体"/>
                          <a:cs typeface="Times New Roman"/>
                        </a:rPr>
                        <a:t>-17.9%</a:t>
                      </a:r>
                      <a:endParaRPr lang="zh-CN" sz="1600" kern="100" dirty="0">
                        <a:latin typeface="Times New Roman"/>
                        <a:ea typeface="宋体"/>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auto" hangingPunct="1">
                        <a:spcAft>
                          <a:spcPts val="0"/>
                        </a:spcAft>
                      </a:pPr>
                      <a:r>
                        <a:rPr lang="en-US" sz="1600" kern="100" dirty="0">
                          <a:latin typeface="Arial"/>
                          <a:ea typeface="宋体"/>
                          <a:cs typeface="Times New Roman"/>
                        </a:rPr>
                        <a:t>-16.0%</a:t>
                      </a:r>
                      <a:endParaRPr lang="zh-CN" sz="1600" kern="100" dirty="0">
                        <a:latin typeface="Times New Roman"/>
                        <a:ea typeface="宋体"/>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auto" hangingPunct="1">
                        <a:spcAft>
                          <a:spcPts val="0"/>
                        </a:spcAft>
                      </a:pPr>
                      <a:r>
                        <a:rPr lang="en-US" sz="1600" kern="100" dirty="0">
                          <a:latin typeface="Arial"/>
                          <a:ea typeface="宋体"/>
                          <a:cs typeface="Times New Roman"/>
                        </a:rPr>
                        <a:t>-45.1%</a:t>
                      </a:r>
                      <a:endParaRPr lang="zh-CN" sz="1600" kern="100" dirty="0">
                        <a:latin typeface="Times New Roman"/>
                        <a:ea typeface="宋体"/>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auto" hangingPunct="1">
                        <a:spcAft>
                          <a:spcPts val="0"/>
                        </a:spcAft>
                      </a:pPr>
                      <a:r>
                        <a:rPr lang="en-US" sz="1600" kern="100" dirty="0">
                          <a:latin typeface="Arial"/>
                          <a:ea typeface="宋体"/>
                          <a:cs typeface="Times New Roman"/>
                        </a:rPr>
                        <a:t>-38.1%</a:t>
                      </a:r>
                      <a:endParaRPr lang="zh-CN" sz="1600" kern="100" dirty="0">
                        <a:latin typeface="Times New Roman"/>
                        <a:ea typeface="宋体"/>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auto" hangingPunct="1">
                        <a:spcAft>
                          <a:spcPts val="0"/>
                        </a:spcAft>
                      </a:pPr>
                      <a:r>
                        <a:rPr lang="en-US" sz="1600" kern="100" dirty="0">
                          <a:latin typeface="Arial"/>
                          <a:ea typeface="宋体"/>
                          <a:cs typeface="Times New Roman"/>
                        </a:rPr>
                        <a:t>-36.4%</a:t>
                      </a:r>
                      <a:endParaRPr lang="zh-CN" sz="1600" kern="100" dirty="0">
                        <a:latin typeface="Times New Roman"/>
                        <a:ea typeface="宋体"/>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r h="252550">
                <a:tc>
                  <a:txBody>
                    <a:bodyPr/>
                    <a:lstStyle/>
                    <a:p>
                      <a:pPr fontAlgn="auto" hangingPunct="1">
                        <a:spcAft>
                          <a:spcPts val="0"/>
                        </a:spcAft>
                      </a:pPr>
                      <a:r>
                        <a:rPr lang="en-US" sz="1600" b="1" kern="100">
                          <a:solidFill>
                            <a:srgbClr val="000000"/>
                          </a:solidFill>
                          <a:latin typeface="Arial"/>
                          <a:ea typeface="宋体"/>
                          <a:cs typeface="Times New Roman"/>
                        </a:rPr>
                        <a:t>Overall</a:t>
                      </a:r>
                      <a:endParaRPr lang="zh-CN" sz="1600" kern="100">
                        <a:latin typeface="Times New Roman"/>
                        <a:ea typeface="宋体"/>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auto" hangingPunct="1">
                        <a:spcAft>
                          <a:spcPts val="0"/>
                        </a:spcAft>
                      </a:pPr>
                      <a:r>
                        <a:rPr lang="en-US" sz="1600" kern="100">
                          <a:latin typeface="Arial"/>
                          <a:ea typeface="宋体"/>
                          <a:cs typeface="Times New Roman"/>
                        </a:rPr>
                        <a:t>-27.4%</a:t>
                      </a:r>
                      <a:endParaRPr lang="zh-CN" sz="1600" kern="100">
                        <a:latin typeface="Times New Roman"/>
                        <a:ea typeface="宋体"/>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auto" hangingPunct="1">
                        <a:spcAft>
                          <a:spcPts val="0"/>
                        </a:spcAft>
                      </a:pPr>
                      <a:r>
                        <a:rPr lang="en-US" sz="1600" kern="100">
                          <a:latin typeface="Arial"/>
                          <a:ea typeface="宋体"/>
                          <a:cs typeface="Times New Roman"/>
                        </a:rPr>
                        <a:t>-18.9%</a:t>
                      </a:r>
                      <a:endParaRPr lang="zh-CN" sz="1600" kern="100">
                        <a:latin typeface="Times New Roman"/>
                        <a:ea typeface="宋体"/>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auto" hangingPunct="1">
                        <a:spcAft>
                          <a:spcPts val="0"/>
                        </a:spcAft>
                      </a:pPr>
                      <a:r>
                        <a:rPr lang="en-US" sz="1600" kern="100">
                          <a:latin typeface="Arial"/>
                          <a:ea typeface="宋体"/>
                          <a:cs typeface="Times New Roman"/>
                        </a:rPr>
                        <a:t>-18.1%</a:t>
                      </a:r>
                      <a:endParaRPr lang="zh-CN" sz="1600" kern="100">
                        <a:latin typeface="Times New Roman"/>
                        <a:ea typeface="宋体"/>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auto" hangingPunct="1">
                        <a:spcAft>
                          <a:spcPts val="0"/>
                        </a:spcAft>
                      </a:pPr>
                      <a:r>
                        <a:rPr lang="en-US" sz="1600" kern="100" dirty="0">
                          <a:latin typeface="Arial"/>
                          <a:ea typeface="宋体"/>
                          <a:cs typeface="Times New Roman"/>
                        </a:rPr>
                        <a:t>-45.1%</a:t>
                      </a:r>
                      <a:endParaRPr lang="zh-CN" sz="1600" kern="100" dirty="0">
                        <a:latin typeface="Times New Roman"/>
                        <a:ea typeface="宋体"/>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auto" hangingPunct="1">
                        <a:spcAft>
                          <a:spcPts val="0"/>
                        </a:spcAft>
                      </a:pPr>
                      <a:r>
                        <a:rPr lang="en-US" sz="1600" kern="100">
                          <a:latin typeface="Arial"/>
                          <a:ea typeface="宋体"/>
                          <a:cs typeface="Times New Roman"/>
                        </a:rPr>
                        <a:t>-38.1%</a:t>
                      </a:r>
                      <a:endParaRPr lang="zh-CN" sz="1600" kern="100">
                        <a:latin typeface="Times New Roman"/>
                        <a:ea typeface="宋体"/>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auto" hangingPunct="1">
                        <a:spcAft>
                          <a:spcPts val="0"/>
                        </a:spcAft>
                      </a:pPr>
                      <a:r>
                        <a:rPr lang="en-US" sz="1600" kern="100" dirty="0">
                          <a:latin typeface="Arial"/>
                          <a:ea typeface="宋体"/>
                          <a:cs typeface="Times New Roman"/>
                        </a:rPr>
                        <a:t>-36.4%</a:t>
                      </a:r>
                      <a:endParaRPr lang="zh-CN" sz="1600" kern="100" dirty="0">
                        <a:latin typeface="Times New Roman"/>
                        <a:ea typeface="宋体"/>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r>
              <a:tr h="275509">
                <a:tc>
                  <a:txBody>
                    <a:bodyPr/>
                    <a:lstStyle/>
                    <a:p>
                      <a:pPr fontAlgn="auto" hangingPunct="1">
                        <a:spcAft>
                          <a:spcPts val="0"/>
                        </a:spcAft>
                      </a:pPr>
                      <a:r>
                        <a:rPr lang="en-US" sz="1600" kern="100">
                          <a:solidFill>
                            <a:srgbClr val="000000"/>
                          </a:solidFill>
                          <a:latin typeface="Arial"/>
                          <a:ea typeface="宋体"/>
                          <a:cs typeface="Times New Roman"/>
                        </a:rPr>
                        <a:t> </a:t>
                      </a:r>
                      <a:endParaRPr lang="zh-CN" sz="1600" kern="100">
                        <a:latin typeface="Times New Roman"/>
                        <a:ea typeface="宋体"/>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auto" hangingPunct="1">
                        <a:spcAft>
                          <a:spcPts val="0"/>
                        </a:spcAft>
                      </a:pPr>
                      <a:r>
                        <a:rPr lang="en-US" sz="1600" kern="100">
                          <a:solidFill>
                            <a:srgbClr val="808080"/>
                          </a:solidFill>
                          <a:latin typeface="Arial"/>
                          <a:ea typeface="宋体"/>
                          <a:cs typeface="Times New Roman"/>
                        </a:rPr>
                        <a:t>-27.5%</a:t>
                      </a:r>
                      <a:endParaRPr lang="zh-CN" sz="1600" kern="100">
                        <a:latin typeface="Times New Roman"/>
                        <a:ea typeface="宋体"/>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auto" hangingPunct="1">
                        <a:spcAft>
                          <a:spcPts val="0"/>
                        </a:spcAft>
                      </a:pPr>
                      <a:r>
                        <a:rPr lang="en-US" sz="1600" kern="100">
                          <a:solidFill>
                            <a:srgbClr val="808080"/>
                          </a:solidFill>
                          <a:latin typeface="Arial"/>
                          <a:ea typeface="宋体"/>
                          <a:cs typeface="Times New Roman"/>
                        </a:rPr>
                        <a:t>-19.0%</a:t>
                      </a:r>
                      <a:endParaRPr lang="zh-CN" sz="1600" kern="100">
                        <a:latin typeface="Times New Roman"/>
                        <a:ea typeface="宋体"/>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auto" hangingPunct="1">
                        <a:spcAft>
                          <a:spcPts val="0"/>
                        </a:spcAft>
                      </a:pPr>
                      <a:r>
                        <a:rPr lang="en-US" sz="1600" kern="100">
                          <a:solidFill>
                            <a:srgbClr val="808080"/>
                          </a:solidFill>
                          <a:latin typeface="Arial"/>
                          <a:ea typeface="宋体"/>
                          <a:cs typeface="Times New Roman"/>
                        </a:rPr>
                        <a:t>-18.2%</a:t>
                      </a:r>
                      <a:endParaRPr lang="zh-CN" sz="1600" kern="100">
                        <a:latin typeface="Times New Roman"/>
                        <a:ea typeface="宋体"/>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auto" hangingPunct="1">
                        <a:spcAft>
                          <a:spcPts val="0"/>
                        </a:spcAft>
                      </a:pPr>
                      <a:r>
                        <a:rPr lang="en-US" sz="1600" kern="100">
                          <a:solidFill>
                            <a:srgbClr val="808080"/>
                          </a:solidFill>
                          <a:latin typeface="Arial"/>
                          <a:ea typeface="宋体"/>
                          <a:cs typeface="Times New Roman"/>
                        </a:rPr>
                        <a:t>-45.3%</a:t>
                      </a:r>
                      <a:endParaRPr lang="zh-CN" sz="1600" kern="100">
                        <a:latin typeface="Times New Roman"/>
                        <a:ea typeface="宋体"/>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auto" hangingPunct="1">
                        <a:spcAft>
                          <a:spcPts val="0"/>
                        </a:spcAft>
                      </a:pPr>
                      <a:r>
                        <a:rPr lang="en-US" sz="1600" kern="100">
                          <a:solidFill>
                            <a:srgbClr val="808080"/>
                          </a:solidFill>
                          <a:latin typeface="Arial"/>
                          <a:ea typeface="宋体"/>
                          <a:cs typeface="Times New Roman"/>
                        </a:rPr>
                        <a:t>-38.2%</a:t>
                      </a:r>
                      <a:endParaRPr lang="zh-CN" sz="1600" kern="100">
                        <a:latin typeface="Times New Roman"/>
                        <a:ea typeface="宋体"/>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auto" hangingPunct="1">
                        <a:spcAft>
                          <a:spcPts val="0"/>
                        </a:spcAft>
                      </a:pPr>
                      <a:r>
                        <a:rPr lang="en-US" sz="1600" kern="100" dirty="0">
                          <a:solidFill>
                            <a:srgbClr val="808080"/>
                          </a:solidFill>
                          <a:latin typeface="Arial"/>
                          <a:ea typeface="宋体"/>
                          <a:cs typeface="Times New Roman"/>
                        </a:rPr>
                        <a:t>-36.7%</a:t>
                      </a:r>
                      <a:endParaRPr lang="zh-CN" sz="1600" kern="100" dirty="0">
                        <a:latin typeface="Times New Roman"/>
                        <a:ea typeface="宋体"/>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r>
            </a:tbl>
          </a:graphicData>
        </a:graphic>
      </p:graphicFrame>
      <p:graphicFrame>
        <p:nvGraphicFramePr>
          <p:cNvPr id="5" name="表格 4"/>
          <p:cNvGraphicFramePr>
            <a:graphicFrameLocks noGrp="1"/>
          </p:cNvGraphicFramePr>
          <p:nvPr/>
        </p:nvGraphicFramePr>
        <p:xfrm>
          <a:off x="1115616" y="3861047"/>
          <a:ext cx="6912767" cy="1584177"/>
        </p:xfrm>
        <a:graphic>
          <a:graphicData uri="http://schemas.openxmlformats.org/drawingml/2006/table">
            <a:tbl>
              <a:tblPr/>
              <a:tblGrid>
                <a:gridCol w="1176719"/>
                <a:gridCol w="961706"/>
                <a:gridCol w="944612"/>
                <a:gridCol w="961706"/>
                <a:gridCol w="961706"/>
                <a:gridCol w="944612"/>
                <a:gridCol w="961706"/>
              </a:tblGrid>
              <a:tr h="252550">
                <a:tc>
                  <a:txBody>
                    <a:bodyPr/>
                    <a:lstStyle/>
                    <a:p>
                      <a:pPr fontAlgn="auto" hangingPunct="1">
                        <a:spcAft>
                          <a:spcPts val="0"/>
                        </a:spcAft>
                      </a:pPr>
                      <a:r>
                        <a:rPr lang="en-US" sz="1600" kern="100" dirty="0">
                          <a:solidFill>
                            <a:srgbClr val="000000"/>
                          </a:solidFill>
                          <a:latin typeface="Arial"/>
                          <a:ea typeface="宋体"/>
                          <a:cs typeface="Times New Roman"/>
                        </a:rPr>
                        <a:t> </a:t>
                      </a:r>
                      <a:endParaRPr lang="zh-CN" sz="1600" kern="100" dirty="0">
                        <a:latin typeface="Times New Roman"/>
                        <a:ea typeface="宋体"/>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gridSpan="3">
                  <a:txBody>
                    <a:bodyPr/>
                    <a:lstStyle/>
                    <a:p>
                      <a:pPr algn="ctr" fontAlgn="auto" hangingPunct="1">
                        <a:spcAft>
                          <a:spcPts val="0"/>
                        </a:spcAft>
                      </a:pPr>
                      <a:r>
                        <a:rPr lang="en-US" sz="1600" b="1" kern="100">
                          <a:solidFill>
                            <a:srgbClr val="000000"/>
                          </a:solidFill>
                          <a:latin typeface="Arial"/>
                          <a:ea typeface="宋体"/>
                          <a:cs typeface="Times New Roman"/>
                        </a:rPr>
                        <a:t>Random Access  HEVC 2x</a:t>
                      </a:r>
                      <a:endParaRPr lang="zh-CN" sz="1600" kern="100">
                        <a:latin typeface="Times New Roman"/>
                        <a:ea typeface="宋体"/>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zh-CN" altLang="en-US"/>
                    </a:p>
                  </a:txBody>
                  <a:tcPr/>
                </a:tc>
                <a:tc hMerge="1">
                  <a:txBody>
                    <a:bodyPr/>
                    <a:lstStyle/>
                    <a:p>
                      <a:endParaRPr lang="zh-CN" altLang="en-US"/>
                    </a:p>
                  </a:txBody>
                  <a:tcPr/>
                </a:tc>
                <a:tc gridSpan="3">
                  <a:txBody>
                    <a:bodyPr/>
                    <a:lstStyle/>
                    <a:p>
                      <a:pPr algn="ctr" fontAlgn="auto" hangingPunct="1">
                        <a:spcAft>
                          <a:spcPts val="0"/>
                        </a:spcAft>
                      </a:pPr>
                      <a:r>
                        <a:rPr lang="en-US" sz="1600" b="1" kern="100">
                          <a:solidFill>
                            <a:srgbClr val="000000"/>
                          </a:solidFill>
                          <a:latin typeface="Arial"/>
                          <a:ea typeface="宋体"/>
                          <a:cs typeface="Times New Roman"/>
                        </a:rPr>
                        <a:t>Random Access HEVC 1.5x</a:t>
                      </a:r>
                      <a:endParaRPr lang="zh-CN" sz="1600" kern="100">
                        <a:latin typeface="Times New Roman"/>
                        <a:ea typeface="宋体"/>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zh-CN" altLang="en-US"/>
                    </a:p>
                  </a:txBody>
                  <a:tcPr/>
                </a:tc>
                <a:tc hMerge="1">
                  <a:txBody>
                    <a:bodyPr/>
                    <a:lstStyle/>
                    <a:p>
                      <a:endParaRPr lang="zh-CN" altLang="en-US"/>
                    </a:p>
                  </a:txBody>
                  <a:tcPr/>
                </a:tc>
              </a:tr>
              <a:tr h="275509">
                <a:tc>
                  <a:txBody>
                    <a:bodyPr/>
                    <a:lstStyle/>
                    <a:p>
                      <a:pPr fontAlgn="auto" hangingPunct="1">
                        <a:spcAft>
                          <a:spcPts val="0"/>
                        </a:spcAft>
                      </a:pPr>
                      <a:r>
                        <a:rPr lang="en-US" sz="1600" kern="100" dirty="0">
                          <a:solidFill>
                            <a:srgbClr val="000000"/>
                          </a:solidFill>
                          <a:latin typeface="Arial"/>
                          <a:ea typeface="宋体"/>
                          <a:cs typeface="Times New Roman"/>
                        </a:rPr>
                        <a:t> </a:t>
                      </a:r>
                      <a:endParaRPr lang="zh-CN" sz="1600" kern="100" dirty="0">
                        <a:latin typeface="Times New Roman"/>
                        <a:ea typeface="宋体"/>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auto" hangingPunct="1">
                        <a:spcAft>
                          <a:spcPts val="0"/>
                        </a:spcAft>
                      </a:pPr>
                      <a:r>
                        <a:rPr lang="en-US" sz="1600" kern="100" dirty="0">
                          <a:solidFill>
                            <a:srgbClr val="000000"/>
                          </a:solidFill>
                          <a:latin typeface="Arial"/>
                          <a:ea typeface="宋体"/>
                          <a:cs typeface="Times New Roman"/>
                        </a:rPr>
                        <a:t>Y</a:t>
                      </a:r>
                      <a:endParaRPr lang="zh-CN" sz="1600" kern="100" dirty="0">
                        <a:latin typeface="Times New Roman"/>
                        <a:ea typeface="宋体"/>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auto" hangingPunct="1">
                        <a:spcAft>
                          <a:spcPts val="0"/>
                        </a:spcAft>
                      </a:pPr>
                      <a:r>
                        <a:rPr lang="en-US" sz="1600" kern="100" dirty="0">
                          <a:solidFill>
                            <a:srgbClr val="000000"/>
                          </a:solidFill>
                          <a:latin typeface="Arial"/>
                          <a:ea typeface="宋体"/>
                          <a:cs typeface="Times New Roman"/>
                        </a:rPr>
                        <a:t>U</a:t>
                      </a:r>
                      <a:endParaRPr lang="zh-CN" sz="1600" kern="100" dirty="0">
                        <a:latin typeface="Times New Roman"/>
                        <a:ea typeface="宋体"/>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auto" hangingPunct="1">
                        <a:spcAft>
                          <a:spcPts val="0"/>
                        </a:spcAft>
                      </a:pPr>
                      <a:r>
                        <a:rPr lang="en-US" sz="1600" kern="100" dirty="0">
                          <a:solidFill>
                            <a:srgbClr val="000000"/>
                          </a:solidFill>
                          <a:latin typeface="Arial"/>
                          <a:ea typeface="宋体"/>
                          <a:cs typeface="Times New Roman"/>
                        </a:rPr>
                        <a:t>V</a:t>
                      </a:r>
                      <a:endParaRPr lang="zh-CN" sz="1600" kern="100" dirty="0">
                        <a:latin typeface="Times New Roman"/>
                        <a:ea typeface="宋体"/>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auto" hangingPunct="1">
                        <a:spcAft>
                          <a:spcPts val="0"/>
                        </a:spcAft>
                      </a:pPr>
                      <a:r>
                        <a:rPr lang="en-US" sz="1600" kern="100">
                          <a:solidFill>
                            <a:srgbClr val="000000"/>
                          </a:solidFill>
                          <a:latin typeface="Arial"/>
                          <a:ea typeface="宋体"/>
                          <a:cs typeface="Times New Roman"/>
                        </a:rPr>
                        <a:t>Y</a:t>
                      </a:r>
                      <a:endParaRPr lang="zh-CN" sz="1600" kern="100">
                        <a:latin typeface="Times New Roman"/>
                        <a:ea typeface="宋体"/>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auto" hangingPunct="1">
                        <a:spcAft>
                          <a:spcPts val="0"/>
                        </a:spcAft>
                      </a:pPr>
                      <a:r>
                        <a:rPr lang="en-US" sz="1600" kern="100">
                          <a:solidFill>
                            <a:srgbClr val="000000"/>
                          </a:solidFill>
                          <a:latin typeface="Arial"/>
                          <a:ea typeface="宋体"/>
                          <a:cs typeface="Times New Roman"/>
                        </a:rPr>
                        <a:t>U</a:t>
                      </a:r>
                      <a:endParaRPr lang="zh-CN" sz="1600" kern="100">
                        <a:latin typeface="Times New Roman"/>
                        <a:ea typeface="宋体"/>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auto" hangingPunct="1">
                        <a:spcAft>
                          <a:spcPts val="0"/>
                        </a:spcAft>
                      </a:pPr>
                      <a:r>
                        <a:rPr lang="en-US" sz="1600" kern="100">
                          <a:solidFill>
                            <a:srgbClr val="000000"/>
                          </a:solidFill>
                          <a:latin typeface="Arial"/>
                          <a:ea typeface="宋体"/>
                          <a:cs typeface="Times New Roman"/>
                        </a:rPr>
                        <a:t>V</a:t>
                      </a:r>
                      <a:endParaRPr lang="zh-CN" sz="1600" kern="100">
                        <a:latin typeface="Times New Roman"/>
                        <a:ea typeface="宋体"/>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r>
              <a:tr h="252550">
                <a:tc>
                  <a:txBody>
                    <a:bodyPr/>
                    <a:lstStyle/>
                    <a:p>
                      <a:pPr fontAlgn="auto" hangingPunct="1">
                        <a:spcAft>
                          <a:spcPts val="0"/>
                        </a:spcAft>
                      </a:pPr>
                      <a:r>
                        <a:rPr lang="en-US" sz="1600" kern="100">
                          <a:solidFill>
                            <a:srgbClr val="000000"/>
                          </a:solidFill>
                          <a:latin typeface="Arial"/>
                          <a:ea typeface="宋体"/>
                          <a:cs typeface="Times New Roman"/>
                        </a:rPr>
                        <a:t>Class A+</a:t>
                      </a:r>
                      <a:endParaRPr lang="zh-CN" sz="1600" kern="100">
                        <a:latin typeface="Times New Roman"/>
                        <a:ea typeface="宋体"/>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auto" hangingPunct="1">
                        <a:spcAft>
                          <a:spcPts val="0"/>
                        </a:spcAft>
                      </a:pPr>
                      <a:r>
                        <a:rPr lang="en-US" sz="1600" kern="100" dirty="0">
                          <a:latin typeface="Arial"/>
                          <a:ea typeface="宋体"/>
                          <a:cs typeface="Times New Roman"/>
                        </a:rPr>
                        <a:t>-30.0%</a:t>
                      </a:r>
                      <a:endParaRPr lang="zh-CN" sz="1600" kern="100" dirty="0">
                        <a:latin typeface="Times New Roman"/>
                        <a:ea typeface="宋体"/>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auto" hangingPunct="1">
                        <a:spcAft>
                          <a:spcPts val="0"/>
                        </a:spcAft>
                      </a:pPr>
                      <a:r>
                        <a:rPr lang="en-US" sz="1600" kern="100" dirty="0">
                          <a:latin typeface="Arial"/>
                          <a:ea typeface="宋体"/>
                          <a:cs typeface="Times New Roman"/>
                        </a:rPr>
                        <a:t>-19.6%</a:t>
                      </a:r>
                      <a:endParaRPr lang="zh-CN" sz="1600" kern="100" dirty="0">
                        <a:latin typeface="Times New Roman"/>
                        <a:ea typeface="宋体"/>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auto" hangingPunct="1">
                        <a:spcAft>
                          <a:spcPts val="0"/>
                        </a:spcAft>
                      </a:pPr>
                      <a:r>
                        <a:rPr lang="en-US" sz="1600" kern="100">
                          <a:latin typeface="Arial"/>
                          <a:ea typeface="宋体"/>
                          <a:cs typeface="Times New Roman"/>
                        </a:rPr>
                        <a:t>-20.0%</a:t>
                      </a:r>
                      <a:endParaRPr lang="zh-CN" sz="1600" kern="100">
                        <a:latin typeface="Times New Roman"/>
                        <a:ea typeface="宋体"/>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auto" hangingPunct="1">
                        <a:spcAft>
                          <a:spcPts val="0"/>
                        </a:spcAft>
                      </a:pPr>
                      <a:r>
                        <a:rPr lang="en-US" sz="1600" kern="100" dirty="0">
                          <a:solidFill>
                            <a:srgbClr val="000000"/>
                          </a:solidFill>
                          <a:latin typeface="Arial"/>
                          <a:ea typeface="宋体"/>
                          <a:cs typeface="Times New Roman"/>
                        </a:rPr>
                        <a:t> </a:t>
                      </a:r>
                      <a:endParaRPr lang="zh-CN" sz="1600" kern="100" dirty="0">
                        <a:latin typeface="Times New Roman"/>
                        <a:ea typeface="宋体"/>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auto" hangingPunct="1">
                        <a:spcAft>
                          <a:spcPts val="0"/>
                        </a:spcAft>
                      </a:pPr>
                      <a:r>
                        <a:rPr lang="en-US" sz="1600" kern="100">
                          <a:solidFill>
                            <a:srgbClr val="000000"/>
                          </a:solidFill>
                          <a:latin typeface="Arial"/>
                          <a:ea typeface="宋体"/>
                          <a:cs typeface="Times New Roman"/>
                        </a:rPr>
                        <a:t> </a:t>
                      </a:r>
                      <a:endParaRPr lang="zh-CN" sz="1600" kern="100">
                        <a:latin typeface="Times New Roman"/>
                        <a:ea typeface="宋体"/>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auto" hangingPunct="1">
                        <a:spcAft>
                          <a:spcPts val="0"/>
                        </a:spcAft>
                      </a:pPr>
                      <a:r>
                        <a:rPr lang="en-US" sz="1600" kern="100">
                          <a:solidFill>
                            <a:srgbClr val="000000"/>
                          </a:solidFill>
                          <a:latin typeface="Arial"/>
                          <a:ea typeface="宋体"/>
                          <a:cs typeface="Times New Roman"/>
                        </a:rPr>
                        <a:t> </a:t>
                      </a:r>
                      <a:endParaRPr lang="zh-CN" sz="1600" kern="100">
                        <a:latin typeface="Times New Roman"/>
                        <a:ea typeface="宋体"/>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r>
              <a:tr h="275509">
                <a:tc>
                  <a:txBody>
                    <a:bodyPr/>
                    <a:lstStyle/>
                    <a:p>
                      <a:pPr fontAlgn="auto" hangingPunct="1">
                        <a:spcAft>
                          <a:spcPts val="0"/>
                        </a:spcAft>
                      </a:pPr>
                      <a:r>
                        <a:rPr lang="en-US" sz="1600" kern="100">
                          <a:solidFill>
                            <a:srgbClr val="000000"/>
                          </a:solidFill>
                          <a:latin typeface="Arial"/>
                          <a:ea typeface="宋体"/>
                          <a:cs typeface="Times New Roman"/>
                        </a:rPr>
                        <a:t>Class B</a:t>
                      </a:r>
                      <a:endParaRPr lang="zh-CN" sz="1600" kern="100">
                        <a:latin typeface="Times New Roman"/>
                        <a:ea typeface="宋体"/>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auto" hangingPunct="1">
                        <a:spcAft>
                          <a:spcPts val="0"/>
                        </a:spcAft>
                      </a:pPr>
                      <a:r>
                        <a:rPr lang="en-US" sz="1600" kern="100">
                          <a:latin typeface="Arial"/>
                          <a:ea typeface="宋体"/>
                          <a:cs typeface="Times New Roman"/>
                        </a:rPr>
                        <a:t>-24.6%</a:t>
                      </a:r>
                      <a:endParaRPr lang="zh-CN" sz="1600" kern="100">
                        <a:latin typeface="Times New Roman"/>
                        <a:ea typeface="宋体"/>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auto" hangingPunct="1">
                        <a:spcAft>
                          <a:spcPts val="0"/>
                        </a:spcAft>
                      </a:pPr>
                      <a:r>
                        <a:rPr lang="en-US" sz="1600" kern="100" dirty="0">
                          <a:latin typeface="Arial"/>
                          <a:ea typeface="宋体"/>
                          <a:cs typeface="Times New Roman"/>
                        </a:rPr>
                        <a:t>-17.8%</a:t>
                      </a:r>
                      <a:endParaRPr lang="zh-CN" sz="1600" kern="100" dirty="0">
                        <a:latin typeface="Times New Roman"/>
                        <a:ea typeface="宋体"/>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auto" hangingPunct="1">
                        <a:spcAft>
                          <a:spcPts val="0"/>
                        </a:spcAft>
                      </a:pPr>
                      <a:r>
                        <a:rPr lang="en-US" sz="1600" kern="100" dirty="0">
                          <a:latin typeface="Arial"/>
                          <a:ea typeface="宋体"/>
                          <a:cs typeface="Times New Roman"/>
                        </a:rPr>
                        <a:t>-15.9%</a:t>
                      </a:r>
                      <a:endParaRPr lang="zh-CN" sz="1600" kern="100" dirty="0">
                        <a:latin typeface="Times New Roman"/>
                        <a:ea typeface="宋体"/>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auto" hangingPunct="1">
                        <a:spcAft>
                          <a:spcPts val="0"/>
                        </a:spcAft>
                      </a:pPr>
                      <a:r>
                        <a:rPr lang="en-US" sz="1600" kern="100" dirty="0">
                          <a:latin typeface="Arial"/>
                          <a:ea typeface="宋体"/>
                          <a:cs typeface="Times New Roman"/>
                        </a:rPr>
                        <a:t>-45.0%</a:t>
                      </a:r>
                      <a:endParaRPr lang="zh-CN" sz="1600" kern="100" dirty="0">
                        <a:latin typeface="Times New Roman"/>
                        <a:ea typeface="宋体"/>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auto" hangingPunct="1">
                        <a:spcAft>
                          <a:spcPts val="0"/>
                        </a:spcAft>
                      </a:pPr>
                      <a:r>
                        <a:rPr lang="en-US" sz="1600" kern="100">
                          <a:latin typeface="Arial"/>
                          <a:ea typeface="宋体"/>
                          <a:cs typeface="Times New Roman"/>
                        </a:rPr>
                        <a:t>-38.0%</a:t>
                      </a:r>
                      <a:endParaRPr lang="zh-CN" sz="1600" kern="100">
                        <a:latin typeface="Times New Roman"/>
                        <a:ea typeface="宋体"/>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auto" hangingPunct="1">
                        <a:spcAft>
                          <a:spcPts val="0"/>
                        </a:spcAft>
                      </a:pPr>
                      <a:r>
                        <a:rPr lang="en-US" sz="1600" kern="100">
                          <a:latin typeface="Arial"/>
                          <a:ea typeface="宋体"/>
                          <a:cs typeface="Times New Roman"/>
                        </a:rPr>
                        <a:t>-36.3%</a:t>
                      </a:r>
                      <a:endParaRPr lang="zh-CN" sz="1600" kern="100">
                        <a:latin typeface="Times New Roman"/>
                        <a:ea typeface="宋体"/>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r h="252550">
                <a:tc>
                  <a:txBody>
                    <a:bodyPr/>
                    <a:lstStyle/>
                    <a:p>
                      <a:pPr fontAlgn="auto" hangingPunct="1">
                        <a:spcAft>
                          <a:spcPts val="0"/>
                        </a:spcAft>
                      </a:pPr>
                      <a:r>
                        <a:rPr lang="en-US" sz="1600" b="1" kern="100">
                          <a:solidFill>
                            <a:srgbClr val="000000"/>
                          </a:solidFill>
                          <a:latin typeface="Arial"/>
                          <a:ea typeface="宋体"/>
                          <a:cs typeface="Times New Roman"/>
                        </a:rPr>
                        <a:t>Overall</a:t>
                      </a:r>
                      <a:endParaRPr lang="zh-CN" sz="1600" kern="100">
                        <a:latin typeface="Times New Roman"/>
                        <a:ea typeface="宋体"/>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auto" hangingPunct="1">
                        <a:spcAft>
                          <a:spcPts val="0"/>
                        </a:spcAft>
                      </a:pPr>
                      <a:r>
                        <a:rPr lang="en-US" sz="1600" kern="100">
                          <a:latin typeface="Arial"/>
                          <a:ea typeface="宋体"/>
                          <a:cs typeface="Times New Roman"/>
                        </a:rPr>
                        <a:t>-27.3%</a:t>
                      </a:r>
                      <a:endParaRPr lang="zh-CN" sz="1600" kern="100">
                        <a:latin typeface="Times New Roman"/>
                        <a:ea typeface="宋体"/>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auto" hangingPunct="1">
                        <a:spcAft>
                          <a:spcPts val="0"/>
                        </a:spcAft>
                      </a:pPr>
                      <a:r>
                        <a:rPr lang="en-US" sz="1600" kern="100">
                          <a:latin typeface="Arial"/>
                          <a:ea typeface="宋体"/>
                          <a:cs typeface="Times New Roman"/>
                        </a:rPr>
                        <a:t>-18.7%</a:t>
                      </a:r>
                      <a:endParaRPr lang="zh-CN" sz="1600" kern="100">
                        <a:latin typeface="Times New Roman"/>
                        <a:ea typeface="宋体"/>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auto" hangingPunct="1">
                        <a:spcAft>
                          <a:spcPts val="0"/>
                        </a:spcAft>
                      </a:pPr>
                      <a:r>
                        <a:rPr lang="en-US" sz="1600" kern="100" dirty="0">
                          <a:latin typeface="Arial"/>
                          <a:ea typeface="宋体"/>
                          <a:cs typeface="Times New Roman"/>
                        </a:rPr>
                        <a:t>-18.0%</a:t>
                      </a:r>
                      <a:endParaRPr lang="zh-CN" sz="1600" kern="100" dirty="0">
                        <a:latin typeface="Times New Roman"/>
                        <a:ea typeface="宋体"/>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auto" hangingPunct="1">
                        <a:spcAft>
                          <a:spcPts val="0"/>
                        </a:spcAft>
                      </a:pPr>
                      <a:r>
                        <a:rPr lang="en-US" sz="1600" kern="100" dirty="0">
                          <a:latin typeface="Arial"/>
                          <a:ea typeface="宋体"/>
                          <a:cs typeface="Times New Roman"/>
                        </a:rPr>
                        <a:t>-45.0%</a:t>
                      </a:r>
                      <a:endParaRPr lang="zh-CN" sz="1600" kern="100" dirty="0">
                        <a:latin typeface="Times New Roman"/>
                        <a:ea typeface="宋体"/>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auto" hangingPunct="1">
                        <a:spcAft>
                          <a:spcPts val="0"/>
                        </a:spcAft>
                      </a:pPr>
                      <a:r>
                        <a:rPr lang="en-US" sz="1600" kern="100" dirty="0">
                          <a:latin typeface="Arial"/>
                          <a:ea typeface="宋体"/>
                          <a:cs typeface="Times New Roman"/>
                        </a:rPr>
                        <a:t>-38.0%</a:t>
                      </a:r>
                      <a:endParaRPr lang="zh-CN" sz="1600" kern="100" dirty="0">
                        <a:latin typeface="Times New Roman"/>
                        <a:ea typeface="宋体"/>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auto" hangingPunct="1">
                        <a:spcAft>
                          <a:spcPts val="0"/>
                        </a:spcAft>
                      </a:pPr>
                      <a:r>
                        <a:rPr lang="en-US" sz="1600" kern="100" dirty="0">
                          <a:latin typeface="Arial"/>
                          <a:ea typeface="宋体"/>
                          <a:cs typeface="Times New Roman"/>
                        </a:rPr>
                        <a:t>-36.3%</a:t>
                      </a:r>
                      <a:endParaRPr lang="zh-CN" sz="1600" kern="100" dirty="0">
                        <a:latin typeface="Times New Roman"/>
                        <a:ea typeface="宋体"/>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r>
              <a:tr h="275509">
                <a:tc>
                  <a:txBody>
                    <a:bodyPr/>
                    <a:lstStyle/>
                    <a:p>
                      <a:pPr fontAlgn="auto" hangingPunct="1">
                        <a:spcAft>
                          <a:spcPts val="0"/>
                        </a:spcAft>
                      </a:pPr>
                      <a:r>
                        <a:rPr lang="en-US" sz="1600" kern="100">
                          <a:solidFill>
                            <a:srgbClr val="000000"/>
                          </a:solidFill>
                          <a:latin typeface="Arial"/>
                          <a:ea typeface="宋体"/>
                          <a:cs typeface="Times New Roman"/>
                        </a:rPr>
                        <a:t> </a:t>
                      </a:r>
                      <a:endParaRPr lang="zh-CN" sz="1600" kern="100">
                        <a:latin typeface="Times New Roman"/>
                        <a:ea typeface="宋体"/>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auto" hangingPunct="1">
                        <a:spcAft>
                          <a:spcPts val="0"/>
                        </a:spcAft>
                      </a:pPr>
                      <a:r>
                        <a:rPr lang="en-US" sz="1600" kern="100">
                          <a:solidFill>
                            <a:srgbClr val="808080"/>
                          </a:solidFill>
                          <a:latin typeface="Arial"/>
                          <a:ea typeface="宋体"/>
                          <a:cs typeface="Times New Roman"/>
                        </a:rPr>
                        <a:t>-27.3%</a:t>
                      </a:r>
                      <a:endParaRPr lang="zh-CN" sz="1600" kern="100">
                        <a:latin typeface="Times New Roman"/>
                        <a:ea typeface="宋体"/>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auto" hangingPunct="1">
                        <a:spcAft>
                          <a:spcPts val="0"/>
                        </a:spcAft>
                      </a:pPr>
                      <a:r>
                        <a:rPr lang="en-US" sz="1600" kern="100">
                          <a:solidFill>
                            <a:srgbClr val="808080"/>
                          </a:solidFill>
                          <a:latin typeface="Arial"/>
                          <a:ea typeface="宋体"/>
                          <a:cs typeface="Times New Roman"/>
                        </a:rPr>
                        <a:t>-18.8%</a:t>
                      </a:r>
                      <a:endParaRPr lang="zh-CN" sz="1600" kern="100">
                        <a:latin typeface="Times New Roman"/>
                        <a:ea typeface="宋体"/>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auto" hangingPunct="1">
                        <a:spcAft>
                          <a:spcPts val="0"/>
                        </a:spcAft>
                      </a:pPr>
                      <a:r>
                        <a:rPr lang="en-US" sz="1600" kern="100">
                          <a:solidFill>
                            <a:srgbClr val="808080"/>
                          </a:solidFill>
                          <a:latin typeface="Arial"/>
                          <a:ea typeface="宋体"/>
                          <a:cs typeface="Times New Roman"/>
                        </a:rPr>
                        <a:t>-18.1%</a:t>
                      </a:r>
                      <a:endParaRPr lang="zh-CN" sz="1600" kern="100">
                        <a:latin typeface="Times New Roman"/>
                        <a:ea typeface="宋体"/>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auto" hangingPunct="1">
                        <a:spcAft>
                          <a:spcPts val="0"/>
                        </a:spcAft>
                      </a:pPr>
                      <a:r>
                        <a:rPr lang="en-US" sz="1600" kern="100">
                          <a:solidFill>
                            <a:srgbClr val="808080"/>
                          </a:solidFill>
                          <a:latin typeface="Arial"/>
                          <a:ea typeface="宋体"/>
                          <a:cs typeface="Times New Roman"/>
                        </a:rPr>
                        <a:t>-45.2%</a:t>
                      </a:r>
                      <a:endParaRPr lang="zh-CN" sz="1600" kern="100">
                        <a:latin typeface="Times New Roman"/>
                        <a:ea typeface="宋体"/>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auto" hangingPunct="1">
                        <a:spcAft>
                          <a:spcPts val="0"/>
                        </a:spcAft>
                      </a:pPr>
                      <a:r>
                        <a:rPr lang="en-US" sz="1600" kern="100">
                          <a:solidFill>
                            <a:srgbClr val="808080"/>
                          </a:solidFill>
                          <a:latin typeface="Arial"/>
                          <a:ea typeface="宋体"/>
                          <a:cs typeface="Times New Roman"/>
                        </a:rPr>
                        <a:t>-38.1%</a:t>
                      </a:r>
                      <a:endParaRPr lang="zh-CN" sz="1600" kern="100">
                        <a:latin typeface="Times New Roman"/>
                        <a:ea typeface="宋体"/>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auto" hangingPunct="1">
                        <a:spcAft>
                          <a:spcPts val="0"/>
                        </a:spcAft>
                      </a:pPr>
                      <a:r>
                        <a:rPr lang="en-US" sz="1600" kern="100" dirty="0">
                          <a:solidFill>
                            <a:srgbClr val="808080"/>
                          </a:solidFill>
                          <a:latin typeface="Arial"/>
                          <a:ea typeface="宋体"/>
                          <a:cs typeface="Times New Roman"/>
                        </a:rPr>
                        <a:t>-36.6%</a:t>
                      </a:r>
                      <a:endParaRPr lang="zh-CN" sz="1600" kern="100" dirty="0">
                        <a:latin typeface="Times New Roman"/>
                        <a:ea typeface="宋体"/>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r>
            </a:tbl>
          </a:graphicData>
        </a:graphic>
      </p:graphicFrame>
      <p:sp>
        <p:nvSpPr>
          <p:cNvPr id="6" name="矩形 5"/>
          <p:cNvSpPr/>
          <p:nvPr/>
        </p:nvSpPr>
        <p:spPr>
          <a:xfrm>
            <a:off x="3419872" y="3059668"/>
            <a:ext cx="2080441" cy="369332"/>
          </a:xfrm>
          <a:prstGeom prst="rect">
            <a:avLst/>
          </a:prstGeom>
        </p:spPr>
        <p:txBody>
          <a:bodyPr wrap="none">
            <a:spAutoFit/>
          </a:bodyPr>
          <a:lstStyle/>
          <a:p>
            <a:r>
              <a:rPr lang="en-US" altLang="zh-CN" dirty="0" smtClean="0"/>
              <a:t>EL+BL  actual rate</a:t>
            </a:r>
            <a:endParaRPr lang="zh-CN" altLang="en-US" dirty="0"/>
          </a:p>
        </p:txBody>
      </p:sp>
      <p:sp>
        <p:nvSpPr>
          <p:cNvPr id="7" name="矩形 6"/>
          <p:cNvSpPr/>
          <p:nvPr/>
        </p:nvSpPr>
        <p:spPr>
          <a:xfrm>
            <a:off x="3411378" y="5507940"/>
            <a:ext cx="2067617" cy="369332"/>
          </a:xfrm>
          <a:prstGeom prst="rect">
            <a:avLst/>
          </a:prstGeom>
        </p:spPr>
        <p:txBody>
          <a:bodyPr wrap="none">
            <a:spAutoFit/>
          </a:bodyPr>
          <a:lstStyle/>
          <a:p>
            <a:r>
              <a:rPr lang="en-US" altLang="zh-CN" dirty="0" smtClean="0"/>
              <a:t>EL+BL target rate</a:t>
            </a:r>
            <a:endParaRPr lang="zh-CN" alt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Closing remarks</a:t>
            </a:r>
            <a:endParaRPr lang="zh-CN" altLang="en-US" dirty="0"/>
          </a:p>
        </p:txBody>
      </p:sp>
      <p:sp>
        <p:nvSpPr>
          <p:cNvPr id="3" name="内容占位符 2"/>
          <p:cNvSpPr>
            <a:spLocks noGrp="1"/>
          </p:cNvSpPr>
          <p:nvPr>
            <p:ph idx="1"/>
          </p:nvPr>
        </p:nvSpPr>
        <p:spPr>
          <a:xfrm>
            <a:off x="323850" y="908050"/>
            <a:ext cx="8496622" cy="5401270"/>
          </a:xfrm>
        </p:spPr>
        <p:txBody>
          <a:bodyPr>
            <a:normAutofit fontScale="92500" lnSpcReduction="10000"/>
          </a:bodyPr>
          <a:lstStyle/>
          <a:p>
            <a:r>
              <a:rPr lang="en-US" altLang="zh-CN" sz="2400" dirty="0" smtClean="0"/>
              <a:t>Summary of the proposal</a:t>
            </a:r>
          </a:p>
          <a:p>
            <a:pPr lvl="1"/>
            <a:r>
              <a:rPr lang="en-US" altLang="zh-CN" sz="2100" dirty="0" smtClean="0"/>
              <a:t>A scalable video coding framework</a:t>
            </a:r>
          </a:p>
          <a:p>
            <a:pPr lvl="1"/>
            <a:r>
              <a:rPr lang="en-US" altLang="zh-CN" sz="2100" dirty="0" smtClean="0"/>
              <a:t>A set of coding tools exploiting inter-layer redundancies</a:t>
            </a:r>
          </a:p>
          <a:p>
            <a:pPr lvl="2"/>
            <a:r>
              <a:rPr lang="en-US" altLang="zh-CN" sz="1700" dirty="0" smtClean="0"/>
              <a:t>Inter-layer texture prediction</a:t>
            </a:r>
          </a:p>
          <a:p>
            <a:pPr lvl="2"/>
            <a:r>
              <a:rPr lang="en-US" altLang="zh-CN" sz="1700" dirty="0" smtClean="0"/>
              <a:t>Inter-layer texture skip</a:t>
            </a:r>
          </a:p>
          <a:p>
            <a:pPr lvl="2"/>
            <a:r>
              <a:rPr lang="en-US" altLang="zh-CN" sz="1700" dirty="0" smtClean="0"/>
              <a:t>Inter-layer motion copy</a:t>
            </a:r>
          </a:p>
          <a:p>
            <a:pPr lvl="2"/>
            <a:r>
              <a:rPr lang="en-US" altLang="zh-CN" sz="1700" dirty="0" smtClean="0"/>
              <a:t>Scalable extension of </a:t>
            </a:r>
            <a:r>
              <a:rPr lang="en-US" altLang="zh-CN" sz="1700" dirty="0" smtClean="0"/>
              <a:t>MERGE &amp; AMVP</a:t>
            </a:r>
            <a:endParaRPr lang="en-US" altLang="zh-CN" sz="1700" dirty="0" smtClean="0"/>
          </a:p>
          <a:p>
            <a:pPr lvl="2"/>
            <a:r>
              <a:rPr lang="en-US" altLang="zh-CN" sz="1700" dirty="0" smtClean="0"/>
              <a:t>Inter-layer </a:t>
            </a:r>
            <a:r>
              <a:rPr lang="en-US" altLang="zh-CN" sz="1700" dirty="0" smtClean="0"/>
              <a:t>intra mode copy</a:t>
            </a:r>
          </a:p>
          <a:p>
            <a:r>
              <a:rPr lang="en-US" altLang="zh-CN" sz="2400" dirty="0" smtClean="0"/>
              <a:t>Performance </a:t>
            </a:r>
            <a:r>
              <a:rPr lang="en-US" altLang="zh-CN" sz="2400" dirty="0" smtClean="0"/>
              <a:t>of the proposal</a:t>
            </a:r>
          </a:p>
          <a:p>
            <a:pPr lvl="1"/>
            <a:r>
              <a:rPr lang="en-US" altLang="zh-CN" sz="2100" dirty="0" smtClean="0"/>
              <a:t>27.1% and 45.1% BD rate saving for 2x scalability and 1.5x scalability, EL only actual rate</a:t>
            </a:r>
          </a:p>
          <a:p>
            <a:r>
              <a:rPr lang="en-US" altLang="zh-CN" sz="2400" dirty="0" smtClean="0"/>
              <a:t>We suggest the scalable coding framework as well as the set of coding tools be </a:t>
            </a:r>
            <a:r>
              <a:rPr lang="en-US" altLang="zh-CN" sz="2400" dirty="0" smtClean="0"/>
              <a:t>considered for </a:t>
            </a:r>
            <a:r>
              <a:rPr lang="en-US" altLang="zh-CN" sz="2400" dirty="0" smtClean="0"/>
              <a:t>further investigation of HEVC scalable extension.</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0" y="0"/>
            <a:ext cx="9144000" cy="6858000"/>
          </a:xfrm>
          <a:prstGeom prst="rect">
            <a:avLst/>
          </a:prstGeom>
          <a:solidFill>
            <a:srgbClr val="990000"/>
          </a:solidFill>
          <a:ln w="9525">
            <a:noFill/>
            <a:miter lim="800000"/>
            <a:headEnd/>
            <a:tailEnd/>
          </a:ln>
        </p:spPr>
        <p:txBody>
          <a:bodyPr wrap="none" anchor="ctr"/>
          <a:lstStyle/>
          <a:p>
            <a:endParaRPr lang="zh-CN" altLang="en-US"/>
          </a:p>
        </p:txBody>
      </p:sp>
      <p:sp>
        <p:nvSpPr>
          <p:cNvPr id="13315" name="Text Box 3"/>
          <p:cNvSpPr txBox="1">
            <a:spLocks noChangeArrowheads="1"/>
          </p:cNvSpPr>
          <p:nvPr/>
        </p:nvSpPr>
        <p:spPr bwMode="auto">
          <a:xfrm>
            <a:off x="3236913" y="2132013"/>
            <a:ext cx="2632075" cy="692150"/>
          </a:xfrm>
          <a:prstGeom prst="rect">
            <a:avLst/>
          </a:prstGeom>
          <a:noFill/>
          <a:ln w="9525">
            <a:noFill/>
            <a:miter lim="800000"/>
            <a:headEnd/>
            <a:tailEnd/>
          </a:ln>
        </p:spPr>
        <p:txBody>
          <a:bodyPr wrap="none" lIns="78309" tIns="39153" rIns="78309" bIns="39153">
            <a:spAutoFit/>
          </a:bodyPr>
          <a:lstStyle/>
          <a:p>
            <a:pPr defTabSz="784225" eaLnBrk="0" hangingPunct="0"/>
            <a:r>
              <a:rPr lang="en-US" altLang="zh-CN" sz="4000">
                <a:solidFill>
                  <a:schemeClr val="bg1"/>
                </a:solidFill>
                <a:latin typeface="FrutigerNext LT Medium" pitchFamily="34" charset="0"/>
                <a:ea typeface="ＭＳ Ｐゴシック" pitchFamily="34" charset="-128"/>
              </a:rPr>
              <a:t>Thank You</a:t>
            </a:r>
            <a:endParaRPr lang="en-US" altLang="zh-CN" sz="4000">
              <a:latin typeface="FrutigerNext LT Medium" pitchFamily="34" charset="0"/>
              <a:ea typeface="ＭＳ Ｐゴシック" pitchFamily="34" charset="-128"/>
            </a:endParaRPr>
          </a:p>
        </p:txBody>
      </p:sp>
      <p:sp>
        <p:nvSpPr>
          <p:cNvPr id="13316" name="Text Box 4"/>
          <p:cNvSpPr txBox="1">
            <a:spLocks noChangeArrowheads="1"/>
          </p:cNvSpPr>
          <p:nvPr/>
        </p:nvSpPr>
        <p:spPr bwMode="auto">
          <a:xfrm>
            <a:off x="3460750" y="3330575"/>
            <a:ext cx="2171700" cy="392113"/>
          </a:xfrm>
          <a:prstGeom prst="rect">
            <a:avLst/>
          </a:prstGeom>
          <a:noFill/>
          <a:ln w="9525">
            <a:noFill/>
            <a:miter lim="800000"/>
            <a:headEnd/>
            <a:tailEnd/>
          </a:ln>
        </p:spPr>
        <p:txBody>
          <a:bodyPr wrap="none" lIns="78309" tIns="39153" rIns="78309" bIns="39153">
            <a:spAutoFit/>
          </a:bodyPr>
          <a:lstStyle/>
          <a:p>
            <a:pPr defTabSz="784225" eaLnBrk="0" hangingPunct="0"/>
            <a:r>
              <a:rPr lang="en-US" altLang="zh-CN" sz="2100">
                <a:solidFill>
                  <a:schemeClr val="bg1"/>
                </a:solidFill>
                <a:latin typeface="FrutigerNext LT Regular" charset="0"/>
                <a:ea typeface="ＭＳ Ｐゴシック" pitchFamily="34" charset="-128"/>
              </a:rPr>
              <a:t>www.huawei.com</a:t>
            </a:r>
            <a:endParaRPr lang="en-US" altLang="zh-CN" sz="4000">
              <a:latin typeface="FrutigerNext LT Regular" charset="0"/>
              <a:ea typeface="ＭＳ Ｐゴシック" pitchFamily="34" charset="-12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Content of the proposal</a:t>
            </a:r>
            <a:endParaRPr lang="zh-CN" altLang="en-US" dirty="0"/>
          </a:p>
        </p:txBody>
      </p:sp>
      <p:sp>
        <p:nvSpPr>
          <p:cNvPr id="3" name="内容占位符 2"/>
          <p:cNvSpPr>
            <a:spLocks noGrp="1"/>
          </p:cNvSpPr>
          <p:nvPr>
            <p:ph idx="1"/>
          </p:nvPr>
        </p:nvSpPr>
        <p:spPr>
          <a:xfrm>
            <a:off x="323850" y="908050"/>
            <a:ext cx="8496622" cy="5473278"/>
          </a:xfrm>
        </p:spPr>
        <p:txBody>
          <a:bodyPr>
            <a:normAutofit/>
          </a:bodyPr>
          <a:lstStyle/>
          <a:p>
            <a:r>
              <a:rPr lang="en-US" altLang="zh-CN" sz="2400" dirty="0" smtClean="0"/>
              <a:t>For </a:t>
            </a:r>
            <a:r>
              <a:rPr lang="en-US" altLang="zh-CN" sz="2400" dirty="0" smtClean="0"/>
              <a:t>Category 1 (HEVC base layer) spatial scalability</a:t>
            </a:r>
          </a:p>
          <a:p>
            <a:r>
              <a:rPr lang="en-US" altLang="zh-CN" sz="2400" dirty="0" smtClean="0"/>
              <a:t>A </a:t>
            </a:r>
            <a:r>
              <a:rPr lang="en-US" altLang="zh-CN" sz="2400" dirty="0" smtClean="0"/>
              <a:t>set of coding tools exploiting inter-layer </a:t>
            </a:r>
            <a:r>
              <a:rPr lang="en-US" altLang="zh-CN" sz="2400" dirty="0" smtClean="0"/>
              <a:t>redundancies are proposed, three categories</a:t>
            </a:r>
            <a:endParaRPr lang="en-US" altLang="zh-CN" sz="2400" dirty="0" smtClean="0"/>
          </a:p>
          <a:p>
            <a:pPr lvl="1"/>
            <a:r>
              <a:rPr lang="en-US" altLang="zh-CN" sz="2000" dirty="0" smtClean="0"/>
              <a:t>Using base layer texture</a:t>
            </a:r>
          </a:p>
          <a:p>
            <a:pPr lvl="2"/>
            <a:r>
              <a:rPr lang="en-US" altLang="zh-CN" sz="2000" dirty="0" smtClean="0"/>
              <a:t>Inter-layer </a:t>
            </a:r>
            <a:r>
              <a:rPr lang="en-US" altLang="zh-CN" sz="2000" dirty="0" smtClean="0"/>
              <a:t>texture prediction</a:t>
            </a:r>
          </a:p>
          <a:p>
            <a:pPr lvl="2"/>
            <a:r>
              <a:rPr lang="en-US" altLang="zh-CN" sz="2000" dirty="0" smtClean="0"/>
              <a:t>Inter-layer texture skip</a:t>
            </a:r>
          </a:p>
          <a:p>
            <a:pPr lvl="1"/>
            <a:r>
              <a:rPr lang="en-US" altLang="zh-CN" sz="2000" dirty="0" smtClean="0"/>
              <a:t>Using base layer motion</a:t>
            </a:r>
          </a:p>
          <a:p>
            <a:pPr lvl="2"/>
            <a:r>
              <a:rPr lang="en-US" altLang="zh-CN" sz="2000" dirty="0" smtClean="0"/>
              <a:t>Inter-layer </a:t>
            </a:r>
            <a:r>
              <a:rPr lang="en-US" altLang="zh-CN" sz="2000" dirty="0" smtClean="0"/>
              <a:t>motion copy</a:t>
            </a:r>
          </a:p>
          <a:p>
            <a:pPr lvl="2"/>
            <a:r>
              <a:rPr lang="en-US" altLang="zh-CN" sz="2000" dirty="0" smtClean="0"/>
              <a:t>Scalable </a:t>
            </a:r>
            <a:r>
              <a:rPr lang="en-US" altLang="zh-CN" sz="2000" dirty="0" smtClean="0"/>
              <a:t>extension of </a:t>
            </a:r>
            <a:r>
              <a:rPr lang="en-US" altLang="zh-CN" sz="2000" dirty="0" smtClean="0"/>
              <a:t>MERGE &amp; AMVP</a:t>
            </a:r>
            <a:endParaRPr lang="en-US" altLang="zh-CN" sz="2000" dirty="0" smtClean="0"/>
          </a:p>
          <a:p>
            <a:pPr lvl="1"/>
            <a:r>
              <a:rPr lang="en-US" altLang="zh-CN" sz="2000" dirty="0" smtClean="0"/>
              <a:t>Using base layer mode</a:t>
            </a:r>
          </a:p>
          <a:p>
            <a:pPr lvl="2"/>
            <a:r>
              <a:rPr lang="en-US" altLang="zh-CN" sz="2000" dirty="0" smtClean="0"/>
              <a:t>Inter-layer </a:t>
            </a:r>
            <a:r>
              <a:rPr lang="en-US" altLang="zh-CN" sz="2000" dirty="0" smtClean="0"/>
              <a:t>intra mode </a:t>
            </a:r>
            <a:r>
              <a:rPr lang="en-US" altLang="zh-CN" sz="2000" dirty="0" smtClean="0"/>
              <a:t>copy</a:t>
            </a:r>
            <a:endParaRPr lang="en-US" altLang="zh-CN" sz="20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Scalable video coding framework</a:t>
            </a:r>
            <a:endParaRPr lang="zh-CN" altLang="en-US" dirty="0"/>
          </a:p>
        </p:txBody>
      </p:sp>
      <p:sp>
        <p:nvSpPr>
          <p:cNvPr id="3" name="内容占位符 2"/>
          <p:cNvSpPr>
            <a:spLocks noGrp="1"/>
          </p:cNvSpPr>
          <p:nvPr>
            <p:ph idx="1"/>
          </p:nvPr>
        </p:nvSpPr>
        <p:spPr>
          <a:xfrm>
            <a:off x="323850" y="908050"/>
            <a:ext cx="8496622" cy="4969222"/>
          </a:xfrm>
        </p:spPr>
        <p:txBody>
          <a:bodyPr>
            <a:normAutofit fontScale="92500" lnSpcReduction="10000"/>
          </a:bodyPr>
          <a:lstStyle/>
          <a:p>
            <a:r>
              <a:rPr lang="en-US" altLang="zh-CN" sz="2400" dirty="0" smtClean="0"/>
              <a:t>Software implementation</a:t>
            </a:r>
          </a:p>
          <a:p>
            <a:pPr lvl="1"/>
            <a:r>
              <a:rPr lang="en-US" altLang="zh-CN" sz="2000" dirty="0" smtClean="0"/>
              <a:t>Based on HM6.1.1</a:t>
            </a:r>
          </a:p>
          <a:p>
            <a:r>
              <a:rPr lang="en-US" altLang="zh-CN" sz="2400" dirty="0" smtClean="0"/>
              <a:t>Encoder</a:t>
            </a:r>
            <a:endParaRPr lang="en-US" altLang="zh-CN" sz="2400" dirty="0" smtClean="0"/>
          </a:p>
          <a:p>
            <a:pPr lvl="1"/>
            <a:r>
              <a:rPr lang="en-US" altLang="zh-CN" sz="2000" dirty="0" smtClean="0"/>
              <a:t>Inputs are both high resolution and low resolution sequences</a:t>
            </a:r>
          </a:p>
          <a:p>
            <a:pPr lvl="1"/>
            <a:r>
              <a:rPr lang="en-US" altLang="zh-CN" sz="2000" dirty="0" smtClean="0"/>
              <a:t>Output is the layered </a:t>
            </a:r>
            <a:r>
              <a:rPr lang="en-US" altLang="zh-CN" sz="2000" dirty="0" err="1" smtClean="0"/>
              <a:t>bitstream</a:t>
            </a:r>
            <a:endParaRPr lang="en-US" altLang="zh-CN" sz="2000" dirty="0" smtClean="0"/>
          </a:p>
          <a:p>
            <a:pPr lvl="1"/>
            <a:r>
              <a:rPr lang="en-US" altLang="zh-CN" sz="2000" dirty="0" smtClean="0"/>
              <a:t>Coding parameters set separately for different layers</a:t>
            </a:r>
          </a:p>
          <a:p>
            <a:pPr lvl="1"/>
            <a:r>
              <a:rPr lang="en-US" altLang="zh-CN" sz="2000" dirty="0" smtClean="0"/>
              <a:t>Same temporal prediction structure for different layers</a:t>
            </a:r>
          </a:p>
          <a:p>
            <a:r>
              <a:rPr lang="en-US" altLang="zh-CN" sz="2400" dirty="0" smtClean="0"/>
              <a:t>Extractor</a:t>
            </a:r>
          </a:p>
          <a:p>
            <a:pPr lvl="1"/>
            <a:r>
              <a:rPr lang="en-US" altLang="zh-CN" sz="2100" dirty="0" smtClean="0"/>
              <a:t>Extract the </a:t>
            </a:r>
            <a:r>
              <a:rPr lang="en-US" altLang="zh-CN" sz="2100" dirty="0" err="1" smtClean="0"/>
              <a:t>bitstream</a:t>
            </a:r>
            <a:r>
              <a:rPr lang="en-US" altLang="zh-CN" sz="2100" dirty="0" smtClean="0"/>
              <a:t> of the target layer</a:t>
            </a:r>
          </a:p>
          <a:p>
            <a:r>
              <a:rPr lang="en-US" altLang="zh-CN" sz="2400" dirty="0" smtClean="0"/>
              <a:t>Decoder</a:t>
            </a:r>
          </a:p>
          <a:p>
            <a:pPr lvl="1"/>
            <a:r>
              <a:rPr lang="en-US" altLang="zh-CN" sz="2000" dirty="0" smtClean="0"/>
              <a:t>Input is the </a:t>
            </a:r>
            <a:r>
              <a:rPr lang="en-US" altLang="zh-CN" sz="2000" dirty="0" err="1" smtClean="0"/>
              <a:t>bitstream</a:t>
            </a:r>
            <a:r>
              <a:rPr lang="en-US" altLang="zh-CN" sz="2000" dirty="0" smtClean="0"/>
              <a:t> of the target layer</a:t>
            </a:r>
          </a:p>
          <a:p>
            <a:pPr lvl="1"/>
            <a:r>
              <a:rPr lang="en-US" altLang="zh-CN" sz="2000" dirty="0" smtClean="0"/>
              <a:t>Output is the reconstructed sequence of the target layer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Up-sampling filter</a:t>
            </a:r>
            <a:endParaRPr lang="zh-CN" altLang="en-US" dirty="0"/>
          </a:p>
        </p:txBody>
      </p:sp>
      <p:sp>
        <p:nvSpPr>
          <p:cNvPr id="3" name="内容占位符 2"/>
          <p:cNvSpPr>
            <a:spLocks noGrp="1"/>
          </p:cNvSpPr>
          <p:nvPr>
            <p:ph idx="1"/>
          </p:nvPr>
        </p:nvSpPr>
        <p:spPr>
          <a:xfrm>
            <a:off x="323850" y="908050"/>
            <a:ext cx="8496622" cy="5473278"/>
          </a:xfrm>
        </p:spPr>
        <p:txBody>
          <a:bodyPr>
            <a:normAutofit/>
          </a:bodyPr>
          <a:lstStyle/>
          <a:p>
            <a:r>
              <a:rPr lang="en-US" altLang="zh-CN" sz="2400" dirty="0" smtClean="0"/>
              <a:t>1/6-pel precision DCT-IF </a:t>
            </a:r>
          </a:p>
          <a:p>
            <a:endParaRPr lang="en-US" altLang="zh-CN" sz="2400" dirty="0" smtClean="0"/>
          </a:p>
        </p:txBody>
      </p:sp>
      <p:graphicFrame>
        <p:nvGraphicFramePr>
          <p:cNvPr id="5" name="表格 4"/>
          <p:cNvGraphicFramePr>
            <a:graphicFrameLocks noGrp="1"/>
          </p:cNvGraphicFramePr>
          <p:nvPr/>
        </p:nvGraphicFramePr>
        <p:xfrm>
          <a:off x="2195736" y="1556792"/>
          <a:ext cx="4896544" cy="1920240"/>
        </p:xfrm>
        <a:graphic>
          <a:graphicData uri="http://schemas.openxmlformats.org/drawingml/2006/table">
            <a:tbl>
              <a:tblPr/>
              <a:tblGrid>
                <a:gridCol w="925057"/>
                <a:gridCol w="3971487"/>
              </a:tblGrid>
              <a:tr h="257171">
                <a:tc>
                  <a:txBody>
                    <a:bodyPr/>
                    <a:lstStyle/>
                    <a:p>
                      <a:pPr algn="ctr" hangingPunct="0">
                        <a:spcAft>
                          <a:spcPts val="0"/>
                        </a:spcAft>
                      </a:pPr>
                      <a:endParaRPr lang="en-US" sz="1800" kern="100" dirty="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Aft>
                          <a:spcPts val="0"/>
                        </a:spcAft>
                      </a:pPr>
                      <a:r>
                        <a:rPr lang="en-US" sz="1800" kern="100" dirty="0">
                          <a:latin typeface="Times New Roman"/>
                          <a:ea typeface="宋体"/>
                          <a:cs typeface="Times New Roman"/>
                        </a:rPr>
                        <a:t>8-tap</a:t>
                      </a:r>
                      <a:endParaRPr lang="zh-CN" sz="1800" kern="100" dirty="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171">
                <a:tc>
                  <a:txBody>
                    <a:bodyPr/>
                    <a:lstStyle/>
                    <a:p>
                      <a:pPr algn="ctr" hangingPunct="0">
                        <a:spcAft>
                          <a:spcPts val="0"/>
                        </a:spcAft>
                      </a:pPr>
                      <a:r>
                        <a:rPr lang="en-US" sz="1800" kern="100" dirty="0">
                          <a:latin typeface="Times New Roman"/>
                          <a:ea typeface="宋体"/>
                          <a:cs typeface="Times New Roman"/>
                        </a:rPr>
                        <a:t>integer</a:t>
                      </a:r>
                      <a:endParaRPr lang="zh-CN" sz="1800" kern="100" dirty="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en-US" sz="1800" kern="100" dirty="0">
                          <a:latin typeface="Times New Roman"/>
                          <a:ea typeface="宋体"/>
                          <a:cs typeface="Times New Roman"/>
                        </a:rPr>
                        <a:t>{ 0,  0,   0,   64,   0,   0,   0,  0 }</a:t>
                      </a:r>
                      <a:endParaRPr lang="zh-CN" sz="1800" kern="100" dirty="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171">
                <a:tc>
                  <a:txBody>
                    <a:bodyPr/>
                    <a:lstStyle/>
                    <a:p>
                      <a:pPr algn="ctr" hangingPunct="0">
                        <a:spcAft>
                          <a:spcPts val="0"/>
                        </a:spcAft>
                      </a:pPr>
                      <a:r>
                        <a:rPr lang="en-US" sz="1800" kern="100">
                          <a:latin typeface="Times New Roman"/>
                          <a:ea typeface="宋体"/>
                          <a:cs typeface="Times New Roman"/>
                        </a:rPr>
                        <a:t>1/6</a:t>
                      </a:r>
                      <a:endParaRPr lang="zh-CN" sz="1800"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en-US" sz="1800" kern="100" dirty="0">
                          <a:latin typeface="Times New Roman"/>
                          <a:ea typeface="宋体"/>
                          <a:cs typeface="Times New Roman"/>
                        </a:rPr>
                        <a:t>{ </a:t>
                      </a:r>
                      <a:r>
                        <a:rPr lang="en-US" sz="1800" kern="100" dirty="0">
                          <a:latin typeface="Calibri"/>
                          <a:ea typeface="宋体"/>
                          <a:cs typeface="Times New Roman"/>
                        </a:rPr>
                        <a:t>−</a:t>
                      </a:r>
                      <a:r>
                        <a:rPr lang="en-US" sz="1800" kern="100" dirty="0">
                          <a:latin typeface="Times New Roman"/>
                          <a:ea typeface="宋体"/>
                          <a:cs typeface="Times New Roman"/>
                        </a:rPr>
                        <a:t>1,  3,  </a:t>
                      </a:r>
                      <a:r>
                        <a:rPr lang="en-US" sz="1800" kern="100" dirty="0">
                          <a:latin typeface="Calibri"/>
                          <a:ea typeface="宋体"/>
                          <a:cs typeface="Times New Roman"/>
                        </a:rPr>
                        <a:t>−</a:t>
                      </a:r>
                      <a:r>
                        <a:rPr lang="en-US" sz="1800" kern="100" dirty="0">
                          <a:latin typeface="Times New Roman"/>
                          <a:ea typeface="宋体"/>
                          <a:cs typeface="Times New Roman"/>
                        </a:rPr>
                        <a:t>7,   61,  12,  </a:t>
                      </a:r>
                      <a:r>
                        <a:rPr lang="en-US" sz="1800" kern="100" dirty="0">
                          <a:latin typeface="Calibri"/>
                          <a:ea typeface="宋体"/>
                          <a:cs typeface="Times New Roman"/>
                        </a:rPr>
                        <a:t>−</a:t>
                      </a:r>
                      <a:r>
                        <a:rPr lang="en-US" sz="1800" kern="100" dirty="0">
                          <a:latin typeface="Times New Roman"/>
                          <a:ea typeface="宋体"/>
                          <a:cs typeface="Times New Roman"/>
                        </a:rPr>
                        <a:t>5,   2,  </a:t>
                      </a:r>
                      <a:r>
                        <a:rPr lang="en-US" sz="1800" kern="100" dirty="0">
                          <a:latin typeface="Calibri"/>
                          <a:ea typeface="宋体"/>
                          <a:cs typeface="Times New Roman"/>
                        </a:rPr>
                        <a:t>−</a:t>
                      </a:r>
                      <a:r>
                        <a:rPr lang="en-US" sz="1800" kern="100" dirty="0">
                          <a:latin typeface="Times New Roman"/>
                          <a:ea typeface="宋体"/>
                          <a:cs typeface="Times New Roman"/>
                        </a:rPr>
                        <a:t>1 }</a:t>
                      </a:r>
                      <a:endParaRPr lang="zh-CN" sz="1800" kern="100" dirty="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171">
                <a:tc>
                  <a:txBody>
                    <a:bodyPr/>
                    <a:lstStyle/>
                    <a:p>
                      <a:pPr algn="ctr" hangingPunct="0">
                        <a:spcAft>
                          <a:spcPts val="0"/>
                        </a:spcAft>
                      </a:pPr>
                      <a:r>
                        <a:rPr lang="en-US" sz="1800" kern="100">
                          <a:latin typeface="Times New Roman"/>
                          <a:ea typeface="宋体"/>
                          <a:cs typeface="Times New Roman"/>
                        </a:rPr>
                        <a:t>2/6</a:t>
                      </a:r>
                      <a:endParaRPr lang="zh-CN" sz="1800"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en-US" sz="1800" kern="100" dirty="0">
                          <a:latin typeface="Times New Roman"/>
                          <a:ea typeface="宋体"/>
                          <a:cs typeface="Times New Roman"/>
                        </a:rPr>
                        <a:t>{ </a:t>
                      </a:r>
                      <a:r>
                        <a:rPr lang="en-US" sz="1800" kern="100" dirty="0">
                          <a:latin typeface="Calibri"/>
                          <a:ea typeface="宋体"/>
                          <a:cs typeface="Times New Roman"/>
                        </a:rPr>
                        <a:t>−</a:t>
                      </a:r>
                      <a:r>
                        <a:rPr lang="en-US" sz="1800" kern="100" dirty="0">
                          <a:latin typeface="Times New Roman"/>
                          <a:ea typeface="宋体"/>
                          <a:cs typeface="Times New Roman"/>
                        </a:rPr>
                        <a:t>1,  4,  </a:t>
                      </a:r>
                      <a:r>
                        <a:rPr lang="en-US" sz="1800" kern="100" dirty="0">
                          <a:latin typeface="Calibri"/>
                          <a:ea typeface="宋体"/>
                          <a:cs typeface="Times New Roman"/>
                        </a:rPr>
                        <a:t>−</a:t>
                      </a:r>
                      <a:r>
                        <a:rPr lang="en-US" sz="1800" kern="100" dirty="0">
                          <a:latin typeface="Times New Roman"/>
                          <a:ea typeface="宋体"/>
                          <a:cs typeface="Times New Roman"/>
                        </a:rPr>
                        <a:t>11,  52,  26,  </a:t>
                      </a:r>
                      <a:r>
                        <a:rPr lang="en-US" sz="1800" kern="100" dirty="0">
                          <a:latin typeface="Calibri"/>
                          <a:ea typeface="宋体"/>
                          <a:cs typeface="Times New Roman"/>
                        </a:rPr>
                        <a:t>−</a:t>
                      </a:r>
                      <a:r>
                        <a:rPr lang="en-US" sz="1800" kern="100" dirty="0">
                          <a:latin typeface="Times New Roman"/>
                          <a:ea typeface="宋体"/>
                          <a:cs typeface="Times New Roman"/>
                        </a:rPr>
                        <a:t>8,   3,  </a:t>
                      </a:r>
                      <a:r>
                        <a:rPr lang="en-US" sz="1800" kern="100" dirty="0">
                          <a:latin typeface="Calibri"/>
                          <a:ea typeface="宋体"/>
                          <a:cs typeface="Times New Roman"/>
                        </a:rPr>
                        <a:t>−</a:t>
                      </a:r>
                      <a:r>
                        <a:rPr lang="en-US" sz="1800" kern="100" dirty="0">
                          <a:latin typeface="Times New Roman"/>
                          <a:ea typeface="宋体"/>
                          <a:cs typeface="Times New Roman"/>
                        </a:rPr>
                        <a:t>1 }</a:t>
                      </a:r>
                      <a:endParaRPr lang="zh-CN" sz="1800" kern="100" dirty="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171">
                <a:tc>
                  <a:txBody>
                    <a:bodyPr/>
                    <a:lstStyle/>
                    <a:p>
                      <a:pPr algn="ctr" hangingPunct="0">
                        <a:spcAft>
                          <a:spcPts val="0"/>
                        </a:spcAft>
                      </a:pPr>
                      <a:r>
                        <a:rPr lang="en-US" sz="1800" kern="100">
                          <a:latin typeface="Times New Roman"/>
                          <a:ea typeface="宋体"/>
                          <a:cs typeface="Times New Roman"/>
                        </a:rPr>
                        <a:t>3/6</a:t>
                      </a:r>
                      <a:endParaRPr lang="zh-CN" sz="1800"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en-US" sz="1800" kern="100" dirty="0">
                          <a:latin typeface="Times New Roman"/>
                          <a:ea typeface="宋体"/>
                          <a:cs typeface="Times New Roman"/>
                        </a:rPr>
                        <a:t>{ </a:t>
                      </a:r>
                      <a:r>
                        <a:rPr lang="en-US" sz="1800" kern="100" dirty="0">
                          <a:latin typeface="Calibri"/>
                          <a:ea typeface="宋体"/>
                          <a:cs typeface="Times New Roman"/>
                        </a:rPr>
                        <a:t>−</a:t>
                      </a:r>
                      <a:r>
                        <a:rPr lang="en-US" sz="1800" kern="100" dirty="0">
                          <a:latin typeface="Times New Roman"/>
                          <a:ea typeface="宋体"/>
                          <a:cs typeface="Times New Roman"/>
                        </a:rPr>
                        <a:t>1,  4,  </a:t>
                      </a:r>
                      <a:r>
                        <a:rPr lang="en-US" sz="1800" kern="100" dirty="0">
                          <a:latin typeface="Calibri"/>
                          <a:ea typeface="宋体"/>
                          <a:cs typeface="Times New Roman"/>
                        </a:rPr>
                        <a:t>−</a:t>
                      </a:r>
                      <a:r>
                        <a:rPr lang="en-US" sz="1800" kern="100" dirty="0">
                          <a:latin typeface="Times New Roman"/>
                          <a:ea typeface="宋体"/>
                          <a:cs typeface="Times New Roman"/>
                        </a:rPr>
                        <a:t>11,  40,  40,  </a:t>
                      </a:r>
                      <a:r>
                        <a:rPr lang="en-US" sz="1800" kern="100" dirty="0">
                          <a:latin typeface="Calibri"/>
                          <a:ea typeface="宋体"/>
                          <a:cs typeface="Times New Roman"/>
                        </a:rPr>
                        <a:t>−</a:t>
                      </a:r>
                      <a:r>
                        <a:rPr lang="en-US" sz="1800" kern="100" dirty="0">
                          <a:latin typeface="Times New Roman"/>
                          <a:ea typeface="宋体"/>
                          <a:cs typeface="Times New Roman"/>
                        </a:rPr>
                        <a:t>11,  4,  </a:t>
                      </a:r>
                      <a:r>
                        <a:rPr lang="en-US" sz="1800" kern="100" dirty="0">
                          <a:latin typeface="Calibri"/>
                          <a:ea typeface="宋体"/>
                          <a:cs typeface="Times New Roman"/>
                        </a:rPr>
                        <a:t>−</a:t>
                      </a:r>
                      <a:r>
                        <a:rPr lang="en-US" sz="1800" kern="100" dirty="0">
                          <a:latin typeface="Times New Roman"/>
                          <a:ea typeface="宋体"/>
                          <a:cs typeface="Times New Roman"/>
                        </a:rPr>
                        <a:t>1 }</a:t>
                      </a:r>
                      <a:endParaRPr lang="zh-CN" sz="1800" kern="100" dirty="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171">
                <a:tc>
                  <a:txBody>
                    <a:bodyPr/>
                    <a:lstStyle/>
                    <a:p>
                      <a:pPr algn="ctr" hangingPunct="0">
                        <a:spcAft>
                          <a:spcPts val="0"/>
                        </a:spcAft>
                      </a:pPr>
                      <a:r>
                        <a:rPr lang="en-US" sz="1800" kern="100">
                          <a:latin typeface="Times New Roman"/>
                          <a:ea typeface="宋体"/>
                          <a:cs typeface="Times New Roman"/>
                        </a:rPr>
                        <a:t>4/6</a:t>
                      </a:r>
                      <a:endParaRPr lang="zh-CN" sz="1800"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en-US" sz="1800" kern="100" dirty="0">
                          <a:latin typeface="Times New Roman"/>
                          <a:ea typeface="宋体"/>
                          <a:cs typeface="Times New Roman"/>
                        </a:rPr>
                        <a:t>{ </a:t>
                      </a:r>
                      <a:r>
                        <a:rPr lang="en-US" sz="1800" kern="100" dirty="0">
                          <a:latin typeface="Calibri"/>
                          <a:ea typeface="宋体"/>
                          <a:cs typeface="Times New Roman"/>
                        </a:rPr>
                        <a:t>−</a:t>
                      </a:r>
                      <a:r>
                        <a:rPr lang="en-US" sz="1800" kern="100" dirty="0">
                          <a:latin typeface="Times New Roman"/>
                          <a:ea typeface="宋体"/>
                          <a:cs typeface="Times New Roman"/>
                        </a:rPr>
                        <a:t>1,  3,  </a:t>
                      </a:r>
                      <a:r>
                        <a:rPr lang="en-US" sz="1800" kern="100" dirty="0">
                          <a:latin typeface="Calibri"/>
                          <a:ea typeface="宋体"/>
                          <a:cs typeface="Times New Roman"/>
                        </a:rPr>
                        <a:t>−</a:t>
                      </a:r>
                      <a:r>
                        <a:rPr lang="en-US" sz="1800" kern="100" dirty="0">
                          <a:latin typeface="Times New Roman"/>
                          <a:ea typeface="宋体"/>
                          <a:cs typeface="Times New Roman"/>
                        </a:rPr>
                        <a:t>8,   26,  52,  </a:t>
                      </a:r>
                      <a:r>
                        <a:rPr lang="en-US" sz="1800" kern="100" dirty="0">
                          <a:latin typeface="Calibri"/>
                          <a:ea typeface="宋体"/>
                          <a:cs typeface="Times New Roman"/>
                        </a:rPr>
                        <a:t>−</a:t>
                      </a:r>
                      <a:r>
                        <a:rPr lang="en-US" sz="1800" kern="100" dirty="0">
                          <a:latin typeface="Times New Roman"/>
                          <a:ea typeface="宋体"/>
                          <a:cs typeface="Times New Roman"/>
                        </a:rPr>
                        <a:t>11,  4,  </a:t>
                      </a:r>
                      <a:r>
                        <a:rPr lang="en-US" sz="1800" kern="100" dirty="0">
                          <a:latin typeface="Calibri"/>
                          <a:ea typeface="宋体"/>
                          <a:cs typeface="Times New Roman"/>
                        </a:rPr>
                        <a:t>−</a:t>
                      </a:r>
                      <a:r>
                        <a:rPr lang="en-US" sz="1800" kern="100" dirty="0">
                          <a:latin typeface="Times New Roman"/>
                          <a:ea typeface="宋体"/>
                          <a:cs typeface="Times New Roman"/>
                        </a:rPr>
                        <a:t>1 }</a:t>
                      </a:r>
                      <a:endParaRPr lang="zh-CN" sz="1800" kern="100" dirty="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171">
                <a:tc>
                  <a:txBody>
                    <a:bodyPr/>
                    <a:lstStyle/>
                    <a:p>
                      <a:pPr algn="ctr" hangingPunct="0">
                        <a:spcAft>
                          <a:spcPts val="0"/>
                        </a:spcAft>
                      </a:pPr>
                      <a:r>
                        <a:rPr lang="en-US" sz="1800" kern="100">
                          <a:latin typeface="Times New Roman"/>
                          <a:ea typeface="宋体"/>
                          <a:cs typeface="Times New Roman"/>
                        </a:rPr>
                        <a:t>5/6</a:t>
                      </a:r>
                      <a:endParaRPr lang="zh-CN" sz="1800"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en-US" sz="1800" kern="100" dirty="0">
                          <a:latin typeface="Times New Roman"/>
                          <a:ea typeface="宋体"/>
                          <a:cs typeface="Times New Roman"/>
                        </a:rPr>
                        <a:t>{ </a:t>
                      </a:r>
                      <a:r>
                        <a:rPr lang="en-US" sz="1800" kern="100" dirty="0">
                          <a:latin typeface="Calibri"/>
                          <a:ea typeface="宋体"/>
                          <a:cs typeface="Times New Roman"/>
                        </a:rPr>
                        <a:t>−</a:t>
                      </a:r>
                      <a:r>
                        <a:rPr lang="en-US" sz="1800" kern="100" dirty="0">
                          <a:latin typeface="Times New Roman"/>
                          <a:ea typeface="宋体"/>
                          <a:cs typeface="Times New Roman"/>
                        </a:rPr>
                        <a:t>1,  2,  </a:t>
                      </a:r>
                      <a:r>
                        <a:rPr lang="en-US" sz="1800" kern="100" dirty="0">
                          <a:latin typeface="Calibri"/>
                          <a:ea typeface="宋体"/>
                          <a:cs typeface="Times New Roman"/>
                        </a:rPr>
                        <a:t>−</a:t>
                      </a:r>
                      <a:r>
                        <a:rPr lang="en-US" sz="1800" kern="100" dirty="0">
                          <a:latin typeface="Times New Roman"/>
                          <a:ea typeface="宋体"/>
                          <a:cs typeface="Times New Roman"/>
                        </a:rPr>
                        <a:t>5,   12,  61,  </a:t>
                      </a:r>
                      <a:r>
                        <a:rPr lang="en-US" sz="1800" kern="100" dirty="0">
                          <a:latin typeface="Calibri"/>
                          <a:ea typeface="宋体"/>
                          <a:cs typeface="Times New Roman"/>
                        </a:rPr>
                        <a:t>−</a:t>
                      </a:r>
                      <a:r>
                        <a:rPr lang="en-US" sz="1800" kern="100" dirty="0">
                          <a:latin typeface="Times New Roman"/>
                          <a:ea typeface="宋体"/>
                          <a:cs typeface="Times New Roman"/>
                        </a:rPr>
                        <a:t>7,   3,  </a:t>
                      </a:r>
                      <a:r>
                        <a:rPr lang="en-US" sz="1800" kern="100" dirty="0">
                          <a:latin typeface="Calibri"/>
                          <a:ea typeface="宋体"/>
                          <a:cs typeface="Times New Roman"/>
                        </a:rPr>
                        <a:t>−</a:t>
                      </a:r>
                      <a:r>
                        <a:rPr lang="en-US" sz="1800" kern="100" dirty="0">
                          <a:latin typeface="Times New Roman"/>
                          <a:ea typeface="宋体"/>
                          <a:cs typeface="Times New Roman"/>
                        </a:rPr>
                        <a:t>1 }</a:t>
                      </a:r>
                      <a:endParaRPr lang="zh-CN" sz="1800" kern="100" dirty="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7" name="表格 6"/>
          <p:cNvGraphicFramePr>
            <a:graphicFrameLocks noGrp="1"/>
          </p:cNvGraphicFramePr>
          <p:nvPr/>
        </p:nvGraphicFramePr>
        <p:xfrm>
          <a:off x="2195736" y="4005064"/>
          <a:ext cx="4968552" cy="1920240"/>
        </p:xfrm>
        <a:graphic>
          <a:graphicData uri="http://schemas.openxmlformats.org/drawingml/2006/table">
            <a:tbl>
              <a:tblPr/>
              <a:tblGrid>
                <a:gridCol w="938661"/>
                <a:gridCol w="4029891"/>
              </a:tblGrid>
              <a:tr h="257171">
                <a:tc>
                  <a:txBody>
                    <a:bodyPr/>
                    <a:lstStyle/>
                    <a:p>
                      <a:pPr algn="ctr" hangingPunct="0">
                        <a:spcAft>
                          <a:spcPts val="0"/>
                        </a:spcAft>
                      </a:pPr>
                      <a:endParaRPr lang="en-US" sz="1800" kern="100" dirty="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Aft>
                          <a:spcPts val="0"/>
                        </a:spcAft>
                      </a:pPr>
                      <a:r>
                        <a:rPr lang="en-US" sz="1800" kern="100">
                          <a:latin typeface="Times New Roman"/>
                          <a:ea typeface="宋体"/>
                          <a:cs typeface="Times New Roman"/>
                        </a:rPr>
                        <a:t>4-tap</a:t>
                      </a:r>
                      <a:endParaRPr lang="zh-CN" sz="1800"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171">
                <a:tc>
                  <a:txBody>
                    <a:bodyPr/>
                    <a:lstStyle/>
                    <a:p>
                      <a:pPr algn="ctr" hangingPunct="0">
                        <a:spcAft>
                          <a:spcPts val="0"/>
                        </a:spcAft>
                      </a:pPr>
                      <a:r>
                        <a:rPr lang="en-US" sz="1800" kern="100" dirty="0">
                          <a:latin typeface="Times New Roman"/>
                          <a:ea typeface="宋体"/>
                          <a:cs typeface="Times New Roman"/>
                        </a:rPr>
                        <a:t>integer</a:t>
                      </a:r>
                      <a:endParaRPr lang="zh-CN" sz="1800" kern="100" dirty="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en-US" sz="1800" kern="100" dirty="0">
                          <a:latin typeface="Times New Roman"/>
                          <a:ea typeface="宋体"/>
                          <a:cs typeface="Times New Roman"/>
                        </a:rPr>
                        <a:t>{   0,   64,   0,   0}</a:t>
                      </a:r>
                      <a:endParaRPr lang="zh-CN" sz="1800" kern="100" dirty="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171">
                <a:tc>
                  <a:txBody>
                    <a:bodyPr/>
                    <a:lstStyle/>
                    <a:p>
                      <a:pPr algn="ctr" hangingPunct="0">
                        <a:spcAft>
                          <a:spcPts val="0"/>
                        </a:spcAft>
                      </a:pPr>
                      <a:r>
                        <a:rPr lang="en-US" sz="1800" kern="100">
                          <a:latin typeface="Times New Roman"/>
                          <a:ea typeface="宋体"/>
                          <a:cs typeface="Times New Roman"/>
                        </a:rPr>
                        <a:t>1/6</a:t>
                      </a:r>
                      <a:endParaRPr lang="zh-CN" sz="1800"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en-US" sz="1800" kern="100" dirty="0">
                          <a:latin typeface="Times New Roman"/>
                          <a:ea typeface="宋体"/>
                          <a:cs typeface="Times New Roman"/>
                        </a:rPr>
                        <a:t>{  </a:t>
                      </a:r>
                      <a:r>
                        <a:rPr lang="en-US" sz="1800" kern="100" dirty="0">
                          <a:latin typeface="Calibri"/>
                          <a:ea typeface="宋体"/>
                          <a:cs typeface="Times New Roman"/>
                        </a:rPr>
                        <a:t>−</a:t>
                      </a:r>
                      <a:r>
                        <a:rPr lang="en-US" sz="1800" kern="100" dirty="0">
                          <a:latin typeface="Times New Roman"/>
                          <a:ea typeface="宋体"/>
                          <a:cs typeface="Times New Roman"/>
                        </a:rPr>
                        <a:t>4,   59,   11,  </a:t>
                      </a:r>
                      <a:r>
                        <a:rPr lang="en-US" sz="1800" kern="100" dirty="0">
                          <a:latin typeface="Calibri"/>
                          <a:ea typeface="宋体"/>
                          <a:cs typeface="Times New Roman"/>
                        </a:rPr>
                        <a:t>−</a:t>
                      </a:r>
                      <a:r>
                        <a:rPr lang="en-US" sz="1800" kern="100" dirty="0">
                          <a:latin typeface="Times New Roman"/>
                          <a:ea typeface="宋体"/>
                          <a:cs typeface="Times New Roman"/>
                        </a:rPr>
                        <a:t>2}</a:t>
                      </a:r>
                      <a:endParaRPr lang="zh-CN" sz="1800" kern="100" dirty="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171">
                <a:tc>
                  <a:txBody>
                    <a:bodyPr/>
                    <a:lstStyle/>
                    <a:p>
                      <a:pPr algn="ctr" hangingPunct="0">
                        <a:spcAft>
                          <a:spcPts val="0"/>
                        </a:spcAft>
                      </a:pPr>
                      <a:r>
                        <a:rPr lang="en-US" sz="1800" kern="100">
                          <a:latin typeface="Times New Roman"/>
                          <a:ea typeface="宋体"/>
                          <a:cs typeface="Times New Roman"/>
                        </a:rPr>
                        <a:t>2/6</a:t>
                      </a:r>
                      <a:endParaRPr lang="zh-CN" sz="1800"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en-US" sz="1800" kern="100" dirty="0">
                          <a:latin typeface="Times New Roman"/>
                          <a:ea typeface="宋体"/>
                          <a:cs typeface="Times New Roman"/>
                        </a:rPr>
                        <a:t>{  </a:t>
                      </a:r>
                      <a:r>
                        <a:rPr lang="en-US" sz="1800" kern="100" dirty="0">
                          <a:latin typeface="Calibri"/>
                          <a:ea typeface="宋体"/>
                          <a:cs typeface="Times New Roman"/>
                        </a:rPr>
                        <a:t>−</a:t>
                      </a:r>
                      <a:r>
                        <a:rPr lang="en-US" sz="1800" kern="100" dirty="0">
                          <a:latin typeface="Times New Roman"/>
                          <a:ea typeface="宋体"/>
                          <a:cs typeface="Times New Roman"/>
                        </a:rPr>
                        <a:t>5,   50,   22,  </a:t>
                      </a:r>
                      <a:r>
                        <a:rPr lang="en-US" sz="1800" kern="100" dirty="0">
                          <a:latin typeface="Calibri"/>
                          <a:ea typeface="宋体"/>
                          <a:cs typeface="Times New Roman"/>
                        </a:rPr>
                        <a:t>−</a:t>
                      </a:r>
                      <a:r>
                        <a:rPr lang="en-US" sz="1800" kern="100" dirty="0">
                          <a:latin typeface="Times New Roman"/>
                          <a:ea typeface="宋体"/>
                          <a:cs typeface="Times New Roman"/>
                        </a:rPr>
                        <a:t>3}</a:t>
                      </a:r>
                      <a:endParaRPr lang="zh-CN" sz="1800" kern="100" dirty="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171">
                <a:tc>
                  <a:txBody>
                    <a:bodyPr/>
                    <a:lstStyle/>
                    <a:p>
                      <a:pPr algn="ctr" hangingPunct="0">
                        <a:spcAft>
                          <a:spcPts val="0"/>
                        </a:spcAft>
                      </a:pPr>
                      <a:r>
                        <a:rPr lang="en-US" sz="1800" kern="100">
                          <a:latin typeface="Times New Roman"/>
                          <a:ea typeface="宋体"/>
                          <a:cs typeface="Times New Roman"/>
                        </a:rPr>
                        <a:t>3/6</a:t>
                      </a:r>
                      <a:endParaRPr lang="zh-CN" sz="1800"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en-US" sz="1800" kern="100" dirty="0">
                          <a:latin typeface="Times New Roman"/>
                          <a:ea typeface="宋体"/>
                          <a:cs typeface="Times New Roman"/>
                        </a:rPr>
                        <a:t>{  </a:t>
                      </a:r>
                      <a:r>
                        <a:rPr lang="en-US" sz="1800" kern="100" dirty="0">
                          <a:latin typeface="Calibri"/>
                          <a:ea typeface="宋体"/>
                          <a:cs typeface="Times New Roman"/>
                        </a:rPr>
                        <a:t>−</a:t>
                      </a:r>
                      <a:r>
                        <a:rPr lang="en-US" sz="1800" kern="100" dirty="0">
                          <a:latin typeface="Times New Roman"/>
                          <a:ea typeface="宋体"/>
                          <a:cs typeface="Times New Roman"/>
                        </a:rPr>
                        <a:t>4,   36,   36,  </a:t>
                      </a:r>
                      <a:r>
                        <a:rPr lang="en-US" sz="1800" kern="100" dirty="0">
                          <a:latin typeface="Calibri"/>
                          <a:ea typeface="宋体"/>
                          <a:cs typeface="Times New Roman"/>
                        </a:rPr>
                        <a:t>−</a:t>
                      </a:r>
                      <a:r>
                        <a:rPr lang="en-US" sz="1800" kern="100" dirty="0">
                          <a:latin typeface="Times New Roman"/>
                          <a:ea typeface="宋体"/>
                          <a:cs typeface="Times New Roman"/>
                        </a:rPr>
                        <a:t>4}</a:t>
                      </a:r>
                      <a:endParaRPr lang="zh-CN" sz="1800" kern="100" dirty="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171">
                <a:tc>
                  <a:txBody>
                    <a:bodyPr/>
                    <a:lstStyle/>
                    <a:p>
                      <a:pPr algn="ctr" hangingPunct="0">
                        <a:spcAft>
                          <a:spcPts val="0"/>
                        </a:spcAft>
                      </a:pPr>
                      <a:r>
                        <a:rPr lang="en-US" sz="1800" kern="100">
                          <a:latin typeface="Times New Roman"/>
                          <a:ea typeface="宋体"/>
                          <a:cs typeface="Times New Roman"/>
                        </a:rPr>
                        <a:t>4/6</a:t>
                      </a:r>
                      <a:endParaRPr lang="zh-CN" sz="1800"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en-US" sz="1800" kern="100" dirty="0">
                          <a:latin typeface="Times New Roman"/>
                          <a:ea typeface="宋体"/>
                          <a:cs typeface="Times New Roman"/>
                        </a:rPr>
                        <a:t>{  </a:t>
                      </a:r>
                      <a:r>
                        <a:rPr lang="en-US" sz="1800" kern="100" dirty="0">
                          <a:latin typeface="Calibri"/>
                          <a:ea typeface="宋体"/>
                          <a:cs typeface="Times New Roman"/>
                        </a:rPr>
                        <a:t>−</a:t>
                      </a:r>
                      <a:r>
                        <a:rPr lang="en-US" sz="1800" kern="100" dirty="0">
                          <a:latin typeface="Times New Roman"/>
                          <a:ea typeface="宋体"/>
                          <a:cs typeface="Times New Roman"/>
                        </a:rPr>
                        <a:t>3,   22,   50,  </a:t>
                      </a:r>
                      <a:r>
                        <a:rPr lang="en-US" sz="1800" kern="100" dirty="0">
                          <a:latin typeface="Calibri"/>
                          <a:ea typeface="宋体"/>
                          <a:cs typeface="Times New Roman"/>
                        </a:rPr>
                        <a:t>−</a:t>
                      </a:r>
                      <a:r>
                        <a:rPr lang="en-US" sz="1800" kern="100" dirty="0">
                          <a:latin typeface="Times New Roman"/>
                          <a:ea typeface="宋体"/>
                          <a:cs typeface="Times New Roman"/>
                        </a:rPr>
                        <a:t>5}</a:t>
                      </a:r>
                      <a:endParaRPr lang="zh-CN" sz="1800" kern="100" dirty="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171">
                <a:tc>
                  <a:txBody>
                    <a:bodyPr/>
                    <a:lstStyle/>
                    <a:p>
                      <a:pPr algn="ctr" hangingPunct="0">
                        <a:spcAft>
                          <a:spcPts val="0"/>
                        </a:spcAft>
                      </a:pPr>
                      <a:r>
                        <a:rPr lang="en-US" sz="1800" kern="100">
                          <a:latin typeface="Times New Roman"/>
                          <a:ea typeface="宋体"/>
                          <a:cs typeface="Times New Roman"/>
                        </a:rPr>
                        <a:t>5/6</a:t>
                      </a:r>
                      <a:endParaRPr lang="zh-CN" sz="1800"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en-US" sz="1800" kern="100" dirty="0">
                          <a:latin typeface="Times New Roman"/>
                          <a:ea typeface="宋体"/>
                          <a:cs typeface="Times New Roman"/>
                        </a:rPr>
                        <a:t>{  </a:t>
                      </a:r>
                      <a:r>
                        <a:rPr lang="en-US" sz="1800" kern="100" dirty="0">
                          <a:latin typeface="Calibri"/>
                          <a:ea typeface="宋体"/>
                          <a:cs typeface="Times New Roman"/>
                        </a:rPr>
                        <a:t>−</a:t>
                      </a:r>
                      <a:r>
                        <a:rPr lang="en-US" sz="1800" kern="100" dirty="0">
                          <a:latin typeface="Times New Roman"/>
                          <a:ea typeface="宋体"/>
                          <a:cs typeface="Times New Roman"/>
                        </a:rPr>
                        <a:t>2,   11,   59,  </a:t>
                      </a:r>
                      <a:r>
                        <a:rPr lang="en-US" sz="1800" kern="100" dirty="0">
                          <a:latin typeface="Calibri"/>
                          <a:ea typeface="宋体"/>
                          <a:cs typeface="Times New Roman"/>
                        </a:rPr>
                        <a:t>−</a:t>
                      </a:r>
                      <a:r>
                        <a:rPr lang="en-US" sz="1800" kern="100" dirty="0">
                          <a:latin typeface="Times New Roman"/>
                          <a:ea typeface="宋体"/>
                          <a:cs typeface="Times New Roman"/>
                        </a:rPr>
                        <a:t>4}</a:t>
                      </a:r>
                      <a:endParaRPr lang="zh-CN" sz="1800" kern="100" dirty="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9" name="矩形 8"/>
          <p:cNvSpPr/>
          <p:nvPr/>
        </p:nvSpPr>
        <p:spPr>
          <a:xfrm>
            <a:off x="2555776" y="3501008"/>
            <a:ext cx="4091826" cy="369332"/>
          </a:xfrm>
          <a:prstGeom prst="rect">
            <a:avLst/>
          </a:prstGeom>
        </p:spPr>
        <p:txBody>
          <a:bodyPr wrap="none">
            <a:spAutoFit/>
          </a:bodyPr>
          <a:lstStyle/>
          <a:p>
            <a:r>
              <a:rPr lang="en-US" altLang="zh-CN" dirty="0" smtClean="0"/>
              <a:t>Up-sampling filter coefficients for </a:t>
            </a:r>
            <a:r>
              <a:rPr lang="en-US" altLang="zh-CN" dirty="0" err="1" smtClean="0"/>
              <a:t>luma</a:t>
            </a:r>
            <a:endParaRPr lang="zh-CN" altLang="en-US" dirty="0"/>
          </a:p>
        </p:txBody>
      </p:sp>
      <p:sp>
        <p:nvSpPr>
          <p:cNvPr id="10" name="矩形 9"/>
          <p:cNvSpPr/>
          <p:nvPr/>
        </p:nvSpPr>
        <p:spPr>
          <a:xfrm>
            <a:off x="2483768" y="5949280"/>
            <a:ext cx="4361130" cy="369332"/>
          </a:xfrm>
          <a:prstGeom prst="rect">
            <a:avLst/>
          </a:prstGeom>
        </p:spPr>
        <p:txBody>
          <a:bodyPr wrap="none">
            <a:spAutoFit/>
          </a:bodyPr>
          <a:lstStyle/>
          <a:p>
            <a:r>
              <a:rPr lang="en-US" altLang="zh-CN" dirty="0" smtClean="0"/>
              <a:t>Up-sampling filter coefficients for </a:t>
            </a:r>
            <a:r>
              <a:rPr lang="en-US" altLang="zh-CN" dirty="0" err="1" smtClean="0"/>
              <a:t>chroma</a:t>
            </a:r>
            <a:endParaRPr lang="zh-CN" alt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22300" y="115888"/>
            <a:ext cx="8064500" cy="792832"/>
          </a:xfrm>
        </p:spPr>
        <p:txBody>
          <a:bodyPr/>
          <a:lstStyle/>
          <a:p>
            <a:r>
              <a:rPr lang="en-US" altLang="zh-CN" dirty="0" smtClean="0"/>
              <a:t>Using base layer texture (1)</a:t>
            </a:r>
            <a:endParaRPr lang="zh-CN" altLang="en-US" dirty="0"/>
          </a:p>
        </p:txBody>
      </p:sp>
      <p:sp>
        <p:nvSpPr>
          <p:cNvPr id="3" name="内容占位符 2"/>
          <p:cNvSpPr>
            <a:spLocks noGrp="1"/>
          </p:cNvSpPr>
          <p:nvPr>
            <p:ph idx="1"/>
          </p:nvPr>
        </p:nvSpPr>
        <p:spPr>
          <a:xfrm>
            <a:off x="323850" y="908050"/>
            <a:ext cx="8496622" cy="5473278"/>
          </a:xfrm>
        </p:spPr>
        <p:txBody>
          <a:bodyPr>
            <a:normAutofit/>
          </a:bodyPr>
          <a:lstStyle/>
          <a:p>
            <a:r>
              <a:rPr lang="en-US" altLang="zh-CN" sz="2400" dirty="0" smtClean="0"/>
              <a:t>Inter-layer texture prediction </a:t>
            </a:r>
            <a:endParaRPr lang="en-US" altLang="zh-CN" sz="2400" dirty="0" smtClean="0"/>
          </a:p>
          <a:p>
            <a:pPr lvl="1"/>
            <a:r>
              <a:rPr lang="en-US" altLang="zh-CN" sz="2200" dirty="0" smtClean="0"/>
              <a:t>A </a:t>
            </a:r>
            <a:r>
              <a:rPr lang="en-US" altLang="zh-CN" sz="2200" dirty="0" smtClean="0"/>
              <a:t>coding mode for an enhancement layer CU</a:t>
            </a:r>
          </a:p>
          <a:p>
            <a:pPr lvl="1"/>
            <a:r>
              <a:rPr lang="en-US" altLang="zh-CN" sz="2200" dirty="0" smtClean="0"/>
              <a:t>A flag put into the CU header for mode signaling</a:t>
            </a:r>
          </a:p>
          <a:p>
            <a:pPr lvl="1"/>
            <a:r>
              <a:rPr lang="en-US" altLang="zh-CN" sz="2200" dirty="0" smtClean="0"/>
              <a:t>Prediction from the base layer reconstructed texture after up-sampling</a:t>
            </a:r>
          </a:p>
          <a:p>
            <a:pPr lvl="1"/>
            <a:r>
              <a:rPr lang="en-US" altLang="zh-CN" sz="2200" dirty="0" smtClean="0"/>
              <a:t>Residual coding is the same as ordinary inter mode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22300" y="115888"/>
            <a:ext cx="8064500" cy="792832"/>
          </a:xfrm>
        </p:spPr>
        <p:txBody>
          <a:bodyPr/>
          <a:lstStyle/>
          <a:p>
            <a:r>
              <a:rPr lang="en-US" altLang="zh-CN" dirty="0" smtClean="0"/>
              <a:t>Using base layer </a:t>
            </a:r>
            <a:r>
              <a:rPr lang="en-US" altLang="zh-CN" dirty="0" smtClean="0"/>
              <a:t>texture (2)</a:t>
            </a:r>
            <a:endParaRPr lang="zh-CN" altLang="en-US" dirty="0"/>
          </a:p>
        </p:txBody>
      </p:sp>
      <p:sp>
        <p:nvSpPr>
          <p:cNvPr id="3" name="内容占位符 2"/>
          <p:cNvSpPr>
            <a:spLocks noGrp="1"/>
          </p:cNvSpPr>
          <p:nvPr>
            <p:ph idx="1"/>
          </p:nvPr>
        </p:nvSpPr>
        <p:spPr>
          <a:xfrm>
            <a:off x="323850" y="908050"/>
            <a:ext cx="8496622" cy="5473278"/>
          </a:xfrm>
        </p:spPr>
        <p:txBody>
          <a:bodyPr>
            <a:normAutofit fontScale="92500" lnSpcReduction="10000"/>
          </a:bodyPr>
          <a:lstStyle/>
          <a:p>
            <a:r>
              <a:rPr lang="en-US" altLang="zh-CN" sz="2400" dirty="0" smtClean="0"/>
              <a:t>Motivation</a:t>
            </a:r>
            <a:endParaRPr lang="en-US" altLang="zh-CN" sz="2400" dirty="0" smtClean="0"/>
          </a:p>
          <a:p>
            <a:pPr lvl="1"/>
            <a:r>
              <a:rPr lang="en-US" altLang="zh-CN" sz="2000" dirty="0" smtClean="0"/>
              <a:t>The up-sampled base layer texture show rather good quality in some cases, </a:t>
            </a:r>
          </a:p>
          <a:p>
            <a:pPr lvl="2"/>
            <a:r>
              <a:rPr lang="en-US" altLang="zh-CN" sz="2000" dirty="0" smtClean="0"/>
              <a:t>the base layer QP is lower than the enhancement layer QP</a:t>
            </a:r>
          </a:p>
          <a:p>
            <a:pPr lvl="2"/>
            <a:r>
              <a:rPr lang="en-US" altLang="zh-CN" sz="2000" dirty="0" smtClean="0"/>
              <a:t>the high resolution picture itself doesn’t have too much high frequency signal</a:t>
            </a:r>
          </a:p>
          <a:p>
            <a:pPr lvl="1"/>
            <a:r>
              <a:rPr lang="en-US" altLang="zh-CN" sz="2000" dirty="0" smtClean="0"/>
              <a:t>Transform coefficient would probably be quantized to 0</a:t>
            </a:r>
          </a:p>
          <a:p>
            <a:pPr lvl="1"/>
            <a:r>
              <a:rPr lang="en-US" altLang="zh-CN" sz="2000" dirty="0" smtClean="0"/>
              <a:t>Need a more efficient way for signaling such a case</a:t>
            </a:r>
          </a:p>
          <a:p>
            <a:r>
              <a:rPr lang="en-US" altLang="zh-CN" sz="2400" dirty="0" smtClean="0"/>
              <a:t>Inter-layer texture skip mode</a:t>
            </a:r>
            <a:endParaRPr lang="en-US" altLang="zh-CN" sz="2400" dirty="0" smtClean="0"/>
          </a:p>
          <a:p>
            <a:pPr lvl="1"/>
            <a:r>
              <a:rPr lang="en-US" altLang="zh-CN" sz="2000" dirty="0" smtClean="0"/>
              <a:t>A coding mode for </a:t>
            </a:r>
            <a:r>
              <a:rPr lang="en-US" altLang="zh-CN" sz="2000" dirty="0" smtClean="0"/>
              <a:t>enhancement </a:t>
            </a:r>
            <a:r>
              <a:rPr lang="en-US" altLang="zh-CN" sz="2000" dirty="0" smtClean="0"/>
              <a:t>layer </a:t>
            </a:r>
            <a:r>
              <a:rPr lang="en-US" altLang="zh-CN" sz="2000" dirty="0" smtClean="0"/>
              <a:t>CUs</a:t>
            </a:r>
            <a:endParaRPr lang="en-US" altLang="zh-CN" sz="2000" dirty="0" smtClean="0"/>
          </a:p>
          <a:p>
            <a:pPr lvl="1"/>
            <a:r>
              <a:rPr lang="en-US" altLang="zh-CN" sz="2000" dirty="0" smtClean="0"/>
              <a:t>A flag put into CU </a:t>
            </a:r>
            <a:r>
              <a:rPr lang="en-US" altLang="zh-CN" sz="2000" dirty="0" smtClean="0"/>
              <a:t>header </a:t>
            </a:r>
            <a:r>
              <a:rPr lang="en-US" altLang="zh-CN" sz="2000" dirty="0" smtClean="0"/>
              <a:t>for mode signaling</a:t>
            </a:r>
          </a:p>
          <a:p>
            <a:pPr lvl="1"/>
            <a:r>
              <a:rPr lang="en-US" altLang="zh-CN" sz="2000" dirty="0" smtClean="0"/>
              <a:t>Prediction from the base layer reconstructed texture after up-sampling</a:t>
            </a:r>
          </a:p>
          <a:p>
            <a:pPr lvl="1"/>
            <a:r>
              <a:rPr lang="en-US" altLang="zh-CN" sz="2000" dirty="0" smtClean="0"/>
              <a:t>No residual coding, prediction is used </a:t>
            </a:r>
            <a:r>
              <a:rPr lang="en-US" altLang="zh-CN" sz="2000" dirty="0" smtClean="0"/>
              <a:t>directly as </a:t>
            </a:r>
            <a:r>
              <a:rPr lang="en-US" altLang="zh-CN" sz="2000" dirty="0" smtClean="0"/>
              <a:t>reconstruction</a:t>
            </a:r>
          </a:p>
          <a:p>
            <a:endParaRPr lang="en-US" altLang="zh-CN" sz="200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Using base layer motion (1)</a:t>
            </a:r>
            <a:endParaRPr lang="zh-CN" altLang="en-US" dirty="0"/>
          </a:p>
        </p:txBody>
      </p:sp>
      <p:sp>
        <p:nvSpPr>
          <p:cNvPr id="3" name="内容占位符 2"/>
          <p:cNvSpPr>
            <a:spLocks noGrp="1"/>
          </p:cNvSpPr>
          <p:nvPr>
            <p:ph idx="1"/>
          </p:nvPr>
        </p:nvSpPr>
        <p:spPr>
          <a:xfrm>
            <a:off x="323850" y="908050"/>
            <a:ext cx="8640638" cy="5545286"/>
          </a:xfrm>
        </p:spPr>
        <p:txBody>
          <a:bodyPr>
            <a:normAutofit fontScale="85000" lnSpcReduction="20000"/>
          </a:bodyPr>
          <a:lstStyle/>
          <a:p>
            <a:r>
              <a:rPr lang="en-US" altLang="zh-CN" sz="2400" dirty="0" smtClean="0"/>
              <a:t>Retrieving motion information from base-layer</a:t>
            </a:r>
          </a:p>
          <a:p>
            <a:pPr lvl="1"/>
            <a:r>
              <a:rPr lang="en-US" altLang="zh-CN" sz="2000" dirty="0" smtClean="0"/>
              <a:t>Basic unit is SPU (Smallest Prediction Unit), set to 4x4 in this proposal</a:t>
            </a:r>
          </a:p>
          <a:p>
            <a:pPr lvl="1"/>
            <a:r>
              <a:rPr lang="en-US" altLang="zh-CN" sz="2000" dirty="0" smtClean="0"/>
              <a:t>Firstly, for each SPU in an enhancement layer CU, get its motion information from the collocated base layer SPU, scaling according to the resolution difference is needed (note that the base layer motion is not compressed)</a:t>
            </a:r>
          </a:p>
          <a:p>
            <a:pPr lvl="1"/>
            <a:r>
              <a:rPr lang="en-US" altLang="zh-CN" sz="2000" dirty="0" smtClean="0"/>
              <a:t>Secondly, for SPUs that cannot get motion information from base layer, recursive padding is performed</a:t>
            </a:r>
          </a:p>
          <a:p>
            <a:pPr lvl="1"/>
            <a:endParaRPr lang="en-US" altLang="zh-CN" sz="2000" dirty="0" smtClean="0"/>
          </a:p>
          <a:p>
            <a:pPr lvl="1"/>
            <a:endParaRPr lang="en-US" altLang="zh-CN" sz="2000" dirty="0" smtClean="0"/>
          </a:p>
          <a:p>
            <a:pPr lvl="1"/>
            <a:endParaRPr lang="en-US" altLang="zh-CN" sz="2000" dirty="0" smtClean="0"/>
          </a:p>
          <a:p>
            <a:pPr lvl="1"/>
            <a:endParaRPr lang="en-US" altLang="zh-CN" sz="2000" dirty="0" smtClean="0"/>
          </a:p>
          <a:p>
            <a:pPr lvl="1"/>
            <a:endParaRPr lang="en-US" altLang="zh-CN" sz="2000" dirty="0" smtClean="0"/>
          </a:p>
          <a:p>
            <a:pPr lvl="1"/>
            <a:endParaRPr lang="en-US" altLang="zh-CN" sz="2000" dirty="0" smtClean="0"/>
          </a:p>
          <a:p>
            <a:pPr lvl="1"/>
            <a:endParaRPr lang="en-US" altLang="zh-CN" sz="2000" dirty="0" smtClean="0"/>
          </a:p>
          <a:p>
            <a:pPr lvl="1"/>
            <a:endParaRPr lang="en-US" altLang="zh-CN" sz="2000" dirty="0" smtClean="0"/>
          </a:p>
          <a:p>
            <a:pPr lvl="1"/>
            <a:r>
              <a:rPr lang="en-US" altLang="zh-CN" sz="2000" dirty="0" smtClean="0"/>
              <a:t>Finally, padding the SPUs in the enhancement layer CU with zero motion, if they have no motion information</a:t>
            </a:r>
          </a:p>
        </p:txBody>
      </p:sp>
      <p:graphicFrame>
        <p:nvGraphicFramePr>
          <p:cNvPr id="230402" name="Object 2"/>
          <p:cNvGraphicFramePr>
            <a:graphicFrameLocks noChangeAspect="1"/>
          </p:cNvGraphicFramePr>
          <p:nvPr/>
        </p:nvGraphicFramePr>
        <p:xfrm>
          <a:off x="2267744" y="3501008"/>
          <a:ext cx="1584176" cy="1584176"/>
        </p:xfrm>
        <a:graphic>
          <a:graphicData uri="http://schemas.openxmlformats.org/presentationml/2006/ole">
            <p:oleObj spid="_x0000_s230402" name="Visio" r:id="rId3" imgW="1198889" imgH="1198843" progId="Visio.Drawing.11">
              <p:embed/>
            </p:oleObj>
          </a:graphicData>
        </a:graphic>
      </p:graphicFrame>
      <p:graphicFrame>
        <p:nvGraphicFramePr>
          <p:cNvPr id="230403" name="Object 3"/>
          <p:cNvGraphicFramePr>
            <a:graphicFrameLocks noChangeAspect="1"/>
          </p:cNvGraphicFramePr>
          <p:nvPr/>
        </p:nvGraphicFramePr>
        <p:xfrm>
          <a:off x="5076056" y="3501008"/>
          <a:ext cx="1584176" cy="1584176"/>
        </p:xfrm>
        <a:graphic>
          <a:graphicData uri="http://schemas.openxmlformats.org/presentationml/2006/ole">
            <p:oleObj spid="_x0000_s230403" name="Visio" r:id="rId4" imgW="1198889" imgH="1198843" progId="Visio.Drawing.11">
              <p:embed/>
            </p:oleObj>
          </a:graphicData>
        </a:graphic>
      </p:graphicFrame>
      <p:sp>
        <p:nvSpPr>
          <p:cNvPr id="6" name="矩形 5"/>
          <p:cNvSpPr/>
          <p:nvPr/>
        </p:nvSpPr>
        <p:spPr>
          <a:xfrm>
            <a:off x="856154" y="5085184"/>
            <a:ext cx="8024954" cy="338554"/>
          </a:xfrm>
          <a:prstGeom prst="rect">
            <a:avLst/>
          </a:prstGeom>
        </p:spPr>
        <p:txBody>
          <a:bodyPr wrap="none">
            <a:spAutoFit/>
          </a:bodyPr>
          <a:lstStyle/>
          <a:p>
            <a:r>
              <a:rPr lang="en-US" altLang="zh-CN" sz="1600" dirty="0" smtClean="0"/>
              <a:t>padding unit (marked by blue square) and its four partitions (marked by green square) </a:t>
            </a:r>
            <a:endParaRPr lang="zh-CN" altLang="en-US" sz="1600" dirty="0"/>
          </a:p>
        </p:txBody>
      </p:sp>
      <p:sp>
        <p:nvSpPr>
          <p:cNvPr id="7" name="矩形 6"/>
          <p:cNvSpPr/>
          <p:nvPr/>
        </p:nvSpPr>
        <p:spPr>
          <a:xfrm>
            <a:off x="2123728" y="3140968"/>
            <a:ext cx="1951175" cy="338554"/>
          </a:xfrm>
          <a:prstGeom prst="rect">
            <a:avLst/>
          </a:prstGeom>
        </p:spPr>
        <p:txBody>
          <a:bodyPr wrap="none">
            <a:spAutoFit/>
          </a:bodyPr>
          <a:lstStyle/>
          <a:p>
            <a:r>
              <a:rPr lang="en-US" altLang="zh-CN" sz="1600" dirty="0" smtClean="0"/>
              <a:t>first round padding</a:t>
            </a:r>
            <a:endParaRPr lang="zh-CN" altLang="en-US" sz="1600" dirty="0"/>
          </a:p>
        </p:txBody>
      </p:sp>
      <p:sp>
        <p:nvSpPr>
          <p:cNvPr id="8" name="矩形 7"/>
          <p:cNvSpPr/>
          <p:nvPr/>
        </p:nvSpPr>
        <p:spPr>
          <a:xfrm>
            <a:off x="4860032" y="3140968"/>
            <a:ext cx="2212465" cy="338554"/>
          </a:xfrm>
          <a:prstGeom prst="rect">
            <a:avLst/>
          </a:prstGeom>
        </p:spPr>
        <p:txBody>
          <a:bodyPr wrap="none">
            <a:spAutoFit/>
          </a:bodyPr>
          <a:lstStyle/>
          <a:p>
            <a:r>
              <a:rPr lang="en-US" altLang="zh-CN" sz="1600" dirty="0" smtClean="0"/>
              <a:t>second round padding</a:t>
            </a:r>
            <a:endParaRPr lang="zh-CN" altLang="en-US" sz="16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Using base layer motion </a:t>
            </a:r>
            <a:r>
              <a:rPr lang="en-US" altLang="zh-CN" dirty="0" smtClean="0"/>
              <a:t>(2)</a:t>
            </a:r>
            <a:endParaRPr lang="zh-CN" altLang="en-US" dirty="0"/>
          </a:p>
        </p:txBody>
      </p:sp>
      <p:sp>
        <p:nvSpPr>
          <p:cNvPr id="3" name="内容占位符 2"/>
          <p:cNvSpPr>
            <a:spLocks noGrp="1"/>
          </p:cNvSpPr>
          <p:nvPr>
            <p:ph idx="1"/>
          </p:nvPr>
        </p:nvSpPr>
        <p:spPr>
          <a:xfrm>
            <a:off x="323850" y="908050"/>
            <a:ext cx="8496622" cy="5473278"/>
          </a:xfrm>
        </p:spPr>
        <p:txBody>
          <a:bodyPr>
            <a:normAutofit fontScale="92500" lnSpcReduction="10000"/>
          </a:bodyPr>
          <a:lstStyle/>
          <a:p>
            <a:r>
              <a:rPr lang="en-US" altLang="zh-CN" sz="2400" dirty="0" smtClean="0"/>
              <a:t>Inter-layer motion copy</a:t>
            </a:r>
          </a:p>
          <a:p>
            <a:pPr lvl="1"/>
            <a:r>
              <a:rPr lang="en-US" altLang="zh-CN" sz="2000" dirty="0" smtClean="0"/>
              <a:t>A coding mode for CUs in enhancement layer P/B slices</a:t>
            </a:r>
          </a:p>
          <a:p>
            <a:pPr lvl="1"/>
            <a:r>
              <a:rPr lang="en-US" altLang="zh-CN" sz="2000" dirty="0" smtClean="0"/>
              <a:t>A flag in CU header for mode signaling</a:t>
            </a:r>
          </a:p>
          <a:p>
            <a:pPr lvl="1"/>
            <a:r>
              <a:rPr lang="en-US" altLang="zh-CN" sz="2000" dirty="0" smtClean="0"/>
              <a:t>Motion information retrieved from the base layer</a:t>
            </a:r>
          </a:p>
          <a:p>
            <a:pPr lvl="1"/>
            <a:r>
              <a:rPr lang="en-US" altLang="zh-CN" sz="2000" dirty="0" smtClean="0"/>
              <a:t>Motion compensation performed on SPU basis</a:t>
            </a:r>
          </a:p>
          <a:p>
            <a:r>
              <a:rPr lang="en-US" altLang="zh-CN" sz="2400" dirty="0" smtClean="0"/>
              <a:t>Scalable extension of MERGE</a:t>
            </a:r>
          </a:p>
          <a:p>
            <a:pPr lvl="1"/>
            <a:r>
              <a:rPr lang="en-US" altLang="zh-CN" sz="2000" dirty="0" smtClean="0"/>
              <a:t>One additional merge candidate: base layer merge candidate, retrieved from the base layer (motion compensation on SPU basis)</a:t>
            </a:r>
          </a:p>
          <a:p>
            <a:pPr lvl="1"/>
            <a:r>
              <a:rPr lang="en-US" altLang="zh-CN" sz="2000" dirty="0" smtClean="0"/>
              <a:t>Used as first merge candidate</a:t>
            </a:r>
          </a:p>
          <a:p>
            <a:pPr lvl="1"/>
            <a:r>
              <a:rPr lang="en-US" altLang="zh-CN" sz="2000" dirty="0" smtClean="0"/>
              <a:t>Max candidate number is 5</a:t>
            </a:r>
          </a:p>
          <a:p>
            <a:pPr lvl="2"/>
            <a:r>
              <a:rPr lang="en-US" altLang="zh-CN" sz="2000" dirty="0" smtClean="0"/>
              <a:t>1 base layer merge candidate</a:t>
            </a:r>
          </a:p>
          <a:p>
            <a:pPr lvl="2"/>
            <a:r>
              <a:rPr lang="en-US" altLang="zh-CN" sz="2000" dirty="0" smtClean="0"/>
              <a:t>3 spatial merge candidate (if available)</a:t>
            </a:r>
          </a:p>
          <a:p>
            <a:pPr lvl="2"/>
            <a:r>
              <a:rPr lang="en-US" altLang="zh-CN" sz="2000" dirty="0" smtClean="0"/>
              <a:t>1 temporal merge candidate (if available)</a:t>
            </a:r>
          </a:p>
          <a:p>
            <a:pPr lvl="2"/>
            <a:r>
              <a:rPr lang="en-US" altLang="zh-CN" sz="2000" dirty="0" smtClean="0"/>
              <a:t>Possible combined or zero candidates</a:t>
            </a:r>
          </a:p>
          <a:p>
            <a:endParaRPr lang="en-US" altLang="zh-CN" sz="20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Using base layer motion </a:t>
            </a:r>
            <a:r>
              <a:rPr lang="en-US" altLang="zh-CN" dirty="0" smtClean="0"/>
              <a:t>(3)</a:t>
            </a:r>
            <a:endParaRPr lang="zh-CN" altLang="en-US" dirty="0"/>
          </a:p>
        </p:txBody>
      </p:sp>
      <p:sp>
        <p:nvSpPr>
          <p:cNvPr id="3" name="内容占位符 2"/>
          <p:cNvSpPr>
            <a:spLocks noGrp="1"/>
          </p:cNvSpPr>
          <p:nvPr>
            <p:ph idx="1"/>
          </p:nvPr>
        </p:nvSpPr>
        <p:spPr>
          <a:xfrm>
            <a:off x="323850" y="908050"/>
            <a:ext cx="8496622" cy="5473278"/>
          </a:xfrm>
        </p:spPr>
        <p:txBody>
          <a:bodyPr>
            <a:normAutofit/>
          </a:bodyPr>
          <a:lstStyle/>
          <a:p>
            <a:r>
              <a:rPr lang="en-US" altLang="zh-CN" sz="2400" dirty="0" smtClean="0"/>
              <a:t>Scalable extension of AMVP</a:t>
            </a:r>
          </a:p>
          <a:p>
            <a:pPr lvl="1"/>
            <a:r>
              <a:rPr lang="en-US" altLang="zh-CN" sz="2000" dirty="0" smtClean="0"/>
              <a:t>Base layer AMVP candidate </a:t>
            </a:r>
            <a:br>
              <a:rPr lang="en-US" altLang="zh-CN" sz="2000" dirty="0" smtClean="0"/>
            </a:br>
            <a:r>
              <a:rPr lang="en-US" altLang="zh-CN" sz="2000" dirty="0" smtClean="0"/>
              <a:t>After the motion information of all the SPUs in a CU having been retrieved, the motion vector of the center SPU is scaled (according to the POC difference) and used as a base layer AMVP candidate</a:t>
            </a:r>
          </a:p>
          <a:p>
            <a:pPr lvl="1"/>
            <a:r>
              <a:rPr lang="en-US" altLang="zh-CN" sz="2000" dirty="0" smtClean="0"/>
              <a:t>Used as first merge candidate</a:t>
            </a:r>
          </a:p>
          <a:p>
            <a:pPr lvl="1"/>
            <a:r>
              <a:rPr lang="en-US" altLang="zh-CN" sz="2000" dirty="0" smtClean="0"/>
              <a:t>Max candidate number is 2</a:t>
            </a:r>
          </a:p>
          <a:p>
            <a:pPr lvl="2"/>
            <a:r>
              <a:rPr lang="en-US" altLang="zh-CN" sz="2000" dirty="0" smtClean="0"/>
              <a:t>1 base layer AMVP candidate</a:t>
            </a:r>
          </a:p>
          <a:p>
            <a:pPr lvl="2"/>
            <a:r>
              <a:rPr lang="en-US" altLang="zh-CN" sz="2000" dirty="0" smtClean="0"/>
              <a:t>1 spatial/temporal/zero AMVP candidate</a:t>
            </a:r>
          </a:p>
          <a:p>
            <a:endParaRPr lang="en-US" altLang="zh-CN" sz="20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主题1">
  <a:themeElements>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主题1">
  <a:themeElements>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主题1">
  <a:themeElements>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主题1">
  <a:themeElements>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4_主题1">
  <a:themeElements>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主题1</Template>
  <TotalTime>905</TotalTime>
  <Words>1419</Words>
  <Application>Microsoft Office PowerPoint</Application>
  <PresentationFormat>全屏显示(4:3)</PresentationFormat>
  <Paragraphs>333</Paragraphs>
  <Slides>15</Slides>
  <Notes>1</Notes>
  <HiddenSlides>0</HiddenSlides>
  <MMClips>0</MMClips>
  <ScaleCrop>false</ScaleCrop>
  <HeadingPairs>
    <vt:vector size="6" baseType="variant">
      <vt:variant>
        <vt:lpstr>主题</vt:lpstr>
      </vt:variant>
      <vt:variant>
        <vt:i4>5</vt:i4>
      </vt:variant>
      <vt:variant>
        <vt:lpstr>嵌入 OLE 服务器</vt:lpstr>
      </vt:variant>
      <vt:variant>
        <vt:i4>1</vt:i4>
      </vt:variant>
      <vt:variant>
        <vt:lpstr>幻灯片标题</vt:lpstr>
      </vt:variant>
      <vt:variant>
        <vt:i4>15</vt:i4>
      </vt:variant>
    </vt:vector>
  </HeadingPairs>
  <TitlesOfParts>
    <vt:vector size="21" baseType="lpstr">
      <vt:lpstr>主题1</vt:lpstr>
      <vt:lpstr>1_主题1</vt:lpstr>
      <vt:lpstr>2_主题1</vt:lpstr>
      <vt:lpstr>3_主题1</vt:lpstr>
      <vt:lpstr>4_主题1</vt:lpstr>
      <vt:lpstr>Visio</vt:lpstr>
      <vt:lpstr>幻灯片 1</vt:lpstr>
      <vt:lpstr>Content of the proposal</vt:lpstr>
      <vt:lpstr>Scalable video coding framework</vt:lpstr>
      <vt:lpstr>Up-sampling filter</vt:lpstr>
      <vt:lpstr>Using base layer texture (1)</vt:lpstr>
      <vt:lpstr>Using base layer texture (2)</vt:lpstr>
      <vt:lpstr>Using base layer motion (1)</vt:lpstr>
      <vt:lpstr>Using base layer motion (2)</vt:lpstr>
      <vt:lpstr>Using base layer motion (3)</vt:lpstr>
      <vt:lpstr>Using base layer mode: Inter-layer intra mode copy</vt:lpstr>
      <vt:lpstr>Deblocking filter modifications</vt:lpstr>
      <vt:lpstr>Compression performance</vt:lpstr>
      <vt:lpstr>Compression performance (continued)</vt:lpstr>
      <vt:lpstr>Closing remarks</vt:lpstr>
      <vt:lpstr>幻灯片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cp:lastModifiedBy>Haitao Yang</cp:lastModifiedBy>
  <cp:revision>128</cp:revision>
  <dcterms:modified xsi:type="dcterms:W3CDTF">2012-10-10T10:29:41Z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(3)8u0fZ8+re7MNWSYUCf49ZCegdxJQLi/00QEGQf9auIGiOF6HzUfXcLzUhtFDT0Cp92h2Qjyv
eDcXNylmrIpSIpX8bcLmNCX3l6b/Hav6caahIwoGvnzyFcztbkP6+mNhI8FAWuC+T1vZUMBx
mj8dKA9WIzCra6qvkQ922g0kdzkV5J9k3OIaI2eNjD5ihwtT0dJFUApWu9srvmqwKv4K04CH
V/cAx2DfIVW2Z1dVuY6pp</vt:lpwstr>
  </property>
  <property fmtid="{D5CDD505-2E9C-101B-9397-08002B2CF9AE}" pid="3" name="_ms_pID_7253431">
    <vt:lpwstr>+AdTXd8QdrgAiCLbwssH9pqWzvvFS1y8QBYI813tVaD1HicHcXI
bVQAFcLnzW97eq3eu/zKK2VPKFknCH4Qez3bkdxJo5xluV4/xWICU7OOZ2+U55xVdSHGg1yR
LCdY9E5Ni7NttnZ8ahLZ6VY464z1OuKsQ6kYrjUC+qLE0WQvAy92jyO4PORH1LtqPNv/Msho
bdmVIBVg8N9WoJqYnY4MIIBHeFDvvWiG5FkH2W+PIq</vt:lpwstr>
  </property>
  <property fmtid="{D5CDD505-2E9C-101B-9397-08002B2CF9AE}" pid="4" name="_ms_pID_7253432">
    <vt:lpwstr>3xEKvyMxB33sfSJ22/W5PNgK29aVx+
Q7sB8skyCheGIoDFwwdTA0JObbCjrg==</vt:lpwstr>
  </property>
  <property fmtid="{D5CDD505-2E9C-101B-9397-08002B2CF9AE}" pid="5" name="sflag">
    <vt:lpwstr>1349845189</vt:lpwstr>
  </property>
</Properties>
</file>