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333" r:id="rId2"/>
    <p:sldId id="334" r:id="rId3"/>
    <p:sldId id="335" r:id="rId4"/>
    <p:sldId id="358" r:id="rId5"/>
    <p:sldId id="337" r:id="rId6"/>
    <p:sldId id="338" r:id="rId7"/>
    <p:sldId id="339" r:id="rId8"/>
    <p:sldId id="340" r:id="rId9"/>
    <p:sldId id="341" r:id="rId10"/>
    <p:sldId id="342" r:id="rId11"/>
    <p:sldId id="356" r:id="rId12"/>
    <p:sldId id="343" r:id="rId13"/>
    <p:sldId id="344" r:id="rId14"/>
    <p:sldId id="359" r:id="rId15"/>
    <p:sldId id="345" r:id="rId16"/>
    <p:sldId id="348" r:id="rId17"/>
    <p:sldId id="357" r:id="rId18"/>
    <p:sldId id="347" r:id="rId19"/>
    <p:sldId id="349" r:id="rId20"/>
    <p:sldId id="350" r:id="rId21"/>
    <p:sldId id="351" r:id="rId22"/>
    <p:sldId id="352" r:id="rId23"/>
    <p:sldId id="353" r:id="rId24"/>
    <p:sldId id="354" r:id="rId25"/>
    <p:sldId id="355" r:id="rId26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BF9A"/>
    <a:srgbClr val="16E0B5"/>
    <a:srgbClr val="00A4DE"/>
    <a:srgbClr val="11AB8A"/>
    <a:srgbClr val="297DD0"/>
    <a:srgbClr val="0097CC"/>
    <a:srgbClr val="0B7498"/>
    <a:srgbClr val="16DCB2"/>
    <a:srgbClr val="78ABDE"/>
    <a:srgbClr val="4F9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1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2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2130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DCD7F-CB96-4BDD-B3C7-7EA2FC243DA3}" type="datetimeFigureOut">
              <a:rPr lang="ko-KR" altLang="en-US" smtClean="0"/>
              <a:pPr/>
              <a:t>2012-10-10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75199-688B-4CAD-AED7-4CEE607C9C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1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75199-688B-4CAD-AED7-4CEE607C9C9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77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4E8-86F5-412C-ACCB-9F1823C99CA2}" type="datetime1">
              <a:rPr lang="ko-KR" altLang="en-US" smtClean="0"/>
              <a:pPr/>
              <a:t>2012-10-10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93448" y="636818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/22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349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92DA-50C4-4C82-9EC6-36F480382BA8}" type="datetime1">
              <a:rPr lang="ko-KR" altLang="en-US" smtClean="0"/>
              <a:pPr/>
              <a:t>2012-10-10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93448" y="6368180"/>
            <a:ext cx="2133600" cy="365125"/>
          </a:xfrm>
          <a:prstGeom prst="rect">
            <a:avLst/>
          </a:prstGeom>
        </p:spPr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/22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659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4.jpg"/>
          <p:cNvPicPr>
            <a:picLocks noChangeAspect="1"/>
          </p:cNvPicPr>
          <p:nvPr userDrawn="1"/>
        </p:nvPicPr>
        <p:blipFill rotWithShape="1">
          <a:blip r:embed="rId4" cstate="email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EF42D-88DF-428B-9CA8-C0AF7060607C}" type="datetime1">
              <a:rPr lang="ko-KR" altLang="en-US" smtClean="0"/>
              <a:pPr/>
              <a:t>2012-10-10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8201870" y="6528003"/>
            <a:ext cx="604102" cy="25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>
            <a:defPPr>
              <a:defRPr lang="en-US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Arial" charset="0"/>
                <a:ea typeface="굴림" charset="-127"/>
                <a:cs typeface="+mn-cs"/>
              </a:defRPr>
            </a:lvl9pPr>
          </a:lstStyle>
          <a:p>
            <a:pPr algn="r" eaLnBrk="1" hangingPunct="1">
              <a:defRPr/>
            </a:pPr>
            <a:fld id="{2E963571-07F4-403C-B728-654AA7503A0C}" type="slidenum">
              <a:rPr lang="ko-KR" altLang="en-US" sz="120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pPr algn="r" eaLnBrk="1" hangingPunct="1">
                <a:defRPr/>
              </a:pPr>
              <a:t>‹#›</a:t>
            </a:fld>
            <a:r>
              <a:rPr lang="en-US" altLang="ko-KR" sz="12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/23</a:t>
            </a:r>
          </a:p>
        </p:txBody>
      </p:sp>
    </p:spTree>
    <p:extLst>
      <p:ext uri="{BB962C8B-B14F-4D97-AF65-F5344CB8AC3E}">
        <p14:creationId xmlns:p14="http://schemas.microsoft.com/office/powerpoint/2010/main" val="342732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04.jpg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14" name="직선 연결선 13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1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4" name="직사각형 3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73498" y="957361"/>
            <a:ext cx="74951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Samsung and </a:t>
            </a:r>
            <a:r>
              <a:rPr lang="en-GB" sz="2800" dirty="0" err="1" smtClean="0">
                <a:solidFill>
                  <a:schemeClr val="bg1"/>
                </a:solidFill>
              </a:rPr>
              <a:t>Vidyo</a:t>
            </a:r>
            <a:r>
              <a:rPr lang="en-GB" sz="2800" dirty="0" smtClean="0">
                <a:solidFill>
                  <a:schemeClr val="bg1"/>
                </a:solidFill>
              </a:rPr>
              <a:t> response to </a:t>
            </a:r>
            <a:br>
              <a:rPr lang="en-GB" sz="2800" dirty="0" smtClean="0">
                <a:solidFill>
                  <a:schemeClr val="bg1"/>
                </a:solidFill>
              </a:rPr>
            </a:br>
            <a:r>
              <a:rPr lang="en-GB" sz="2800" dirty="0" err="1" smtClean="0">
                <a:solidFill>
                  <a:schemeClr val="bg1"/>
                </a:solidFill>
              </a:rPr>
              <a:t>CfP</a:t>
            </a:r>
            <a:r>
              <a:rPr lang="en-GB" sz="2800" dirty="0" smtClean="0">
                <a:solidFill>
                  <a:schemeClr val="bg1"/>
                </a:solidFill>
              </a:rPr>
              <a:t> on Scalable Coding Extensions of HEVC</a:t>
            </a:r>
            <a:endParaRPr lang="ko-KR" altLang="en-US" sz="28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" name="그룹 1032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27" name="타원 26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4" name="그림 102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5" name="그룹 1024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34" name="타원 3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27" name="타원 1026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타원 1031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타원 46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73498" y="2384111"/>
            <a:ext cx="2524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Jill Boyce (</a:t>
            </a:r>
            <a:r>
              <a:rPr lang="en-GB" sz="1600" b="1" dirty="0" err="1" smtClean="0"/>
              <a:t>Vidyo</a:t>
            </a:r>
            <a:r>
              <a:rPr lang="en-GB" sz="1600" b="1" dirty="0" smtClean="0"/>
              <a:t>)</a:t>
            </a:r>
          </a:p>
          <a:p>
            <a:r>
              <a:rPr lang="en-GB" sz="1600" b="1" dirty="0" smtClean="0"/>
              <a:t>Ken McCann (Samsung)</a:t>
            </a:r>
            <a:endParaRPr lang="en-GB" sz="1600" b="1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49278" y="232859"/>
            <a:ext cx="598441" cy="29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05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EL Inter CU Coding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err="1" smtClean="0">
                <a:solidFill>
                  <a:prstClr val="black"/>
                </a:solidFill>
                <a:latin typeface="맑은 고딕"/>
              </a:rPr>
              <a:t>Inter_BL</a:t>
            </a: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 mode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motion information for each 8x8 block of the CU is derived from corresponding BL block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2000" dirty="0" smtClean="0">
              <a:solidFill>
                <a:prstClr val="black"/>
              </a:solidFill>
              <a:latin typeface="맑은 고딕"/>
            </a:endParaRPr>
          </a:p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Difference Coding mode 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Combines inter prediction and inter-layer prediction 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Motion compensated blocks consist of difference values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Use bi-linear interpolation for sub-</a:t>
            </a:r>
            <a:r>
              <a:rPr kumimoji="0" lang="en-GB" altLang="ko-KR" sz="1800" dirty="0" err="1" smtClean="0">
                <a:solidFill>
                  <a:prstClr val="black"/>
                </a:solidFill>
                <a:latin typeface="맑은 고딕"/>
              </a:rPr>
              <a:t>pel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 motion compensation 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Add current BL pixel block scaled to EL resolution 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2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6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7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3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4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EL Coding Tools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Motion vector prediction when </a:t>
            </a:r>
            <a:r>
              <a:rPr kumimoji="0" lang="en-GB" altLang="ko-KR" sz="2000" dirty="0" err="1" smtClean="0">
                <a:solidFill>
                  <a:prstClr val="black"/>
                </a:solidFill>
                <a:latin typeface="맑은 고딕"/>
              </a:rPr>
              <a:t>Inter_BL</a:t>
            </a: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 mode not used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For each PU, motion info from corresponding BL block is        added as a candidate MV predictor, to the last position on the list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BL MV’s stored for 4x4 blocks, EL selects position which          corresponds to </a:t>
            </a:r>
            <a:r>
              <a:rPr kumimoji="0" lang="en-GB" altLang="ko-KR" sz="1800" dirty="0" err="1" smtClean="0">
                <a:solidFill>
                  <a:prstClr val="black"/>
                </a:solidFill>
                <a:latin typeface="맑은 고딕"/>
              </a:rPr>
              <a:t>center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 of EL PU</a:t>
            </a:r>
          </a:p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en-GB" altLang="ko-KR" sz="2000" dirty="0" smtClean="0">
              <a:solidFill>
                <a:prstClr val="black"/>
              </a:solidFill>
              <a:latin typeface="맑은 고딕"/>
            </a:endParaRPr>
          </a:p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Deblocking filter modification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Additional condition to check for boundary between difference mode and non-difference mode blocks, set to </a:t>
            </a:r>
            <a:r>
              <a:rPr kumimoji="0" lang="en-GB" altLang="ko-KR" sz="1800" dirty="0" err="1" smtClean="0">
                <a:solidFill>
                  <a:prstClr val="black"/>
                </a:solidFill>
                <a:latin typeface="맑은 고딕"/>
              </a:rPr>
              <a:t>Bs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=1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Setting filter edges for </a:t>
            </a:r>
            <a:r>
              <a:rPr kumimoji="0" lang="en-GB" altLang="ko-KR" sz="1800" dirty="0" err="1" smtClean="0">
                <a:solidFill>
                  <a:prstClr val="black"/>
                </a:solidFill>
                <a:latin typeface="맑은 고딕"/>
              </a:rPr>
              <a:t>Inter_BL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 mode are based on 8x8 PU boundaries as well as transform unit boundaries</a:t>
            </a:r>
          </a:p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2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6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7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3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4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63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948267"/>
            <a:ext cx="8609144" cy="5530910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EL Inter Prediction Module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636310" y="1405220"/>
          <a:ext cx="7799388" cy="493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3" name="Visio" r:id="rId3" imgW="3972560" imgH="2518410" progId="">
                  <p:embed/>
                </p:oleObj>
              </mc:Choice>
              <mc:Fallback>
                <p:oleObj name="Visio" r:id="rId3" imgW="3972560" imgH="251841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310" y="1405220"/>
                        <a:ext cx="7799388" cy="4937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2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6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7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3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4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Inter Layer SAO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059" y="4345578"/>
            <a:ext cx="2939128" cy="2107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1" name="Picture 1" descr="Graph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4139" y="1410789"/>
            <a:ext cx="3568700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모서리가 둥근 직사각형 16"/>
          <p:cNvSpPr/>
          <p:nvPr/>
        </p:nvSpPr>
        <p:spPr>
          <a:xfrm>
            <a:off x="6058505" y="1419497"/>
            <a:ext cx="757646" cy="24906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아래쪽 화살표 17"/>
          <p:cNvSpPr/>
          <p:nvPr/>
        </p:nvSpPr>
        <p:spPr>
          <a:xfrm>
            <a:off x="6223968" y="4032069"/>
            <a:ext cx="505097" cy="235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내용 개체 틀 10"/>
          <p:cNvSpPr txBox="1">
            <a:spLocks/>
          </p:cNvSpPr>
          <p:nvPr/>
        </p:nvSpPr>
        <p:spPr>
          <a:xfrm>
            <a:off x="432180" y="1374018"/>
            <a:ext cx="4309149" cy="3291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Re-use existing module: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1400" b="1" dirty="0" smtClean="0"/>
              <a:t>Sample processing part is equal to in-loop SAO in non-scalable HEVC spec.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No additional memory usage: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ko-KR" sz="1400" b="1" dirty="0" smtClean="0"/>
              <a:t>Re-use memory buffer reserved for in-loop SAO on EL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Difference: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 and BO are both applied 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1600" b="1" dirty="0" smtClean="0"/>
              <a:t>     </a:t>
            </a:r>
            <a:endParaRPr kumimoji="0" lang="en-US" altLang="ko-K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ko-K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20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24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5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21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22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3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Inter Layer MPM Prediction (HE) </a:t>
            </a:r>
            <a:endParaRPr lang="ko-KR" altLang="en-US" b="1" dirty="0" smtClean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내용 개체 틀 10"/>
          <p:cNvSpPr txBox="1">
            <a:spLocks/>
          </p:cNvSpPr>
          <p:nvPr/>
        </p:nvSpPr>
        <p:spPr>
          <a:xfrm>
            <a:off x="417239" y="1737596"/>
            <a:ext cx="3725917" cy="207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high texture similarity between different</a:t>
            </a:r>
            <a:r>
              <a:rPr kumimoji="0" lang="en-US" altLang="ko-KR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 images.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3-MPMs of EL are set from up-scaled BL picture. 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ko-K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Object 3"/>
          <p:cNvPicPr>
            <a:picLocks noChangeArrowheads="1"/>
          </p:cNvPicPr>
          <p:nvPr/>
        </p:nvPicPr>
        <p:blipFill>
          <a:blip r:embed="rId2" cstate="print"/>
          <a:srcRect l="-1057" r="-32" b="-1544"/>
          <a:stretch>
            <a:fillRect/>
          </a:stretch>
        </p:blipFill>
        <p:spPr bwMode="auto">
          <a:xfrm>
            <a:off x="4213413" y="1724674"/>
            <a:ext cx="4513728" cy="37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그룹 31"/>
          <p:cNvGrpSpPr/>
          <p:nvPr/>
        </p:nvGrpSpPr>
        <p:grpSpPr>
          <a:xfrm>
            <a:off x="8017975" y="211671"/>
            <a:ext cx="987571" cy="567266"/>
            <a:chOff x="2690813" y="2981325"/>
            <a:chExt cx="611187" cy="628650"/>
          </a:xfrm>
        </p:grpSpPr>
        <p:sp>
          <p:nvSpPr>
            <p:cNvPr id="22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3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K0044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464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Inter Layer MPM Prediction (LC)</a:t>
            </a:r>
            <a:endParaRPr lang="ko-KR" altLang="en-US" b="1" dirty="0" smtClean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내용 개체 틀 10"/>
          <p:cNvSpPr txBox="1">
            <a:spLocks/>
          </p:cNvSpPr>
          <p:nvPr/>
        </p:nvSpPr>
        <p:spPr>
          <a:xfrm>
            <a:off x="417239" y="1737595"/>
            <a:ext cx="8354189" cy="4384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The </a:t>
            </a:r>
            <a:r>
              <a:rPr lang="en-US" altLang="ko-KR" sz="1600" b="1" dirty="0"/>
              <a:t>current non-scalable HEVC design’s derivation process for MPMs yields three distinct </a:t>
            </a:r>
            <a:r>
              <a:rPr lang="en-US" altLang="ko-KR" sz="1600" b="1" dirty="0" smtClean="0"/>
              <a:t>MPMs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For </a:t>
            </a:r>
            <a:r>
              <a:rPr lang="en-US" altLang="ko-KR" sz="1600" b="1" dirty="0"/>
              <a:t>the EL PU, if the corresponding BL PU is </a:t>
            </a:r>
            <a:r>
              <a:rPr lang="en-US" altLang="ko-KR" sz="1600" b="1" dirty="0" smtClean="0"/>
              <a:t>coded </a:t>
            </a:r>
            <a:r>
              <a:rPr lang="en-US" altLang="ko-KR" sz="1600" b="1" dirty="0"/>
              <a:t>in intra mode, </a:t>
            </a:r>
            <a:endParaRPr lang="en-US" altLang="ko-KR" sz="1600" b="1" dirty="0" smtClean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It </a:t>
            </a:r>
            <a:r>
              <a:rPr lang="en-US" altLang="ko-KR" sz="1600" b="1" dirty="0"/>
              <a:t>is used as the very first </a:t>
            </a:r>
            <a:r>
              <a:rPr lang="en-US" altLang="ko-KR" sz="1600" b="1" dirty="0" smtClean="0"/>
              <a:t>MPM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If </a:t>
            </a:r>
            <a:r>
              <a:rPr lang="en-US" altLang="ko-KR" sz="1600" b="1" dirty="0"/>
              <a:t>the base layer is the same with one of the two target layer </a:t>
            </a:r>
            <a:r>
              <a:rPr lang="en-US" altLang="ko-KR" sz="1600" b="1" dirty="0" smtClean="0"/>
              <a:t>MPMs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the </a:t>
            </a:r>
            <a:r>
              <a:rPr lang="en-US" altLang="ko-KR" sz="1600" b="1" dirty="0"/>
              <a:t>base layer MPM is used as the </a:t>
            </a:r>
            <a:r>
              <a:rPr lang="en-US" altLang="ko-KR" sz="1600" b="1" dirty="0" smtClean="0"/>
              <a:t>first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the </a:t>
            </a:r>
            <a:r>
              <a:rPr lang="en-US" altLang="ko-KR" sz="1600" b="1" dirty="0"/>
              <a:t>different target layer MPM is used as the </a:t>
            </a:r>
            <a:r>
              <a:rPr lang="en-US" altLang="ko-KR" sz="1600" b="1" dirty="0" smtClean="0"/>
              <a:t>second</a:t>
            </a:r>
          </a:p>
          <a:p>
            <a:pPr marL="1257300" lvl="2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the </a:t>
            </a:r>
            <a:r>
              <a:rPr lang="en-US" altLang="ko-KR" sz="1600" b="1" dirty="0"/>
              <a:t>last </a:t>
            </a:r>
            <a:r>
              <a:rPr lang="en-US" altLang="ko-KR" sz="1600" b="1" dirty="0" smtClean="0"/>
              <a:t>third MPM </a:t>
            </a:r>
            <a:r>
              <a:rPr lang="en-US" altLang="ko-KR" sz="1600" b="1" dirty="0"/>
              <a:t>derivation </a:t>
            </a:r>
            <a:r>
              <a:rPr lang="en-US" altLang="ko-KR" sz="1600" b="1" dirty="0" smtClean="0"/>
              <a:t>follows </a:t>
            </a:r>
            <a:r>
              <a:rPr lang="en-US" altLang="ko-KR" sz="1600" b="1" dirty="0"/>
              <a:t>the process which is defined in the current HEVC for the case of two spatial intra modes having different intra prediction </a:t>
            </a:r>
            <a:r>
              <a:rPr lang="en-US" altLang="ko-KR" sz="1600" b="1" dirty="0" smtClean="0"/>
              <a:t>modes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Otherwise if the first two target layer MPMs that is different from the base layer MPM is used as the second and third MPMs, respectively</a:t>
            </a:r>
            <a:endParaRPr kumimoji="0" lang="en-US" altLang="ko-K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" name="그룹 40"/>
          <p:cNvGrpSpPr/>
          <p:nvPr/>
        </p:nvGrpSpPr>
        <p:grpSpPr>
          <a:xfrm>
            <a:off x="7917245" y="211671"/>
            <a:ext cx="987571" cy="567266"/>
            <a:chOff x="2690813" y="2981325"/>
            <a:chExt cx="611187" cy="628650"/>
          </a:xfrm>
        </p:grpSpPr>
        <p:sp>
          <p:nvSpPr>
            <p:cNvPr id="17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8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K0045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AMP in EL</a:t>
            </a:r>
            <a:endParaRPr lang="ko-KR" altLang="en-US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10"/>
          <p:cNvSpPr>
            <a:spLocks noGrp="1"/>
          </p:cNvSpPr>
          <p:nvPr>
            <p:ph idx="1"/>
          </p:nvPr>
        </p:nvSpPr>
        <p:spPr>
          <a:xfrm>
            <a:off x="457200" y="1363749"/>
            <a:ext cx="8229600" cy="8206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000" b="1" dirty="0" smtClean="0"/>
              <a:t>Only enable it on EL </a:t>
            </a:r>
            <a:endParaRPr lang="en-US" altLang="ko-KR" sz="2000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ko-KR" sz="1800" dirty="0" smtClean="0">
                <a:sym typeface="Wingdings" pitchFamily="2" charset="2"/>
              </a:rPr>
              <a:t>AMP is HEVC main profile tool</a:t>
            </a:r>
            <a:endParaRPr lang="ko-KR" altLang="en-US" sz="18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96" y="2587486"/>
            <a:ext cx="3743405" cy="361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모서리가 둥근 직사각형 12"/>
          <p:cNvSpPr/>
          <p:nvPr/>
        </p:nvSpPr>
        <p:spPr>
          <a:xfrm>
            <a:off x="1923330" y="2486803"/>
            <a:ext cx="5069150" cy="2485747"/>
          </a:xfrm>
          <a:prstGeom prst="roundRect">
            <a:avLst/>
          </a:prstGeom>
          <a:solidFill>
            <a:schemeClr val="accent1">
              <a:alpha val="6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1889298" y="2470527"/>
            <a:ext cx="5218591" cy="3798163"/>
          </a:xfrm>
          <a:prstGeom prst="roundRect">
            <a:avLst/>
          </a:prstGeom>
          <a:solidFill>
            <a:schemeClr val="accent1">
              <a:alpha val="6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r>
              <a:rPr lang="en-US" altLang="ko-KR" i="1" dirty="0" smtClean="0">
                <a:solidFill>
                  <a:schemeClr val="tx1"/>
                </a:solidFill>
              </a:rPr>
              <a:t>BL</a:t>
            </a: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endParaRPr lang="en-US" altLang="ko-KR" i="1" dirty="0" smtClean="0">
              <a:solidFill>
                <a:schemeClr val="tx1"/>
              </a:solidFill>
            </a:endParaRPr>
          </a:p>
          <a:p>
            <a:pPr algn="r"/>
            <a:r>
              <a:rPr lang="en-US" altLang="ko-KR" i="1" dirty="0" smtClean="0">
                <a:solidFill>
                  <a:schemeClr val="tx1"/>
                </a:solidFill>
              </a:rPr>
              <a:t>EL</a:t>
            </a:r>
            <a:endParaRPr lang="ko-KR" altLang="en-US" i="1" dirty="0">
              <a:solidFill>
                <a:schemeClr val="tx1"/>
              </a:solidFill>
            </a:endParaRPr>
          </a:p>
        </p:txBody>
      </p:sp>
      <p:grpSp>
        <p:nvGrpSpPr>
          <p:cNvPr id="16" name="그룹 31"/>
          <p:cNvGrpSpPr/>
          <p:nvPr/>
        </p:nvGrpSpPr>
        <p:grpSpPr>
          <a:xfrm>
            <a:off x="8017975" y="211671"/>
            <a:ext cx="987571" cy="567266"/>
            <a:chOff x="2690813" y="2981325"/>
            <a:chExt cx="611187" cy="628650"/>
          </a:xfrm>
        </p:grpSpPr>
        <p:sp>
          <p:nvSpPr>
            <p:cNvPr id="17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8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K0044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Bi-Directional Optical flow</a:t>
            </a:r>
            <a:endParaRPr lang="ko-KR" altLang="en-US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10"/>
          <p:cNvSpPr>
            <a:spLocks noGrp="1"/>
          </p:cNvSpPr>
          <p:nvPr>
            <p:ph idx="1"/>
          </p:nvPr>
        </p:nvSpPr>
        <p:spPr>
          <a:xfrm>
            <a:off x="425562" y="1362015"/>
            <a:ext cx="8229600" cy="75465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en-US" altLang="ko-KR" sz="1600" b="1" dirty="0" smtClean="0"/>
              <a:t>Pixel-wise compensation without additional syntax considerably increases coding efficiency for B-slices.</a:t>
            </a:r>
            <a:endParaRPr lang="ko-KR" altLang="en-US" sz="1600" b="1" dirty="0"/>
          </a:p>
        </p:txBody>
      </p:sp>
      <p:pic>
        <p:nvPicPr>
          <p:cNvPr id="12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" y="3501289"/>
            <a:ext cx="4991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" y="4485222"/>
            <a:ext cx="54102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0806" y="2468588"/>
            <a:ext cx="54483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5689599" y="2367814"/>
          <a:ext cx="3130567" cy="311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8" name="Bitmap Image" r:id="rId6" imgW="4571429" imgH="4544059" progId="PBrush">
                  <p:embed/>
                </p:oleObj>
              </mc:Choice>
              <mc:Fallback>
                <p:oleObj name="Bitmap Image" r:id="rId6" imgW="4571429" imgH="4544059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9599" y="2367814"/>
                        <a:ext cx="3130567" cy="3119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1320800" y="5537734"/>
          <a:ext cx="6217920" cy="858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9" name="Equation" r:id="rId8" imgW="3860800" imgH="533400" progId="Equation.3">
                  <p:embed/>
                </p:oleObj>
              </mc:Choice>
              <mc:Fallback>
                <p:oleObj name="Equation" r:id="rId8" imgW="3860800" imgH="533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0800" y="5537734"/>
                        <a:ext cx="6217920" cy="8583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그룹 31"/>
          <p:cNvGrpSpPr/>
          <p:nvPr/>
        </p:nvGrpSpPr>
        <p:grpSpPr>
          <a:xfrm>
            <a:off x="8017975" y="211671"/>
            <a:ext cx="987571" cy="567266"/>
            <a:chOff x="2690813" y="2981325"/>
            <a:chExt cx="611187" cy="628650"/>
          </a:xfrm>
        </p:grpSpPr>
        <p:sp>
          <p:nvSpPr>
            <p:cNvPr id="24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5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K0044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TU size based implicit </a:t>
            </a:r>
            <a:r>
              <a:rPr lang="en-US" altLang="ko-KR" sz="2800" b="1" dirty="0" err="1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dQP</a:t>
            </a:r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 refinement</a:t>
            </a:r>
          </a:p>
        </p:txBody>
      </p:sp>
      <p:graphicFrame>
        <p:nvGraphicFramePr>
          <p:cNvPr id="37889" name="개체 4"/>
          <p:cNvGraphicFramePr>
            <a:graphicFrameLocks noChangeAspect="1"/>
          </p:cNvGraphicFramePr>
          <p:nvPr/>
        </p:nvGraphicFramePr>
        <p:xfrm>
          <a:off x="461032" y="1430338"/>
          <a:ext cx="4140200" cy="438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4" name="Visio" r:id="rId3" imgW="5039600" imgH="5331960" progId="">
                  <p:embed/>
                </p:oleObj>
              </mc:Choice>
              <mc:Fallback>
                <p:oleObj name="Visio" r:id="rId3" imgW="5039600" imgH="533196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032" y="1430338"/>
                        <a:ext cx="4140200" cy="438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2768" y="5873247"/>
            <a:ext cx="6100763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내용 개체 틀 10"/>
          <p:cNvSpPr>
            <a:spLocks noGrp="1"/>
          </p:cNvSpPr>
          <p:nvPr>
            <p:ph idx="1"/>
          </p:nvPr>
        </p:nvSpPr>
        <p:spPr>
          <a:xfrm>
            <a:off x="4960883" y="1982160"/>
            <a:ext cx="3725917" cy="3448596"/>
          </a:xfrm>
        </p:spPr>
        <p:txBody>
          <a:bodyPr>
            <a:normAutofit/>
          </a:bodyPr>
          <a:lstStyle/>
          <a:p>
            <a:r>
              <a:rPr lang="en-US" altLang="ko-KR" sz="1600" b="1" dirty="0" smtClean="0"/>
              <a:t>Implicit signaling of </a:t>
            </a:r>
            <a:r>
              <a:rPr lang="en-US" altLang="ko-KR" sz="1600" b="1" dirty="0" err="1" smtClean="0"/>
              <a:t>dQP</a:t>
            </a:r>
            <a:r>
              <a:rPr lang="en-US" altLang="ko-KR" sz="1600" b="1" dirty="0" smtClean="0"/>
              <a:t> based on transform size (TU based </a:t>
            </a:r>
            <a:r>
              <a:rPr lang="en-US" altLang="ko-KR" sz="1600" b="1" dirty="0" err="1" smtClean="0"/>
              <a:t>dQP</a:t>
            </a:r>
            <a:r>
              <a:rPr lang="en-US" altLang="ko-KR" sz="1600" b="1" dirty="0" smtClean="0"/>
              <a:t>)</a:t>
            </a:r>
          </a:p>
          <a:p>
            <a:endParaRPr lang="en-US" altLang="ko-KR" sz="1600" b="1" dirty="0" smtClean="0"/>
          </a:p>
          <a:p>
            <a:r>
              <a:rPr lang="en-US" altLang="ko-KR" sz="1600" b="1" dirty="0" smtClean="0"/>
              <a:t>The static areas have more possibility to be reference rather than moving region.</a:t>
            </a:r>
          </a:p>
          <a:p>
            <a:endParaRPr lang="en-US" altLang="ko-KR" sz="1600" b="1" dirty="0" smtClean="0"/>
          </a:p>
          <a:p>
            <a:r>
              <a:rPr lang="en-US" altLang="ko-KR" sz="1600" b="1" dirty="0" smtClean="0"/>
              <a:t>Relative higher QP is applied for small transform block size.</a:t>
            </a:r>
            <a:endParaRPr lang="ko-KR" altLang="en-US" sz="1600" b="1" dirty="0"/>
          </a:p>
        </p:txBody>
      </p:sp>
      <p:grpSp>
        <p:nvGrpSpPr>
          <p:cNvPr id="18" name="그룹 31"/>
          <p:cNvGrpSpPr/>
          <p:nvPr/>
        </p:nvGrpSpPr>
        <p:grpSpPr>
          <a:xfrm>
            <a:off x="8017975" y="211671"/>
            <a:ext cx="987571" cy="567266"/>
            <a:chOff x="2690813" y="2981325"/>
            <a:chExt cx="611187" cy="628650"/>
          </a:xfrm>
        </p:grpSpPr>
        <p:sp>
          <p:nvSpPr>
            <p:cNvPr id="19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0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K0044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ALF in EL</a:t>
            </a:r>
            <a:endParaRPr lang="ko-KR" altLang="en-US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10"/>
          <p:cNvSpPr>
            <a:spLocks noGrp="1"/>
          </p:cNvSpPr>
          <p:nvPr>
            <p:ph idx="1"/>
          </p:nvPr>
        </p:nvSpPr>
        <p:spPr>
          <a:xfrm>
            <a:off x="457200" y="1337724"/>
            <a:ext cx="8229600" cy="503767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Enable ALF on EL 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ALF design follows HM 5.0 with minor modification: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Block based adaptation with directional features classification</a:t>
            </a:r>
          </a:p>
          <a:p>
            <a:pPr lvl="2" fontAlgn="base" hangingPunct="0">
              <a:lnSpc>
                <a:spcPct val="120000"/>
              </a:lnSpc>
              <a:buFont typeface="맑은 고딕" pitchFamily="50" charset="-127"/>
              <a:buChar char="–"/>
            </a:pPr>
            <a:r>
              <a:rPr lang="en-US" altLang="ko-KR" sz="1400" i="1" dirty="0" smtClean="0">
                <a:latin typeface="맑은 고딕" pitchFamily="50" charset="-127"/>
                <a:ea typeface="맑은 고딕" pitchFamily="50" charset="-127"/>
              </a:rPr>
              <a:t>Pixel directional features:</a:t>
            </a:r>
          </a:p>
          <a:p>
            <a:pPr lvl="3" fontAlgn="base" hangingPunc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H(</a:t>
            </a:r>
            <a:r>
              <a:rPr lang="en-US" altLang="ko-KR" sz="1200" i="1" dirty="0" err="1" smtClean="0">
                <a:latin typeface="맑은 고딕" pitchFamily="50" charset="-127"/>
                <a:ea typeface="맑은 고딕" pitchFamily="50" charset="-127"/>
              </a:rPr>
              <a:t>i,j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) = | X(</a:t>
            </a:r>
            <a:r>
              <a:rPr lang="en-US" altLang="ko-KR" sz="1200" i="1" dirty="0" err="1" smtClean="0">
                <a:latin typeface="맑은 고딕" pitchFamily="50" charset="-127"/>
                <a:ea typeface="맑은 고딕" pitchFamily="50" charset="-127"/>
              </a:rPr>
              <a:t>i,j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)&lt;&lt;1 - X(i,j-1) - X(i,j+1) |</a:t>
            </a:r>
            <a:endParaRPr lang="ko-KR" altLang="ko-KR" sz="1200" i="1" dirty="0" smtClean="0">
              <a:latin typeface="맑은 고딕" pitchFamily="50" charset="-127"/>
              <a:ea typeface="맑은 고딕" pitchFamily="50" charset="-127"/>
            </a:endParaRPr>
          </a:p>
          <a:p>
            <a:pPr lvl="3" fontAlgn="base" hangingPunc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V(</a:t>
            </a:r>
            <a:r>
              <a:rPr lang="en-US" altLang="ko-KR" sz="1200" i="1" dirty="0" err="1" smtClean="0">
                <a:latin typeface="맑은 고딕" pitchFamily="50" charset="-127"/>
                <a:ea typeface="맑은 고딕" pitchFamily="50" charset="-127"/>
              </a:rPr>
              <a:t>i,j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) =  | X(</a:t>
            </a:r>
            <a:r>
              <a:rPr lang="en-US" altLang="ko-KR" sz="1200" i="1" dirty="0" err="1" smtClean="0">
                <a:latin typeface="맑은 고딕" pitchFamily="50" charset="-127"/>
                <a:ea typeface="맑은 고딕" pitchFamily="50" charset="-127"/>
              </a:rPr>
              <a:t>i,j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)&lt;&lt;1 - X(i-1,j) - X(i+1,j) |</a:t>
            </a:r>
            <a:endParaRPr lang="ko-KR" altLang="ko-KR" sz="1200" i="1" dirty="0" smtClean="0">
              <a:latin typeface="맑은 고딕" pitchFamily="50" charset="-127"/>
              <a:ea typeface="맑은 고딕" pitchFamily="50" charset="-127"/>
            </a:endParaRPr>
          </a:p>
          <a:p>
            <a:pPr lvl="2" fontAlgn="base" hangingPunct="0">
              <a:lnSpc>
                <a:spcPct val="120000"/>
              </a:lnSpc>
              <a:buFont typeface="맑은 고딕" pitchFamily="50" charset="-127"/>
              <a:buChar char="–"/>
            </a:pP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block-wise features :</a:t>
            </a:r>
            <a:endParaRPr lang="ko-KR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vl="3" fontAlgn="base" hangingPunc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H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= ∑</a:t>
            </a:r>
            <a:r>
              <a:rPr lang="en-US" altLang="ko-KR" sz="1200" i="1" baseline="-25000" dirty="0" err="1" smtClean="0">
                <a:latin typeface="맑은 고딕" pitchFamily="50" charset="-127"/>
                <a:ea typeface="맑은 고딕" pitchFamily="50" charset="-127"/>
              </a:rPr>
              <a:t>i</a:t>
            </a:r>
            <a:r>
              <a:rPr lang="en-US" altLang="ko-KR" sz="1200" baseline="-25000" dirty="0" smtClean="0">
                <a:latin typeface="맑은 고딕" pitchFamily="50" charset="-127"/>
                <a:ea typeface="맑은 고딕" pitchFamily="50" charset="-127"/>
              </a:rPr>
              <a:t>=1,2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∑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j</a:t>
            </a:r>
            <a:r>
              <a:rPr lang="en-US" altLang="ko-KR" sz="1200" baseline="-25000" dirty="0" smtClean="0">
                <a:latin typeface="맑은 고딕" pitchFamily="50" charset="-127"/>
                <a:ea typeface="맑은 고딕" pitchFamily="50" charset="-127"/>
              </a:rPr>
              <a:t>=1,2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 H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200" i="1" dirty="0" err="1" smtClean="0">
                <a:latin typeface="맑은 고딕" pitchFamily="50" charset="-127"/>
                <a:ea typeface="맑은 고딕" pitchFamily="50" charset="-127"/>
              </a:rPr>
              <a:t>i,j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lvl="3" fontAlgn="base" hangingPunc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V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= ∑</a:t>
            </a:r>
            <a:r>
              <a:rPr lang="en-US" altLang="ko-KR" sz="1200" i="1" baseline="-25000" dirty="0" err="1" smtClean="0">
                <a:latin typeface="맑은 고딕" pitchFamily="50" charset="-127"/>
                <a:ea typeface="맑은 고딕" pitchFamily="50" charset="-127"/>
              </a:rPr>
              <a:t>i</a:t>
            </a:r>
            <a:r>
              <a:rPr lang="en-US" altLang="ko-KR" sz="1200" baseline="-25000" dirty="0" smtClean="0">
                <a:latin typeface="맑은 고딕" pitchFamily="50" charset="-127"/>
                <a:ea typeface="맑은 고딕" pitchFamily="50" charset="-127"/>
              </a:rPr>
              <a:t>=1,2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∑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j</a:t>
            </a:r>
            <a:r>
              <a:rPr lang="en-US" altLang="ko-KR" sz="1200" baseline="-25000" dirty="0" smtClean="0">
                <a:latin typeface="맑은 고딕" pitchFamily="50" charset="-127"/>
                <a:ea typeface="맑은 고딕" pitchFamily="50" charset="-127"/>
              </a:rPr>
              <a:t>=1,2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 V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200" i="1" dirty="0" err="1" smtClean="0">
                <a:latin typeface="맑은 고딕" pitchFamily="50" charset="-127"/>
                <a:ea typeface="맑은 고딕" pitchFamily="50" charset="-127"/>
              </a:rPr>
              <a:t>i,j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lvl="3" fontAlgn="base" hangingPunct="0">
              <a:lnSpc>
                <a:spcPct val="120000"/>
              </a:lnSpc>
              <a:buFont typeface="Wingdings" pitchFamily="2" charset="2"/>
              <a:buChar char="v"/>
            </a:pP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L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= (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H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+ 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V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) &gt;&gt; 2</a:t>
            </a:r>
          </a:p>
          <a:p>
            <a:pPr lvl="3" fontAlgn="base" hangingPunct="0">
              <a:lnSpc>
                <a:spcPct val="120000"/>
              </a:lnSpc>
              <a:buNone/>
            </a:pP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       1, if 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V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&gt; 2×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H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endParaRPr lang="ko-KR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lvl="3" fontAlgn="base" hangingPunct="0">
              <a:lnSpc>
                <a:spcPct val="120000"/>
              </a:lnSpc>
              <a:buNone/>
            </a:pP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dir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= 2, if 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H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&gt; 2×</a:t>
            </a:r>
            <a:r>
              <a:rPr lang="en-US" altLang="ko-KR" sz="1200" i="1" dirty="0" smtClean="0">
                <a:latin typeface="맑은 고딕" pitchFamily="50" charset="-127"/>
                <a:ea typeface="맑은 고딕" pitchFamily="50" charset="-127"/>
              </a:rPr>
              <a:t>V</a:t>
            </a:r>
            <a:r>
              <a:rPr lang="en-US" altLang="ko-KR" sz="12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            </a:t>
            </a:r>
            <a:endParaRPr lang="ko-KR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lvl="3" fontAlgn="base" hangingPunct="0">
              <a:lnSpc>
                <a:spcPct val="120000"/>
              </a:lnSpc>
              <a:buNone/>
            </a:pPr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       0, otherwise                                                                                                         </a:t>
            </a:r>
            <a:endParaRPr lang="ko-KR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lvl="2">
              <a:lnSpc>
                <a:spcPct val="120000"/>
              </a:lnSpc>
              <a:buNone/>
            </a:pPr>
            <a:r>
              <a:rPr lang="en-GB" altLang="ko-KR" sz="1400" i="1" dirty="0" err="1" smtClean="0">
                <a:latin typeface="맑은 고딕" pitchFamily="50" charset="-127"/>
                <a:ea typeface="맑은 고딕" pitchFamily="50" charset="-127"/>
              </a:rPr>
              <a:t>norMag</a:t>
            </a:r>
            <a:r>
              <a:rPr lang="en-GB" altLang="ko-KR" sz="1400" dirty="0" smtClean="0">
                <a:latin typeface="맑은 고딕" pitchFamily="50" charset="-127"/>
                <a:ea typeface="맑은 고딕" pitchFamily="50" charset="-127"/>
              </a:rPr>
              <a:t> = max{ 7, </a:t>
            </a:r>
            <a:r>
              <a:rPr lang="en-US" altLang="ko-KR" sz="1400" i="1" dirty="0" smtClean="0">
                <a:latin typeface="맑은 고딕" pitchFamily="50" charset="-127"/>
                <a:ea typeface="맑은 고딕" pitchFamily="50" charset="-127"/>
              </a:rPr>
              <a:t>L</a:t>
            </a:r>
            <a:r>
              <a:rPr lang="en-US" altLang="ko-KR" sz="1400" i="1" baseline="-25000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GB" altLang="ko-KR" sz="1400" dirty="0" smtClean="0">
                <a:latin typeface="맑은 고딕" pitchFamily="50" charset="-127"/>
                <a:ea typeface="맑은 고딕" pitchFamily="50" charset="-127"/>
              </a:rPr>
              <a:t> &gt;&gt; 1 }</a:t>
            </a:r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Filter shapes:</a:t>
            </a:r>
          </a:p>
          <a:p>
            <a:pPr lvl="2">
              <a:lnSpc>
                <a:spcPct val="120000"/>
              </a:lnSpc>
              <a:buFont typeface="맑은 고딕" pitchFamily="50" charset="-127"/>
              <a:buChar char="–"/>
            </a:pP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snowflake-5x5 </a:t>
            </a:r>
          </a:p>
          <a:p>
            <a:pPr lvl="2">
              <a:lnSpc>
                <a:spcPct val="120000"/>
              </a:lnSpc>
              <a:buFont typeface="맑은 고딕" pitchFamily="50" charset="-127"/>
              <a:buChar char="–"/>
            </a:pP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cross-9x9</a:t>
            </a:r>
            <a:endParaRPr lang="ko-KR" altLang="en-US" sz="14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945" y="4241717"/>
            <a:ext cx="2974975" cy="1694815"/>
          </a:xfrm>
          <a:prstGeom prst="rect">
            <a:avLst/>
          </a:prstGeom>
          <a:noFill/>
        </p:spPr>
      </p:pic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5824245" y="3144590"/>
          <a:ext cx="2600327" cy="923925"/>
        </p:xfrm>
        <a:graphic>
          <a:graphicData uri="http://schemas.openxmlformats.org/drawingml/2006/table">
            <a:tbl>
              <a:tblPr/>
              <a:tblGrid>
                <a:gridCol w="450715"/>
                <a:gridCol w="267513"/>
                <a:gridCol w="268147"/>
                <a:gridCol w="268147"/>
                <a:gridCol w="268147"/>
                <a:gridCol w="268147"/>
                <a:gridCol w="268147"/>
                <a:gridCol w="270682"/>
                <a:gridCol w="27068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ko-KR" sz="1100" kern="100" dirty="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norMag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0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2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3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 dirty="0">
                          <a:latin typeface="Calibri"/>
                          <a:ea typeface="맑은 고딕"/>
                          <a:cs typeface="Calibri"/>
                        </a:rPr>
                        <a:t>4</a:t>
                      </a:r>
                      <a:endParaRPr lang="ko-KR" sz="1100" kern="100" dirty="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5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6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7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dir=0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0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2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dir=1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0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3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3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3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3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3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3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4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i="1" kern="100">
                          <a:latin typeface="Calibri"/>
                          <a:ea typeface="맑은 고딕"/>
                          <a:cs typeface="Calibri"/>
                        </a:rPr>
                        <a:t>dir=2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0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5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5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5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5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5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>
                          <a:latin typeface="Calibri"/>
                          <a:ea typeface="맑은 고딕"/>
                          <a:cs typeface="Calibri"/>
                        </a:rPr>
                        <a:t>5</a:t>
                      </a:r>
                      <a:endParaRPr lang="ko-KR" sz="1100" kern="10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kern="100" dirty="0">
                          <a:latin typeface="Calibri"/>
                          <a:ea typeface="맑은 고딕"/>
                          <a:cs typeface="Calibri"/>
                        </a:rPr>
                        <a:t>6</a:t>
                      </a:r>
                      <a:endParaRPr lang="ko-KR" sz="1100" kern="100" dirty="0"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5403214" y="2766346"/>
            <a:ext cx="3439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i="1" dirty="0" smtClean="0"/>
              <a:t>Class label C</a:t>
            </a:r>
            <a:r>
              <a:rPr lang="en-US" altLang="ko-KR" sz="1400" i="1" baseline="-25000" dirty="0" smtClean="0"/>
              <a:t>B</a:t>
            </a:r>
            <a:r>
              <a:rPr lang="en-US" altLang="ko-KR" sz="1400" i="1" dirty="0" smtClean="0"/>
              <a:t> </a:t>
            </a:r>
            <a:r>
              <a:rPr lang="en-US" altLang="ko-KR" sz="1400" dirty="0" smtClean="0"/>
              <a:t>= </a:t>
            </a:r>
            <a:r>
              <a:rPr lang="en-GB" altLang="ko-KR" sz="1400" b="1" dirty="0" err="1" smtClean="0"/>
              <a:t>classTab</a:t>
            </a:r>
            <a:r>
              <a:rPr lang="en-US" altLang="ko-KR" sz="1400" dirty="0" smtClean="0"/>
              <a:t> [</a:t>
            </a:r>
            <a:r>
              <a:rPr lang="en-US" altLang="ko-KR" sz="1400" i="1" dirty="0" smtClean="0"/>
              <a:t>dir</a:t>
            </a:r>
            <a:r>
              <a:rPr lang="en-US" altLang="ko-KR" sz="1400" dirty="0" smtClean="0"/>
              <a:t>][</a:t>
            </a:r>
            <a:r>
              <a:rPr lang="en-GB" altLang="ko-KR" sz="1400" i="1" dirty="0" err="1" smtClean="0"/>
              <a:t>norMag</a:t>
            </a:r>
            <a:r>
              <a:rPr lang="en-US" altLang="ko-KR" sz="1400" dirty="0" smtClean="0"/>
              <a:t>] </a:t>
            </a:r>
            <a:endParaRPr lang="ko-KR" altLang="en-US" sz="1400" dirty="0"/>
          </a:p>
        </p:txBody>
      </p:sp>
      <p:grpSp>
        <p:nvGrpSpPr>
          <p:cNvPr id="16" name="그룹 31"/>
          <p:cNvGrpSpPr/>
          <p:nvPr/>
        </p:nvGrpSpPr>
        <p:grpSpPr>
          <a:xfrm>
            <a:off x="8017975" y="211671"/>
            <a:ext cx="987571" cy="567266"/>
            <a:chOff x="2690813" y="2981325"/>
            <a:chExt cx="611187" cy="628650"/>
          </a:xfrm>
        </p:grpSpPr>
        <p:sp>
          <p:nvSpPr>
            <p:cNvPr id="17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8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K0044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 descr="04.jpg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pSp>
        <p:nvGrpSpPr>
          <p:cNvPr id="2" name="그룹 3"/>
          <p:cNvGrpSpPr/>
          <p:nvPr/>
        </p:nvGrpSpPr>
        <p:grpSpPr>
          <a:xfrm>
            <a:off x="68590" y="266701"/>
            <a:ext cx="5153025" cy="1203512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09551" y="266701"/>
            <a:ext cx="26954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Overview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7" y="962025"/>
            <a:ext cx="355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sz="1600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" name="그룹 31"/>
          <p:cNvGrpSpPr/>
          <p:nvPr/>
        </p:nvGrpSpPr>
        <p:grpSpPr>
          <a:xfrm>
            <a:off x="3281363" y="1674205"/>
            <a:ext cx="611187" cy="628650"/>
            <a:chOff x="2690813" y="2981325"/>
            <a:chExt cx="611187" cy="628650"/>
          </a:xfrm>
        </p:grpSpPr>
        <p:sp>
          <p:nvSpPr>
            <p:cNvPr id="33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1</a:t>
              </a:r>
            </a:p>
          </p:txBody>
        </p:sp>
      </p:grpSp>
      <p:grpSp>
        <p:nvGrpSpPr>
          <p:cNvPr id="4" name="그룹 37"/>
          <p:cNvGrpSpPr/>
          <p:nvPr/>
        </p:nvGrpSpPr>
        <p:grpSpPr>
          <a:xfrm>
            <a:off x="3281363" y="2629086"/>
            <a:ext cx="611187" cy="628650"/>
            <a:chOff x="2690813" y="2981325"/>
            <a:chExt cx="611187" cy="628650"/>
          </a:xfrm>
        </p:grpSpPr>
        <p:sp>
          <p:nvSpPr>
            <p:cNvPr id="39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0078A2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006487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2</a:t>
              </a:r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9" name="그룹 40"/>
          <p:cNvGrpSpPr/>
          <p:nvPr/>
        </p:nvGrpSpPr>
        <p:grpSpPr>
          <a:xfrm>
            <a:off x="3281363" y="3583967"/>
            <a:ext cx="611187" cy="628650"/>
            <a:chOff x="2690813" y="2981325"/>
            <a:chExt cx="611187" cy="628650"/>
          </a:xfrm>
        </p:grpSpPr>
        <p:sp>
          <p:nvSpPr>
            <p:cNvPr id="42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3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3</a:t>
              </a:r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2" name="그룹 43"/>
          <p:cNvGrpSpPr/>
          <p:nvPr/>
        </p:nvGrpSpPr>
        <p:grpSpPr>
          <a:xfrm>
            <a:off x="3281363" y="4538848"/>
            <a:ext cx="611187" cy="628650"/>
            <a:chOff x="2690813" y="2981325"/>
            <a:chExt cx="611187" cy="628650"/>
          </a:xfrm>
        </p:grpSpPr>
        <p:sp>
          <p:nvSpPr>
            <p:cNvPr id="45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385CD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2D69A9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4</a:t>
              </a:r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50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1702779"/>
            <a:ext cx="4302125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2648135"/>
            <a:ext cx="4302125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Algorithm Description</a:t>
            </a:r>
            <a:endParaRPr lang="ko-KR" altLang="en-US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593491"/>
            <a:ext cx="4302125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Compression Performance</a:t>
            </a:r>
            <a:endParaRPr lang="ko-KR" altLang="en-US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4538847"/>
            <a:ext cx="4302125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Complexity Analysis</a:t>
            </a:r>
            <a:endParaRPr lang="ko-KR" altLang="en-US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3" name="그룹 28"/>
          <p:cNvGrpSpPr/>
          <p:nvPr/>
        </p:nvGrpSpPr>
        <p:grpSpPr>
          <a:xfrm>
            <a:off x="3294423" y="5405355"/>
            <a:ext cx="611187" cy="628650"/>
            <a:chOff x="2690813" y="2981325"/>
            <a:chExt cx="611187" cy="628650"/>
          </a:xfrm>
        </p:grpSpPr>
        <p:sp>
          <p:nvSpPr>
            <p:cNvPr id="30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385CD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1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2D69A9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4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5</a:t>
              </a:r>
              <a:endParaRPr lang="en-US" altLang="ko-KR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47" name="Text Box 119" descr="5차전산센터ob-10"/>
          <p:cNvSpPr txBox="1">
            <a:spLocks noChangeArrowheads="1"/>
          </p:cNvSpPr>
          <p:nvPr/>
        </p:nvSpPr>
        <p:spPr bwMode="auto">
          <a:xfrm>
            <a:off x="4073885" y="5405354"/>
            <a:ext cx="4302125" cy="5048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Conclusions</a:t>
            </a:r>
            <a:endParaRPr lang="ko-KR" altLang="en-US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4" name="그룹 34"/>
          <p:cNvGrpSpPr/>
          <p:nvPr/>
        </p:nvGrpSpPr>
        <p:grpSpPr>
          <a:xfrm>
            <a:off x="788775" y="1800320"/>
            <a:ext cx="751790" cy="1569045"/>
            <a:chOff x="788775" y="1800320"/>
            <a:chExt cx="1858088" cy="3556149"/>
          </a:xfrm>
        </p:grpSpPr>
        <p:pic>
          <p:nvPicPr>
            <p:cNvPr id="1028" name="Picture 4" descr="http://3.bp.blogspot.com/-wdJMbVW_HkU/T8onU7CmP8I/AAAAAAAAAVE/F-RDOgalreU/s400/original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775" y="1800320"/>
              <a:ext cx="1858088" cy="355614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21505" name="Picture 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31817" y="2247354"/>
              <a:ext cx="1558834" cy="2655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5" name="Picture 2" descr="http://www.samsung.com/sec/consumer-images/product/tv/2012/UN55ES8000F/gallery/UN55ES8000F-110282-35-0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73" b="22028"/>
          <a:stretch/>
        </p:blipFill>
        <p:spPr bwMode="auto">
          <a:xfrm>
            <a:off x="694506" y="3787618"/>
            <a:ext cx="2369289" cy="1435742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7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Multi-parameter probability estimation in EL</a:t>
            </a:r>
          </a:p>
        </p:txBody>
      </p:sp>
      <p:sp>
        <p:nvSpPr>
          <p:cNvPr id="11" name="내용 개체 틀 10"/>
          <p:cNvSpPr>
            <a:spLocks noGrp="1"/>
          </p:cNvSpPr>
          <p:nvPr>
            <p:ph idx="1"/>
          </p:nvPr>
        </p:nvSpPr>
        <p:spPr>
          <a:xfrm>
            <a:off x="5293361" y="1600201"/>
            <a:ext cx="3174792" cy="160019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GB" sz="1600" b="1" dirty="0" smtClean="0"/>
              <a:t>Multi-parameter </a:t>
            </a:r>
            <a:r>
              <a:rPr lang="en-GB" sz="1600" b="1" dirty="0" smtClean="0"/>
              <a:t>probability </a:t>
            </a:r>
            <a:r>
              <a:rPr lang="en-GB" sz="1600" b="1" dirty="0" smtClean="0"/>
              <a:t>   estimation for CABAC in      enhancement </a:t>
            </a:r>
            <a:r>
              <a:rPr lang="en-GB" sz="1600" b="1" dirty="0" smtClean="0"/>
              <a:t>layer </a:t>
            </a:r>
            <a:r>
              <a:rPr lang="en-GB" sz="1600" b="1" dirty="0"/>
              <a:t>used </a:t>
            </a:r>
            <a:r>
              <a:rPr lang="en-GB" sz="1600" b="1" dirty="0" smtClean="0"/>
              <a:t>the technique proposed </a:t>
            </a:r>
            <a:r>
              <a:rPr lang="en-GB" sz="1600" b="1" dirty="0" smtClean="0"/>
              <a:t>in        JCTVC-F254</a:t>
            </a:r>
            <a:endParaRPr lang="ko-KR" altLang="en-US" sz="16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701040" y="1432560"/>
          <a:ext cx="4704080" cy="4629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5" name="Visio" r:id="rId3" imgW="4085220" imgH="4013280" progId="">
                  <p:embed/>
                </p:oleObj>
              </mc:Choice>
              <mc:Fallback>
                <p:oleObj name="Visio" r:id="rId3" imgW="4085220" imgH="401328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" y="1432560"/>
                        <a:ext cx="4704080" cy="46296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그룹 31"/>
          <p:cNvGrpSpPr/>
          <p:nvPr/>
        </p:nvGrpSpPr>
        <p:grpSpPr>
          <a:xfrm>
            <a:off x="8017975" y="211671"/>
            <a:ext cx="987571" cy="567266"/>
            <a:chOff x="2690813" y="2981325"/>
            <a:chExt cx="611187" cy="628650"/>
          </a:xfrm>
        </p:grpSpPr>
        <p:sp>
          <p:nvSpPr>
            <p:cNvPr id="14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5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K0044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Compression Performance (1) : JCTVC-K0045</a:t>
            </a:r>
            <a:endParaRPr lang="en-US" altLang="ko-KR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                </a:t>
            </a:r>
            <a:endParaRPr lang="ko-KR" altLang="en-US" b="1" dirty="0">
              <a:solidFill>
                <a:srgbClr val="13BF9A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572758" y="1740263"/>
          <a:ext cx="3641090" cy="762000"/>
        </p:xfrm>
        <a:graphic>
          <a:graphicData uri="http://schemas.openxmlformats.org/drawingml/2006/table">
            <a:tbl>
              <a:tblPr/>
              <a:tblGrid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Random Access HEVC 2x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Random Access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-32.7%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-24.3%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-25.3%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-27.1%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-21.0%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-19.4%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-46.9%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-41.4%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-40.3%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-29.9%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-22.7%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-22.4%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-46.9%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-41.4%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-40.3%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4461383" y="1742866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Random Access HEVC 2x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Random Access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-33.3%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-25.0%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-26.0%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-27.3%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-21.2%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-19.7%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-47.1%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-47.1%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-40.6%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-30.3%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-23.1%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-22.8%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-47.1%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-47.1%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-40.6%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585350" y="3475865"/>
            <a:ext cx="1364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&lt;Actual Rate&gt;</a:t>
            </a:r>
            <a:endParaRPr lang="ko-KR" alt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840412" y="3460247"/>
            <a:ext cx="13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&lt;Target Rate&gt;</a:t>
            </a:r>
            <a:endParaRPr lang="ko-KR" altLang="en-US" sz="1400" dirty="0"/>
          </a:p>
        </p:txBody>
      </p:sp>
      <p:graphicFrame>
        <p:nvGraphicFramePr>
          <p:cNvPr id="25" name="내용 개체 틀 24"/>
          <p:cNvGraphicFramePr>
            <a:graphicFrameLocks noGrp="1"/>
          </p:cNvGraphicFramePr>
          <p:nvPr>
            <p:ph idx="1"/>
          </p:nvPr>
        </p:nvGraphicFramePr>
        <p:xfrm>
          <a:off x="4461400" y="2665586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All Intra HEVC 2x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All Intra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-39.1%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-37.2%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-38.0%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-31.6%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-29.4%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-29.2%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-54.1%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-52.3%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-52.4%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-35.4%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-33.3%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-33.6%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-54.1%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-52.3%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-52.4%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표 25"/>
          <p:cNvGraphicFramePr>
            <a:graphicFrameLocks noGrp="1"/>
          </p:cNvGraphicFramePr>
          <p:nvPr/>
        </p:nvGraphicFramePr>
        <p:xfrm>
          <a:off x="581479" y="2645954"/>
          <a:ext cx="3641090" cy="762000"/>
        </p:xfrm>
        <a:graphic>
          <a:graphicData uri="http://schemas.openxmlformats.org/drawingml/2006/table">
            <a:tbl>
              <a:tblPr/>
              <a:tblGrid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All Intra HEVC 2x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All Intra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-39.1%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-37.1%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-37.9%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-31.6%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-29.3%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-29.2%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-54.1%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-52.2%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-52.4%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-35.3%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-33.2%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-33.5%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-54.1%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-52.2%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-52.4%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46163" y="1345474"/>
            <a:ext cx="18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2060"/>
                </a:solidFill>
              </a:rPr>
              <a:t>1. Spatial scalability</a:t>
            </a:r>
            <a:endParaRPr lang="ko-KR" altLang="en-US" sz="14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6163" y="3796933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2060"/>
                </a:solidFill>
              </a:rPr>
              <a:t>2. SNR scalability</a:t>
            </a:r>
            <a:endParaRPr lang="ko-KR" altLang="en-US" sz="1400" b="1" dirty="0">
              <a:solidFill>
                <a:srgbClr val="002060"/>
              </a:solidFill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611001" y="4153985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Actual rate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Target rate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-38.7%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-32.5%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-32.5%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-38.1%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-31.8%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-21.9%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-35.0%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-27.6%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-24.5%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-34.8%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-27.3%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-24.3%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-36.8%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-30.0%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-28.5%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-36.4%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-29.6%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-28.1%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표 30"/>
          <p:cNvGraphicFramePr>
            <a:graphicFrameLocks noGrp="1"/>
          </p:cNvGraphicFramePr>
          <p:nvPr/>
        </p:nvGraphicFramePr>
        <p:xfrm>
          <a:off x="4488489" y="5460759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Hybrid vs HEVC 2x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Hybrid vs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-32.3%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-23.6%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-24.5%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-25.5%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-19.9%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-17.9%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-43.2%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-38.0%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-36.2%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-28.9%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-21.7%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-21.2%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-43.2%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-38.0%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-36.2%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567638" y="5460761"/>
          <a:ext cx="3641090" cy="762000"/>
        </p:xfrm>
        <a:graphic>
          <a:graphicData uri="http://schemas.openxmlformats.org/drawingml/2006/table">
            <a:tbl>
              <a:tblPr/>
              <a:tblGrid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Hybrid </a:t>
                      </a:r>
                      <a:r>
                        <a:rPr lang="en-US" sz="10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vs</a:t>
                      </a: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 HEVC 2x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Hybrid vs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-31.9%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-23.1%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-24.1%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-25.3%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-19.6%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-17.6%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-43.0%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-37.8%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-35.9%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-28.6%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-21.4%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-20.8%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-43.0%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-37.8%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-35.9%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46163" y="5124028"/>
            <a:ext cx="1651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2060"/>
                </a:solidFill>
              </a:rPr>
              <a:t>3. AVC scalability</a:t>
            </a:r>
            <a:endParaRPr lang="ko-KR" altLang="en-US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Compression Performance (2) </a:t>
            </a:r>
            <a:r>
              <a:rPr lang="en-US" altLang="ko-KR" sz="2800" b="1" dirty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JCTVC-K0044</a:t>
            </a:r>
            <a:endParaRPr lang="ko-KR" altLang="en-US" b="1" dirty="0">
              <a:solidFill>
                <a:srgbClr val="13BF9A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7130" y="3512088"/>
            <a:ext cx="1364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&lt;Actual Rate&gt;</a:t>
            </a:r>
            <a:endParaRPr lang="ko-KR" alt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616892" y="3460247"/>
            <a:ext cx="13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&lt;Target Rate&gt;</a:t>
            </a:r>
            <a:endParaRPr lang="ko-KR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78427" y="1403121"/>
            <a:ext cx="18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2060"/>
                </a:solidFill>
              </a:rPr>
              <a:t>1. Spatial scalability</a:t>
            </a:r>
            <a:endParaRPr lang="ko-KR" altLang="en-US" sz="14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8427" y="3796933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2060"/>
                </a:solidFill>
              </a:rPr>
              <a:t>2. SNR scalability</a:t>
            </a:r>
            <a:endParaRPr lang="ko-KR" altLang="en-US" sz="14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8427" y="5183297"/>
            <a:ext cx="1651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2060"/>
                </a:solidFill>
              </a:rPr>
              <a:t>3. AVC scalability</a:t>
            </a:r>
            <a:endParaRPr lang="ko-KR" altLang="en-US" sz="1400" b="1" dirty="0">
              <a:solidFill>
                <a:srgbClr val="002060"/>
              </a:solidFill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4367533" y="5530189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Hybrid vs HEVC 2x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Hybrid vs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-36.5%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-24.8%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-25.3%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-17.7%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-47.1%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-39.0%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-47.1%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-39.0%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498928" y="5541798"/>
          <a:ext cx="3641090" cy="762000"/>
        </p:xfrm>
        <a:graphic>
          <a:graphicData uri="http://schemas.openxmlformats.org/drawingml/2006/table">
            <a:tbl>
              <a:tblPr/>
              <a:tblGrid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Hybrid </a:t>
                      </a:r>
                      <a:r>
                        <a:rPr lang="en-US" sz="10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vs</a:t>
                      </a: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 HEVC 2x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Hybrid vs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-36.0%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-24.8%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-17.4%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-46.8%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-38.7%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-35.8%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-46.8%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-38.7%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-35.8%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/>
        </p:nvGraphicFramePr>
        <p:xfrm>
          <a:off x="499481" y="4130761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맑은 고딕"/>
                          <a:cs typeface="Times New Roman"/>
                        </a:rPr>
                        <a:t>Actual rate</a:t>
                      </a:r>
                      <a:endParaRPr lang="ko-KR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Target rate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-43.2%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-39.1%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-28.6%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-28.2%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-23.8%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-41.2%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-28.5%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-28.0%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5" name="표 34"/>
          <p:cNvGraphicFramePr>
            <a:graphicFrameLocks noGrp="1"/>
          </p:cNvGraphicFramePr>
          <p:nvPr/>
        </p:nvGraphicFramePr>
        <p:xfrm>
          <a:off x="4356633" y="2696829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All Intra HEVC 2x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All Intra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-39.0%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-33.2%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-29.9%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-36.9%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-34.7%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-34.8%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6" name="표 35"/>
          <p:cNvGraphicFramePr>
            <a:graphicFrameLocks noGrp="1"/>
          </p:cNvGraphicFramePr>
          <p:nvPr/>
        </p:nvGraphicFramePr>
        <p:xfrm>
          <a:off x="488346" y="2640874"/>
          <a:ext cx="3641090" cy="762000"/>
        </p:xfrm>
        <a:graphic>
          <a:graphicData uri="http://schemas.openxmlformats.org/drawingml/2006/table">
            <a:tbl>
              <a:tblPr/>
              <a:tblGrid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 gridSpan="3"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All Intra HEVC 2x</a:t>
                      </a:r>
                      <a:endParaRPr lang="ko-KR" altLang="ko-KR" sz="10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All Intra HEVC 1.5x</a:t>
                      </a:r>
                      <a:endParaRPr lang="ko-KR" alt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alt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altLang="ko-KR" sz="10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alt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alt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alt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alt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-38.9%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-39.7%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-33.1%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-29.9%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-36.9%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-34.6%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-34.8%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7" name="표 36"/>
          <p:cNvGraphicFramePr>
            <a:graphicFrameLocks noGrp="1"/>
          </p:cNvGraphicFramePr>
          <p:nvPr/>
        </p:nvGraphicFramePr>
        <p:xfrm>
          <a:off x="4356392" y="1735498"/>
          <a:ext cx="4320540" cy="762000"/>
        </p:xfrm>
        <a:graphic>
          <a:graphicData uri="http://schemas.openxmlformats.org/drawingml/2006/table">
            <a:tbl>
              <a:tblPr/>
              <a:tblGrid>
                <a:gridCol w="679450"/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Random Access HEVC 2x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Random Access HEVC 1.5x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A+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-37.4%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-26.8%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Class B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-31.7%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-19.8%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latin typeface="Times New Roman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0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-34.5%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-23.3%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8" name="표 37"/>
          <p:cNvGraphicFramePr>
            <a:graphicFrameLocks noGrp="1"/>
          </p:cNvGraphicFramePr>
          <p:nvPr/>
        </p:nvGraphicFramePr>
        <p:xfrm>
          <a:off x="512960" y="1747281"/>
          <a:ext cx="3641090" cy="762000"/>
        </p:xfrm>
        <a:graphic>
          <a:graphicData uri="http://schemas.openxmlformats.org/drawingml/2006/table">
            <a:tbl>
              <a:tblPr/>
              <a:tblGrid>
                <a:gridCol w="606425"/>
                <a:gridCol w="607060"/>
                <a:gridCol w="607060"/>
                <a:gridCol w="606425"/>
                <a:gridCol w="607060"/>
                <a:gridCol w="607060"/>
              </a:tblGrid>
              <a:tr h="0">
                <a:tc gridSpan="3"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Random Access HEVC 2x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Random Access HEVC 1.5x</a:t>
                      </a:r>
                      <a:endParaRPr 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Y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</a:t>
                      </a:r>
                      <a:endParaRPr 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0">
                        <a:spcAft>
                          <a:spcPts val="0"/>
                        </a:spcAft>
                      </a:pPr>
                      <a:r>
                        <a:rPr lang="en-US" sz="10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V</a:t>
                      </a:r>
                      <a:endParaRPr lang="ko-KR" sz="10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-25.6%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-26.3%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ko-KR" altLang="en-US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-19.6%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-34.2%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-23.8%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-22.9%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-50.3%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1" hangingPunct="0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-40.3%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Complexity Analysis</a:t>
            </a:r>
          </a:p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                </a:t>
            </a:r>
            <a:endParaRPr lang="ko-KR" altLang="en-US" b="1" dirty="0">
              <a:solidFill>
                <a:srgbClr val="13BF9A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10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11199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Run time increment relative to HM6.1</a:t>
            </a:r>
          </a:p>
          <a:p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642161"/>
              </p:ext>
            </p:extLst>
          </p:nvPr>
        </p:nvGraphicFramePr>
        <p:xfrm>
          <a:off x="965202" y="2379133"/>
          <a:ext cx="7027335" cy="3352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467"/>
                <a:gridCol w="1405467"/>
                <a:gridCol w="1405467"/>
                <a:gridCol w="1405467"/>
                <a:gridCol w="1405467"/>
              </a:tblGrid>
              <a:tr h="4642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Cambria Math" pitchFamily="18" charset="0"/>
                          <a:ea typeface="Cambria Math" pitchFamily="18" charset="0"/>
                        </a:rPr>
                        <a:t>test</a:t>
                      </a:r>
                      <a:endParaRPr lang="ko-KR" altLang="en-US" b="0" dirty="0">
                        <a:latin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Cambria Math" pitchFamily="18" charset="0"/>
                          <a:ea typeface="Cambria Math" pitchFamily="18" charset="0"/>
                        </a:rPr>
                        <a:t>K0044 Enc</a:t>
                      </a:r>
                      <a:endParaRPr lang="ko-KR" altLang="en-US" b="0" dirty="0">
                        <a:latin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Cambria Math" pitchFamily="18" charset="0"/>
                          <a:ea typeface="Cambria Math" pitchFamily="18" charset="0"/>
                        </a:rPr>
                        <a:t>K0044 Dec</a:t>
                      </a:r>
                      <a:endParaRPr lang="ko-KR" altLang="en-US" b="0" dirty="0" smtClean="0">
                        <a:latin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Cambria Math" pitchFamily="18" charset="0"/>
                          <a:ea typeface="Cambria Math" pitchFamily="18" charset="0"/>
                        </a:rPr>
                        <a:t>K0045 Enc</a:t>
                      </a:r>
                      <a:endParaRPr lang="ko-KR" altLang="en-US" b="0" dirty="0">
                        <a:latin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Cambria Math" pitchFamily="18" charset="0"/>
                          <a:ea typeface="Cambria Math" pitchFamily="18" charset="0"/>
                        </a:rPr>
                        <a:t>K0045</a:t>
                      </a:r>
                      <a:r>
                        <a:rPr lang="en-US" altLang="ko-KR" b="0" baseline="0" dirty="0" smtClean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altLang="ko-KR" b="0" dirty="0" smtClean="0">
                          <a:latin typeface="Cambria Math" pitchFamily="18" charset="0"/>
                          <a:ea typeface="Cambria Math" pitchFamily="18" charset="0"/>
                        </a:rPr>
                        <a:t>Dec</a:t>
                      </a:r>
                      <a:endParaRPr lang="ko-KR" altLang="en-US" b="0" dirty="0" smtClean="0">
                        <a:latin typeface="Cambria Math" pitchFamily="18" charset="0"/>
                      </a:endParaRPr>
                    </a:p>
                  </a:txBody>
                  <a:tcPr/>
                </a:tc>
              </a:tr>
              <a:tr h="8124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</a:rPr>
                        <a:t>RA HEVC spatial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</a:rPr>
                        <a:t>4.1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2.9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2.8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1.8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</a:tr>
              <a:tr h="5762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</a:rPr>
                        <a:t>AI HEVC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3.5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2.4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2.8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1.6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</a:tr>
              <a:tr h="81240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</a:rPr>
                        <a:t>RA HEVC SNR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4.9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3.3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3.4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2.4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</a:tr>
              <a:tr h="68751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Cambria Math" pitchFamily="18" charset="0"/>
                          <a:ea typeface="Cambria Math" pitchFamily="18" charset="0"/>
                        </a:rPr>
                        <a:t>Avg.</a:t>
                      </a:r>
                      <a:endParaRPr lang="ko-KR" altLang="en-US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b="1" dirty="0" smtClean="0">
                          <a:latin typeface="Cambria Math" pitchFamily="18" charset="0"/>
                          <a:ea typeface="Cambria Math" pitchFamily="18" charset="0"/>
                        </a:rPr>
                        <a:t>4.2</a:t>
                      </a:r>
                      <a:endParaRPr lang="ko-KR" altLang="en-US" b="1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b="1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2.9</a:t>
                      </a:r>
                      <a:endParaRPr lang="ko-KR" altLang="en-US" b="1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b="1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3.0</a:t>
                      </a:r>
                      <a:endParaRPr lang="ko-KR" altLang="en-US" b="1" dirty="0">
                        <a:latin typeface="Cambria Math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latin typeface="Cambria Math" pitchFamily="18" charset="0"/>
                          <a:sym typeface="Symbol"/>
                        </a:rPr>
                        <a:t></a:t>
                      </a:r>
                      <a:r>
                        <a:rPr lang="en-US" altLang="ko-KR" b="1" dirty="0" smtClean="0">
                          <a:latin typeface="Cambria Math" pitchFamily="18" charset="0"/>
                          <a:ea typeface="Cambria Math" pitchFamily="18" charset="0"/>
                          <a:sym typeface="Symbol"/>
                        </a:rPr>
                        <a:t>1.9</a:t>
                      </a:r>
                      <a:endParaRPr lang="ko-KR" altLang="en-US" b="1" dirty="0">
                        <a:latin typeface="Cambria Math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Conclusions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The Samsung/</a:t>
            </a:r>
            <a:r>
              <a:rPr kumimoji="0" lang="en-GB" altLang="ko-KR" sz="2000" dirty="0" err="1" smtClean="0">
                <a:solidFill>
                  <a:prstClr val="black"/>
                </a:solidFill>
                <a:latin typeface="맑은 고딕"/>
              </a:rPr>
              <a:t>Vidyo</a:t>
            </a: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 coding framework has been described in some detail</a:t>
            </a:r>
          </a:p>
          <a:p>
            <a:pPr marL="342900" indent="-342900" fontAlgn="auto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2000" dirty="0" err="1" smtClean="0">
                <a:solidFill>
                  <a:prstClr val="black"/>
                </a:solidFill>
                <a:latin typeface="맑은 고딕"/>
              </a:rPr>
              <a:t>CfP</a:t>
            </a: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 responses submitted in all test categories</a:t>
            </a:r>
          </a:p>
          <a:p>
            <a:pPr marL="742950" lvl="1" indent="-28575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including BL encoded with AVC</a:t>
            </a:r>
          </a:p>
          <a:p>
            <a:pPr marL="342900" lvl="0" indent="-342900" fontAlgn="auto" hangingPunct="0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Our responses to the </a:t>
            </a:r>
            <a:r>
              <a:rPr kumimoji="0" lang="en-GB" altLang="ko-KR" sz="2000" dirty="0" err="1" smtClean="0">
                <a:solidFill>
                  <a:prstClr val="black"/>
                </a:solidFill>
                <a:latin typeface="맑은 고딕"/>
              </a:rPr>
              <a:t>CfP</a:t>
            </a: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 demonstrated two key operating points</a:t>
            </a:r>
          </a:p>
          <a:p>
            <a:pPr marL="742950" lvl="1" indent="-28575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K0045: low-complexity operating point, with good compression efficiency</a:t>
            </a:r>
          </a:p>
          <a:p>
            <a:pPr marL="742950" lvl="1" indent="-285750" fontAlgn="auto" hangingPunct="0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K0044: higher efficiency operating point, with a moderate </a:t>
            </a:r>
          </a:p>
          <a:p>
            <a:pPr marL="742950" lvl="1" indent="-285750" fontAlgn="auto" hangingPunct="0">
              <a:spcBef>
                <a:spcPct val="20000"/>
              </a:spcBef>
              <a:spcAft>
                <a:spcPts val="0"/>
              </a:spcAft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   increase in complexity</a:t>
            </a:r>
          </a:p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We propose this coding framework as a candidate for </a:t>
            </a:r>
          </a:p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    the Test Model to facilitate further work</a:t>
            </a:r>
            <a:endParaRPr kumimoji="0" lang="en-GB" altLang="ko-KR" sz="2000" dirty="0">
              <a:solidFill>
                <a:prstClr val="black"/>
              </a:solidFill>
              <a:latin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04.jpg"/>
          <p:cNvPicPr>
            <a:picLocks noChangeAspect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그룹 6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8" name="직사각형 7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838202" y="1276351"/>
            <a:ext cx="3534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THANK YOU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5351" y="990600"/>
            <a:ext cx="397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68640" y="256253"/>
            <a:ext cx="748506" cy="248463"/>
          </a:xfrm>
          <a:prstGeom prst="rect">
            <a:avLst/>
          </a:prstGeom>
          <a:noFill/>
        </p:spPr>
      </p:pic>
      <p:grpSp>
        <p:nvGrpSpPr>
          <p:cNvPr id="3" name="그룹 31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33" name="타원 32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7" name="그룹 37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44" name="타원 4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타원 38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9502" y="188866"/>
            <a:ext cx="598441" cy="31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32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 : Samsung/</a:t>
            </a:r>
            <a:r>
              <a:rPr lang="en-US" altLang="ko-KR" sz="2800" b="1" dirty="0" err="1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Vidyo</a:t>
            </a:r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 Coding Framework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This presentation covers JCTVC-K0044 and JCT-VC-K0045</a:t>
            </a:r>
          </a:p>
          <a:p>
            <a:pPr marL="252000" indent="-252000" latinLnBrk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The Samsung/</a:t>
            </a:r>
            <a:r>
              <a:rPr lang="en-US" altLang="ko-KR" sz="1800" dirty="0" err="1" smtClean="0">
                <a:latin typeface="맑은 고딕" pitchFamily="50" charset="-127"/>
                <a:ea typeface="맑은 고딕" pitchFamily="50" charset="-127"/>
              </a:rPr>
              <a:t>Vidyo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 coding framework provides the ability to trade off complexity and compression efficiency</a:t>
            </a:r>
          </a:p>
          <a:p>
            <a:pPr marL="540000" lvl="1" indent="-28575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US" altLang="ko-KR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Inter-layer and single-layer tools</a:t>
            </a:r>
          </a:p>
          <a:p>
            <a:pPr marL="540000" lvl="1" indent="-285750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marL="252000" indent="-252000" latinLnBrk="0">
              <a:lnSpc>
                <a:spcPct val="150000"/>
              </a:lnSpc>
              <a:spcBef>
                <a:spcPts val="0"/>
              </a:spcBef>
            </a:pPr>
            <a:r>
              <a:rPr lang="en-US" altLang="ko-KR" sz="1800" dirty="0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</a:rPr>
              <a:t>              :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low-complexity operating point focused on inter-layer tools,</a:t>
            </a:r>
          </a:p>
          <a:p>
            <a:pPr marL="252000" indent="-252000" latinLnBrk="0">
              <a:lnSpc>
                <a:spcPct val="150000"/>
              </a:lnSpc>
              <a:spcBef>
                <a:spcPts val="0"/>
              </a:spcBef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                with good compression efficiency</a:t>
            </a:r>
          </a:p>
          <a:p>
            <a:pPr marL="1454400" lvl="3" indent="-285750" latinLnBrk="0">
              <a:lnSpc>
                <a:spcPct val="150000"/>
              </a:lnSpc>
              <a:spcBef>
                <a:spcPts val="0"/>
              </a:spcBef>
              <a:buFont typeface="맑은 고딕" pitchFamily="50" charset="-127"/>
              <a:buChar char="–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Average </a:t>
            </a:r>
            <a:r>
              <a:rPr lang="en-US" altLang="ko-KR" dirty="0" err="1" smtClean="0">
                <a:latin typeface="맑은 고딕" pitchFamily="50" charset="-127"/>
                <a:ea typeface="맑은 고딕" pitchFamily="50" charset="-127"/>
              </a:rPr>
              <a:t>luma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BD-rate gains of </a:t>
            </a:r>
            <a:r>
              <a:rPr lang="en-US" altLang="ko-KR" dirty="0" smtClean="0">
                <a:solidFill>
                  <a:srgbClr val="00A4DE"/>
                </a:solidFill>
                <a:latin typeface="맑은 고딕" pitchFamily="50" charset="-127"/>
                <a:ea typeface="맑은 고딕" pitchFamily="50" charset="-127"/>
              </a:rPr>
              <a:t>30.3%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/ </a:t>
            </a:r>
            <a:r>
              <a:rPr lang="en-US" altLang="ko-KR" dirty="0" smtClean="0">
                <a:solidFill>
                  <a:srgbClr val="16E0B5"/>
                </a:solidFill>
                <a:latin typeface="맑은 고딕" pitchFamily="50" charset="-127"/>
                <a:ea typeface="맑은 고딕" pitchFamily="50" charset="-127"/>
              </a:rPr>
              <a:t>47.1%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for RA </a:t>
            </a:r>
            <a:r>
              <a:rPr lang="en-US" altLang="ko-KR" dirty="0" smtClean="0">
                <a:solidFill>
                  <a:srgbClr val="00A4DE"/>
                </a:solidFill>
                <a:latin typeface="맑은 고딕" pitchFamily="50" charset="-127"/>
                <a:ea typeface="맑은 고딕" pitchFamily="50" charset="-127"/>
              </a:rPr>
              <a:t>2x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/ </a:t>
            </a:r>
            <a:r>
              <a:rPr lang="en-US" altLang="ko-KR" dirty="0" smtClean="0">
                <a:solidFill>
                  <a:srgbClr val="16E0B5"/>
                </a:solidFill>
                <a:latin typeface="맑은 고딕" pitchFamily="50" charset="-127"/>
                <a:ea typeface="맑은 고딕" pitchFamily="50" charset="-127"/>
              </a:rPr>
              <a:t>1.5x</a:t>
            </a:r>
          </a:p>
          <a:p>
            <a:pPr marL="1454400" lvl="3" indent="-285750" latinLnBrk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맑은 고딕" pitchFamily="50" charset="-127"/>
              <a:buChar char="–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Decoding time about </a:t>
            </a:r>
            <a:r>
              <a:rPr lang="en-US" altLang="ko-KR" dirty="0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  <a:sym typeface="Symbol"/>
              </a:rPr>
              <a:t></a:t>
            </a:r>
            <a:r>
              <a:rPr lang="en-US" altLang="ko-KR" dirty="0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</a:rPr>
              <a:t>1.8</a:t>
            </a:r>
            <a:r>
              <a:rPr lang="en-US" altLang="ko-KR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relative to anchor</a:t>
            </a:r>
          </a:p>
          <a:p>
            <a:pPr marL="252000" indent="-252000" latinLnBrk="0">
              <a:lnSpc>
                <a:spcPct val="150000"/>
              </a:lnSpc>
              <a:spcBef>
                <a:spcPts val="0"/>
              </a:spcBef>
            </a:pPr>
            <a:r>
              <a:rPr lang="en-US" altLang="ko-KR" sz="1800" dirty="0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</a:rPr>
              <a:t>              :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higher efficiency operating point, with a moderate increase in </a:t>
            </a:r>
          </a:p>
          <a:p>
            <a:pPr marL="252000" indent="-252000" latinLnBrk="0">
              <a:lnSpc>
                <a:spcPct val="150000"/>
              </a:lnSpc>
              <a:spcBef>
                <a:spcPts val="0"/>
              </a:spcBef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                complexity</a:t>
            </a:r>
          </a:p>
          <a:p>
            <a:pPr marL="1454400" lvl="3" indent="-285750" latinLnBrk="0">
              <a:lnSpc>
                <a:spcPct val="150000"/>
              </a:lnSpc>
              <a:spcBef>
                <a:spcPts val="0"/>
              </a:spcBef>
              <a:buFont typeface="맑은 고딕" pitchFamily="50" charset="-127"/>
              <a:buChar char="–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Average </a:t>
            </a:r>
            <a:r>
              <a:rPr lang="en-US" altLang="ko-KR" dirty="0" err="1" smtClean="0">
                <a:latin typeface="맑은 고딕" pitchFamily="50" charset="-127"/>
                <a:ea typeface="맑은 고딕" pitchFamily="50" charset="-127"/>
              </a:rPr>
              <a:t>luma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BD-rate gains of </a:t>
            </a:r>
            <a:r>
              <a:rPr lang="en-US" altLang="ko-KR" dirty="0" smtClean="0">
                <a:solidFill>
                  <a:srgbClr val="00A4DE"/>
                </a:solidFill>
                <a:latin typeface="맑은 고딕" pitchFamily="50" charset="-127"/>
                <a:ea typeface="맑은 고딕" pitchFamily="50" charset="-127"/>
              </a:rPr>
              <a:t>34.6%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/ </a:t>
            </a:r>
            <a:r>
              <a:rPr lang="en-US" altLang="ko-KR" dirty="0" smtClean="0">
                <a:solidFill>
                  <a:srgbClr val="16E0B5"/>
                </a:solidFill>
                <a:latin typeface="맑은 고딕" pitchFamily="50" charset="-127"/>
                <a:ea typeface="맑은 고딕" pitchFamily="50" charset="-127"/>
              </a:rPr>
              <a:t>50.6%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for RA </a:t>
            </a:r>
            <a:r>
              <a:rPr lang="en-US" altLang="ko-KR" dirty="0" smtClean="0">
                <a:solidFill>
                  <a:srgbClr val="00A4DE"/>
                </a:solidFill>
                <a:latin typeface="맑은 고딕" pitchFamily="50" charset="-127"/>
                <a:ea typeface="맑은 고딕" pitchFamily="50" charset="-127"/>
              </a:rPr>
              <a:t>2x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/ </a:t>
            </a:r>
            <a:r>
              <a:rPr lang="en-US" altLang="ko-KR" dirty="0" smtClean="0">
                <a:solidFill>
                  <a:srgbClr val="16E0B5"/>
                </a:solidFill>
                <a:latin typeface="맑은 고딕" pitchFamily="50" charset="-127"/>
                <a:ea typeface="맑은 고딕" pitchFamily="50" charset="-127"/>
              </a:rPr>
              <a:t>1.5x</a:t>
            </a:r>
          </a:p>
          <a:p>
            <a:pPr marL="1454400" lvl="3" indent="-285750" latinLnBrk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맑은 고딕" pitchFamily="50" charset="-127"/>
              <a:buChar char="–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Decoding time about </a:t>
            </a:r>
            <a:r>
              <a:rPr lang="en-US" altLang="ko-KR" dirty="0" smtClean="0">
                <a:solidFill>
                  <a:srgbClr val="7030A0"/>
                </a:solidFill>
                <a:latin typeface="맑은 고딕" pitchFamily="50" charset="-127"/>
                <a:ea typeface="맑은 고딕" pitchFamily="50" charset="-127"/>
                <a:sym typeface="Symbol"/>
              </a:rPr>
              <a:t>2.9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relative  to anchor</a:t>
            </a:r>
          </a:p>
        </p:txBody>
      </p:sp>
      <p:grpSp>
        <p:nvGrpSpPr>
          <p:cNvPr id="11" name="그룹 31"/>
          <p:cNvGrpSpPr/>
          <p:nvPr/>
        </p:nvGrpSpPr>
        <p:grpSpPr>
          <a:xfrm>
            <a:off x="501646" y="4876812"/>
            <a:ext cx="987571" cy="567266"/>
            <a:chOff x="2690813" y="2981325"/>
            <a:chExt cx="611187" cy="628650"/>
          </a:xfrm>
        </p:grpSpPr>
        <p:sp>
          <p:nvSpPr>
            <p:cNvPr id="15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K0044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2" name="그룹 40"/>
          <p:cNvGrpSpPr/>
          <p:nvPr/>
        </p:nvGrpSpPr>
        <p:grpSpPr>
          <a:xfrm>
            <a:off x="501646" y="3251212"/>
            <a:ext cx="987571" cy="567266"/>
            <a:chOff x="2690813" y="2981325"/>
            <a:chExt cx="611187" cy="628650"/>
          </a:xfrm>
        </p:grpSpPr>
        <p:sp>
          <p:nvSpPr>
            <p:cNvPr id="13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K0045</a:t>
              </a:r>
              <a:endParaRPr lang="en-US" altLang="ko-KR" sz="16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 : Key Features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t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latinLnBrk="0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</a:pPr>
            <a:endParaRPr lang="en-GB" altLang="ko-KR" sz="1800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541857" y="1481655"/>
          <a:ext cx="7958677" cy="474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7127"/>
                <a:gridCol w="850617"/>
                <a:gridCol w="863600"/>
                <a:gridCol w="1947333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Coding Tools</a:t>
                      </a:r>
                      <a:endParaRPr lang="ko-KR" altLang="en-US" sz="1400" dirty="0"/>
                    </a:p>
                  </a:txBody>
                  <a:tcPr anchor="ctr">
                    <a:lnB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>
                    <a:lnB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>
                    <a:lnB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Notes</a:t>
                      </a:r>
                      <a:endParaRPr lang="ko-KR" altLang="en-US" sz="1400" dirty="0"/>
                    </a:p>
                  </a:txBody>
                  <a:tcPr anchor="ctr">
                    <a:lnB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Intra_BL</a:t>
                      </a: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mode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√</a:t>
                      </a:r>
                      <a:endParaRPr lang="ko-KR" altLang="en-US" b="1" dirty="0"/>
                    </a:p>
                  </a:txBody>
                  <a:tcPr anchor="ctr">
                    <a:lnT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Inter-layer</a:t>
                      </a:r>
                      <a:r>
                        <a:rPr lang="en-US" altLang="ko-KR" sz="1400" b="1" baseline="0" dirty="0" smtClean="0"/>
                        <a:t> </a:t>
                      </a:r>
                    </a:p>
                    <a:p>
                      <a:pPr algn="ctr" latinLnBrk="1"/>
                      <a:r>
                        <a:rPr lang="en-US" altLang="ko-KR" sz="1400" b="1" baseline="0" dirty="0" smtClean="0"/>
                        <a:t>Coding tool</a:t>
                      </a:r>
                      <a:endParaRPr lang="ko-KR" altLang="en-US" sz="1400" b="1" dirty="0"/>
                    </a:p>
                  </a:txBody>
                  <a:tcPr anchor="ctr">
                    <a:lnR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Inter_BL</a:t>
                      </a: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mode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√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Difference mode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√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Inter-layer spatial MPM prediction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√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Inter-layer motion prediction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√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Inter-layer SAO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√</a:t>
                      </a:r>
                      <a:endParaRPr lang="ko-KR" altLang="en-US" b="1" dirty="0"/>
                    </a:p>
                  </a:txBody>
                  <a:tcPr anchor="ctr"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Asymmetric motion partitions in enhancement layer 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Main</a:t>
                      </a:r>
                      <a:r>
                        <a:rPr lang="en-US" altLang="ko-KR" sz="1400" b="1" baseline="0" dirty="0" smtClean="0"/>
                        <a:t> Profile Tool</a:t>
                      </a:r>
                    </a:p>
                    <a:p>
                      <a:pPr algn="ctr" latinLnBrk="1"/>
                      <a:r>
                        <a:rPr lang="en-US" altLang="ko-KR" sz="1400" b="1" baseline="0" dirty="0" smtClean="0"/>
                        <a:t>(HM8.0)</a:t>
                      </a:r>
                      <a:endParaRPr lang="ko-KR" altLang="en-US" sz="1400" b="1" dirty="0"/>
                    </a:p>
                  </a:txBody>
                  <a:tcPr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Bi-directional optical flow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Single-layer </a:t>
                      </a:r>
                    </a:p>
                    <a:p>
                      <a:pPr algn="ctr" latinLnBrk="1"/>
                      <a:r>
                        <a:rPr lang="en-US" altLang="ko-KR" sz="1400" b="1" dirty="0" smtClean="0"/>
                        <a:t>coding tool</a:t>
                      </a:r>
                      <a:endParaRPr lang="ko-KR" altLang="en-US" sz="1400" b="1" dirty="0"/>
                    </a:p>
                  </a:txBody>
                  <a:tcPr anchor="ctr"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Adaptive loop filter in enhancement layer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TU-based implicit </a:t>
                      </a:r>
                      <a:r>
                        <a:rPr lang="en-GB" altLang="ko-KR" sz="1400" b="1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dQP</a:t>
                      </a: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refinement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Multi-parameter probability estimation in enhancement layer CABAC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rgbClr val="0070C0"/>
                          </a:solidFill>
                        </a:rPr>
                        <a:t>√</a:t>
                      </a:r>
                      <a:endParaRPr lang="ko-KR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AutoShape 267"/>
          <p:cNvSpPr>
            <a:spLocks noChangeArrowheads="1"/>
          </p:cNvSpPr>
          <p:nvPr/>
        </p:nvSpPr>
        <p:spPr bwMode="auto">
          <a:xfrm>
            <a:off x="5701909" y="1486551"/>
            <a:ext cx="842825" cy="350717"/>
          </a:xfrm>
          <a:prstGeom prst="roundRect">
            <a:avLst>
              <a:gd name="adj" fmla="val 0"/>
            </a:avLst>
          </a:prstGeom>
          <a:solidFill>
            <a:srgbClr val="693E94"/>
          </a:solidFill>
          <a:ln>
            <a:noFill/>
          </a:ln>
        </p:spPr>
        <p:txBody>
          <a:bodyPr wrap="none" lIns="0" tIns="0" rIns="36000" bIns="0" anchor="ctr"/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K0044</a:t>
            </a:r>
            <a:endParaRPr lang="en-US" altLang="ko-KR" sz="16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AutoShape 267"/>
          <p:cNvSpPr>
            <a:spLocks noChangeArrowheads="1"/>
          </p:cNvSpPr>
          <p:nvPr/>
        </p:nvSpPr>
        <p:spPr bwMode="auto">
          <a:xfrm>
            <a:off x="4859867" y="1486552"/>
            <a:ext cx="795867" cy="325318"/>
          </a:xfrm>
          <a:prstGeom prst="roundRect">
            <a:avLst>
              <a:gd name="adj" fmla="val 0"/>
            </a:avLst>
          </a:prstGeom>
          <a:solidFill>
            <a:srgbClr val="427F98"/>
          </a:solidFill>
          <a:ln>
            <a:noFill/>
          </a:ln>
        </p:spPr>
        <p:txBody>
          <a:bodyPr wrap="none" lIns="0" tIns="0" rIns="36000" bIns="0" anchor="ctr"/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K0045</a:t>
            </a:r>
            <a:endParaRPr lang="en-US" altLang="ko-KR" sz="16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Description: Units and Up-sampling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t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CTU/TU/PU</a:t>
            </a:r>
          </a:p>
          <a:p>
            <a:pPr marL="742950" lvl="1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Similar structure to non-scalable HEVC</a:t>
            </a:r>
          </a:p>
          <a:p>
            <a:pPr marL="742950" lvl="1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PU is inferred to be 2Nx2N for some CU modes</a:t>
            </a:r>
          </a:p>
          <a:p>
            <a:pPr marL="1143000" lvl="2" indent="-22860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맑은 고딕" pitchFamily="50" charset="-127"/>
              <a:buChar char="–"/>
            </a:pPr>
            <a:r>
              <a:rPr kumimoji="0" lang="en-GB" altLang="ko-KR" dirty="0" err="1" smtClean="0">
                <a:solidFill>
                  <a:prstClr val="black"/>
                </a:solidFill>
                <a:latin typeface="맑은 고딕"/>
              </a:rPr>
              <a:t>Intra_BL</a:t>
            </a: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 </a:t>
            </a:r>
          </a:p>
          <a:p>
            <a:pPr marL="1143000" lvl="2" indent="-22860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맑은 고딕" pitchFamily="50" charset="-127"/>
              <a:buChar char="–"/>
            </a:pPr>
            <a:r>
              <a:rPr kumimoji="0" lang="en-GB" altLang="ko-KR" dirty="0" err="1" smtClean="0">
                <a:solidFill>
                  <a:prstClr val="black"/>
                </a:solidFill>
                <a:latin typeface="맑은 고딕"/>
              </a:rPr>
              <a:t>Inter_BL</a:t>
            </a:r>
            <a:endParaRPr kumimoji="0" lang="en-GB" altLang="ko-KR" dirty="0" smtClean="0">
              <a:solidFill>
                <a:prstClr val="black"/>
              </a:solidFill>
              <a:latin typeface="맑은 고딕"/>
            </a:endParaRPr>
          </a:p>
          <a:p>
            <a:pPr marL="1143000" lvl="2" indent="-22860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  <a:p>
            <a:pPr marL="342900" lvl="0" indent="-3429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Up-sampling filter</a:t>
            </a:r>
          </a:p>
          <a:p>
            <a:pPr marL="742950" lvl="1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Separable 2D FIR filter: 8 taps for </a:t>
            </a:r>
            <a:r>
              <a:rPr kumimoji="0" lang="en-GB" altLang="ko-KR" dirty="0" err="1" smtClean="0">
                <a:solidFill>
                  <a:prstClr val="black"/>
                </a:solidFill>
                <a:latin typeface="맑은 고딕"/>
              </a:rPr>
              <a:t>Luma</a:t>
            </a: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, 4 taps for </a:t>
            </a:r>
            <a:r>
              <a:rPr kumimoji="0" lang="en-GB" altLang="ko-KR" dirty="0" err="1" smtClean="0">
                <a:solidFill>
                  <a:prstClr val="black"/>
                </a:solidFill>
                <a:latin typeface="맑은 고딕"/>
              </a:rPr>
              <a:t>Chroma</a:t>
            </a:r>
            <a:endParaRPr kumimoji="0" lang="en-GB" altLang="ko-KR" dirty="0" smtClean="0">
              <a:solidFill>
                <a:prstClr val="black"/>
              </a:solidFill>
              <a:latin typeface="맑은 고딕"/>
            </a:endParaRPr>
          </a:p>
          <a:p>
            <a:pPr marL="742950" lvl="1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1/4 phase shift : </a:t>
            </a:r>
          </a:p>
          <a:p>
            <a:pPr marL="1200150" lvl="2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맑은 고딕" pitchFamily="50" charset="-127"/>
              <a:buChar char="–"/>
            </a:pP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the same DCT-IF as for HEVC motion compensation interpolation</a:t>
            </a:r>
          </a:p>
          <a:p>
            <a:pPr marL="742950" lvl="1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dirty="0" smtClean="0">
                <a:solidFill>
                  <a:prstClr val="black"/>
                </a:solidFill>
                <a:latin typeface="맑은 고딕"/>
              </a:rPr>
              <a:t>1/3 phase shift:</a:t>
            </a:r>
          </a:p>
          <a:p>
            <a:pPr marL="1200150" lvl="2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GB" altLang="ko-KR" dirty="0" smtClean="0">
                <a:latin typeface="Cambria Math" pitchFamily="18" charset="0"/>
                <a:ea typeface="Cambria Math" pitchFamily="18" charset="0"/>
              </a:rPr>
              <a:t>{ 1, 4, -11, 52, 26, -8, 3, -1}/64</a:t>
            </a:r>
          </a:p>
          <a:p>
            <a:pPr marL="1200150" lvl="2" indent="-285750" fontAlgn="auto">
              <a:lnSpc>
                <a:spcPts val="25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GB" altLang="ko-KR" dirty="0" smtClean="0">
                <a:latin typeface="Cambria Math" pitchFamily="18" charset="0"/>
                <a:ea typeface="Cambria Math" pitchFamily="18" charset="0"/>
              </a:rPr>
              <a:t>{ -5, 50, 22,-3 }/64</a:t>
            </a:r>
            <a:endParaRPr kumimoji="0" lang="en-GB" altLang="ko-KR" dirty="0" smtClean="0">
              <a:solidFill>
                <a:prstClr val="black"/>
              </a:solidFill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1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2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3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4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5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6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Inter-Layer Prediction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Prediction of Enhancement Layer (EL) from Base Layer (BL)</a:t>
            </a:r>
          </a:p>
          <a:p>
            <a:pPr marL="742950" lvl="1" indent="-28575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Double loop decoding</a:t>
            </a:r>
          </a:p>
          <a:p>
            <a:pPr marL="742950" lvl="1" indent="-28575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RD-optimized decision in encoder between various possible CU modes for EL</a:t>
            </a:r>
          </a:p>
          <a:p>
            <a:pPr marL="1143000" lvl="2" indent="-2286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맑은 고딕" pitchFamily="50" charset="-127"/>
              <a:buChar char="–"/>
            </a:pPr>
            <a:r>
              <a:rPr kumimoji="0" lang="en-GB" altLang="ko-KR" sz="1800" dirty="0" err="1" smtClean="0">
                <a:solidFill>
                  <a:prstClr val="black"/>
                </a:solidFill>
                <a:latin typeface="맑은 고딕"/>
              </a:rPr>
              <a:t>Intra_BL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: BL pixels are scaled to EL CU resolution</a:t>
            </a:r>
          </a:p>
          <a:p>
            <a:pPr marL="1143000" lvl="2" indent="-2286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맑은 고딕" pitchFamily="50" charset="-127"/>
              <a:buChar char="–"/>
            </a:pPr>
            <a:r>
              <a:rPr kumimoji="0" lang="en-GB" altLang="ko-KR" sz="1800" dirty="0" err="1" smtClean="0">
                <a:solidFill>
                  <a:prstClr val="black"/>
                </a:solidFill>
                <a:latin typeface="맑은 고딕"/>
              </a:rPr>
              <a:t>Inter_BL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: where BL motion vector is applied to EL</a:t>
            </a:r>
          </a:p>
          <a:p>
            <a:pPr marL="1143000" lvl="2" indent="-2286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맑은 고딕" pitchFamily="50" charset="-127"/>
              <a:buChar char="–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Pixel Coding: </a:t>
            </a:r>
            <a:r>
              <a:rPr kumimoji="0" lang="en-US" altLang="ko-KR" sz="1800" dirty="0" smtClean="0">
                <a:solidFill>
                  <a:prstClr val="black"/>
                </a:solidFill>
                <a:latin typeface="맑은 고딕"/>
              </a:rPr>
              <a:t>non-scalable 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coding of EL</a:t>
            </a:r>
          </a:p>
          <a:p>
            <a:pPr marL="1143000" lvl="2" indent="-2286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Font typeface="맑은 고딕" pitchFamily="50" charset="-127"/>
              <a:buChar char="–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Difference Coding: intra and inter prediction of EL             incorporate the coded pixel values of the BL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2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6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7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3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4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2"/>
          <p:cNvSpPr>
            <a:spLocks noChangeArrowheads="1"/>
          </p:cNvSpPr>
          <p:nvPr/>
        </p:nvSpPr>
        <p:spPr bwMode="auto">
          <a:xfrm flipH="1">
            <a:off x="274505" y="948267"/>
            <a:ext cx="8609144" cy="5530910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Proposed Scalable Encoder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869950" y="1127409"/>
          <a:ext cx="7118350" cy="5117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5" name="Visio" r:id="rId3" imgW="3789680" imgH="3185160" progId="">
                  <p:embed/>
                </p:oleObj>
              </mc:Choice>
              <mc:Fallback>
                <p:oleObj name="Visio" r:id="rId3" imgW="3789680" imgH="318516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1127409"/>
                        <a:ext cx="7118350" cy="5117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그룹 13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5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9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0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6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7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8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EL Intra CU Coding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5230378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err="1" smtClean="0">
                <a:solidFill>
                  <a:prstClr val="black"/>
                </a:solidFill>
                <a:latin typeface="맑은 고딕"/>
              </a:rPr>
              <a:t>Intra_BL</a:t>
            </a: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 mode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BL pixel block scaled to EL resolution and used as predictor for EL CU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Residual  coded by HEVC </a:t>
            </a:r>
            <a:r>
              <a:rPr kumimoji="0" lang="en-US" altLang="ko-KR" sz="1800" dirty="0" smtClean="0">
                <a:solidFill>
                  <a:prstClr val="black"/>
                </a:solidFill>
                <a:latin typeface="맑은 고딕"/>
              </a:rPr>
              <a:t>inter 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residual coding with prediction set to intra DC mode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err="1" smtClean="0">
                <a:solidFill>
                  <a:prstClr val="black"/>
                </a:solidFill>
                <a:latin typeface="맑은 고딕"/>
              </a:rPr>
              <a:t>Intra_BL</a:t>
            </a: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 Skip indicates that residual coefficients are zero</a:t>
            </a:r>
          </a:p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kumimoji="0" lang="en-GB" altLang="ko-KR" sz="2000" dirty="0" smtClean="0">
                <a:solidFill>
                  <a:prstClr val="black"/>
                </a:solidFill>
                <a:latin typeface="맑은 고딕"/>
              </a:rPr>
              <a:t>Difference Coding mode 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Combines intra prediction and inter-layer prediction 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Spatial intra directional prediction performed using previously  coded difference values</a:t>
            </a:r>
          </a:p>
          <a:p>
            <a:pPr marL="742950" lvl="1" indent="-28575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en-GB" altLang="ko-KR" sz="1800" dirty="0" smtClean="0">
                <a:solidFill>
                  <a:prstClr val="black"/>
                </a:solidFill>
                <a:latin typeface="맑은 고딕"/>
              </a:rPr>
              <a:t>Add current BL pixel block scaled to EL resolution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2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6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7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3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4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/>
          <p:cNvSpPr>
            <a:spLocks noChangeArrowheads="1"/>
          </p:cNvSpPr>
          <p:nvPr/>
        </p:nvSpPr>
        <p:spPr bwMode="auto">
          <a:xfrm flipH="1">
            <a:off x="274505" y="948267"/>
            <a:ext cx="8609144" cy="5530910"/>
          </a:xfrm>
          <a:prstGeom prst="roundRect">
            <a:avLst>
              <a:gd name="adj" fmla="val 2752"/>
            </a:avLst>
          </a:prstGeom>
          <a:ln w="127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lvl="0" indent="-342900"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</a:pPr>
            <a:endParaRPr kumimoji="0" lang="en-GB" altLang="ko-KR" sz="1800" dirty="0" smtClean="0">
              <a:solidFill>
                <a:prstClr val="black"/>
              </a:solidFill>
              <a:latin typeface="맑은 고딕"/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88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EL Intra Prediction Module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538163" y="1435100"/>
          <a:ext cx="7874000" cy="473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9" name="Visio" r:id="rId3" imgW="3972560" imgH="2391410" progId="">
                  <p:embed/>
                </p:oleObj>
              </mc:Choice>
              <mc:Fallback>
                <p:oleObj name="Visio" r:id="rId3" imgW="3972560" imgH="239141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1435100"/>
                        <a:ext cx="7874000" cy="473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6959600" y="211671"/>
            <a:ext cx="1945217" cy="567266"/>
            <a:chOff x="7599363" y="935752"/>
            <a:chExt cx="1203854" cy="401981"/>
          </a:xfrm>
        </p:grpSpPr>
        <p:grpSp>
          <p:nvGrpSpPr>
            <p:cNvPr id="12" name="그룹 31"/>
            <p:cNvGrpSpPr/>
            <p:nvPr/>
          </p:nvGrpSpPr>
          <p:grpSpPr>
            <a:xfrm>
              <a:off x="7599363" y="935752"/>
              <a:ext cx="611187" cy="401981"/>
              <a:chOff x="2690813" y="2981325"/>
              <a:chExt cx="611187" cy="628650"/>
            </a:xfrm>
          </p:grpSpPr>
          <p:sp>
            <p:nvSpPr>
              <p:cNvPr id="16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C298E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7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693E94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K0044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13" name="그룹 40"/>
            <p:cNvGrpSpPr/>
            <p:nvPr/>
          </p:nvGrpSpPr>
          <p:grpSpPr>
            <a:xfrm>
              <a:off x="8192030" y="935752"/>
              <a:ext cx="611187" cy="401981"/>
              <a:chOff x="2690813" y="2981325"/>
              <a:chExt cx="611187" cy="628650"/>
            </a:xfrm>
          </p:grpSpPr>
          <p:sp>
            <p:nvSpPr>
              <p:cNvPr id="14" name="AutoShape 267"/>
              <p:cNvSpPr>
                <a:spLocks noChangeArrowheads="1"/>
              </p:cNvSpPr>
              <p:nvPr/>
            </p:nvSpPr>
            <p:spPr bwMode="auto">
              <a:xfrm>
                <a:off x="2690813" y="2981325"/>
                <a:ext cx="611187" cy="628650"/>
              </a:xfrm>
              <a:prstGeom prst="roundRect">
                <a:avLst>
                  <a:gd name="adj" fmla="val 0"/>
                </a:avLst>
              </a:prstGeom>
              <a:solidFill>
                <a:srgbClr val="4A90AC"/>
              </a:solidFill>
              <a:ln>
                <a:noFill/>
              </a:ln>
              <a:effectLst>
                <a:softEdge rad="63500"/>
              </a:effectLst>
            </p:spPr>
            <p:txBody>
              <a:bodyPr wrap="none" lIns="0" tIns="0" rIns="36000" bIns="0" anchor="b"/>
              <a:lstStyle/>
              <a:p>
                <a:pPr algn="ctr"/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AutoShape 267"/>
              <p:cNvSpPr>
                <a:spLocks noChangeArrowheads="1"/>
              </p:cNvSpPr>
              <p:nvPr/>
            </p:nvSpPr>
            <p:spPr bwMode="auto">
              <a:xfrm>
                <a:off x="2719388" y="3000375"/>
                <a:ext cx="500061" cy="514349"/>
              </a:xfrm>
              <a:prstGeom prst="roundRect">
                <a:avLst>
                  <a:gd name="adj" fmla="val 0"/>
                </a:avLst>
              </a:prstGeom>
              <a:solidFill>
                <a:srgbClr val="427F98"/>
              </a:solidFill>
              <a:ln>
                <a:noFill/>
              </a:ln>
            </p:spPr>
            <p:txBody>
              <a:bodyPr wrap="none" lIns="0" tIns="0" rIns="36000" bIns="0" anchor="ctr"/>
              <a:lstStyle/>
              <a:p>
                <a:pPr algn="ctr"/>
                <a:r>
                  <a:rPr lang="en-US" altLang="ko-KR" sz="16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K0045</a:t>
                </a:r>
                <a:endParaRPr lang="en-US" altLang="ko-KR" sz="16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2052</TotalTime>
  <Words>2165</Words>
  <Application>Microsoft Office PowerPoint</Application>
  <PresentationFormat>On-screen Show (4:3)</PresentationFormat>
  <Paragraphs>675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Office 테마</vt:lpstr>
      <vt:lpstr>Visio</vt:lpstr>
      <vt:lpstr>Bitmap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Ken</cp:lastModifiedBy>
  <cp:revision>179</cp:revision>
  <cp:lastPrinted>2012-03-02T06:25:18Z</cp:lastPrinted>
  <dcterms:created xsi:type="dcterms:W3CDTF">2012-02-21T02:10:36Z</dcterms:created>
  <dcterms:modified xsi:type="dcterms:W3CDTF">2012-10-10T03:59:25Z</dcterms:modified>
</cp:coreProperties>
</file>