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25"/>
  </p:notesMasterIdLst>
  <p:handoutMasterIdLst>
    <p:handoutMasterId r:id="rId26"/>
  </p:handoutMasterIdLst>
  <p:sldIdLst>
    <p:sldId id="376" r:id="rId2"/>
    <p:sldId id="377" r:id="rId3"/>
    <p:sldId id="393" r:id="rId4"/>
    <p:sldId id="392" r:id="rId5"/>
    <p:sldId id="381" r:id="rId6"/>
    <p:sldId id="378" r:id="rId7"/>
    <p:sldId id="379" r:id="rId8"/>
    <p:sldId id="380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90" r:id="rId17"/>
    <p:sldId id="389" r:id="rId18"/>
    <p:sldId id="391" r:id="rId19"/>
    <p:sldId id="400" r:id="rId20"/>
    <p:sldId id="398" r:id="rId21"/>
    <p:sldId id="395" r:id="rId22"/>
    <p:sldId id="396" r:id="rId23"/>
    <p:sldId id="39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3927" autoAdjust="0"/>
    <p:restoredTop sz="95927" autoAdjust="0"/>
  </p:normalViewPr>
  <p:slideViewPr>
    <p:cSldViewPr>
      <p:cViewPr>
        <p:scale>
          <a:sx n="120" d="100"/>
          <a:sy n="120" d="100"/>
        </p:scale>
        <p:origin x="-2250" y="-36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gur\AppData\Local\Microsoft\Windows\Temporary%20Internet%20Files\Content.Outlook\WQHA2XWA\Summary%20of%20responses%20v06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ugur\AppData\Local\Microsoft\Windows\Temporary%20Internet%20Files\Content.Outlook\WQHA2XWA\Summary%20of%20responses%20v0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gur\AppData\Local\Microsoft\Windows\Temporary%20Internet%20Files\Content.Outlook\WQHA2XWA\Summary%20of%20responses%20v0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Delta</a:t>
            </a:r>
            <a:r>
              <a:rPr lang="en-US" baseline="0"/>
              <a:t> bitrate vs. decoding time (AI+RA)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Sheet1!$P$4</c:f>
              <c:strCache>
                <c:ptCount val="1"/>
                <c:pt idx="0">
                  <c:v>Ave(AI, RA)</c:v>
                </c:pt>
              </c:strCache>
            </c:strRef>
          </c:tx>
          <c:spPr>
            <a:ln>
              <a:noFill/>
            </a:ln>
          </c:spPr>
          <c:xVal>
            <c:numRef>
              <c:f>Sheet1!$Q$6:$Q$30</c:f>
              <c:numCache>
                <c:formatCode>0%</c:formatCode>
                <c:ptCount val="25"/>
                <c:pt idx="1">
                  <c:v>2.1800786094266198</c:v>
                </c:pt>
                <c:pt idx="2">
                  <c:v>2.0319984870250876</c:v>
                </c:pt>
                <c:pt idx="3">
                  <c:v>3.3636854574664925</c:v>
                </c:pt>
                <c:pt idx="4">
                  <c:v>1.6136254754387331</c:v>
                </c:pt>
                <c:pt idx="5">
                  <c:v>1.7695090092704571</c:v>
                </c:pt>
                <c:pt idx="6">
                  <c:v>1.461860813928912</c:v>
                </c:pt>
                <c:pt idx="7">
                  <c:v>1.41403201091777</c:v>
                </c:pt>
                <c:pt idx="9">
                  <c:v>1.6075591079302096</c:v>
                </c:pt>
                <c:pt idx="10">
                  <c:v>1.8785110672418681</c:v>
                </c:pt>
                <c:pt idx="11">
                  <c:v>5.6727104257435226</c:v>
                </c:pt>
                <c:pt idx="12">
                  <c:v>5.9636171741338426</c:v>
                </c:pt>
                <c:pt idx="13">
                  <c:v>2.2027081239379034</c:v>
                </c:pt>
                <c:pt idx="14">
                  <c:v>1.5491505423417413</c:v>
                </c:pt>
                <c:pt idx="16">
                  <c:v>1.6061357128510838</c:v>
                </c:pt>
                <c:pt idx="19">
                  <c:v>1.6647065640272238</c:v>
                </c:pt>
                <c:pt idx="21">
                  <c:v>3.755033680048284</c:v>
                </c:pt>
              </c:numCache>
            </c:numRef>
          </c:xVal>
          <c:yVal>
            <c:numRef>
              <c:f>Sheet1!$O$6:$O$30</c:f>
              <c:numCache>
                <c:formatCode>0.0\ %</c:formatCode>
                <c:ptCount val="25"/>
                <c:pt idx="1">
                  <c:v>-0.39653640863746514</c:v>
                </c:pt>
                <c:pt idx="2">
                  <c:v>-0.45122861738641495</c:v>
                </c:pt>
                <c:pt idx="3">
                  <c:v>-0.39755671781859547</c:v>
                </c:pt>
                <c:pt idx="4">
                  <c:v>-0.43847294903047762</c:v>
                </c:pt>
                <c:pt idx="5">
                  <c:v>-0.45539419907647388</c:v>
                </c:pt>
                <c:pt idx="6">
                  <c:v>-0.40143790045493355</c:v>
                </c:pt>
                <c:pt idx="7">
                  <c:v>-0.33059725847179966</c:v>
                </c:pt>
                <c:pt idx="9">
                  <c:v>-0.41224470708905719</c:v>
                </c:pt>
                <c:pt idx="10">
                  <c:v>-0.44749932970385764</c:v>
                </c:pt>
                <c:pt idx="11">
                  <c:v>-0.4269040835904272</c:v>
                </c:pt>
                <c:pt idx="12">
                  <c:v>-0.43937184189097872</c:v>
                </c:pt>
                <c:pt idx="13">
                  <c:v>-0.44292568581593139</c:v>
                </c:pt>
                <c:pt idx="14">
                  <c:v>-0.41723112410428331</c:v>
                </c:pt>
                <c:pt idx="16">
                  <c:v>-0.42087194779947135</c:v>
                </c:pt>
                <c:pt idx="18">
                  <c:v>-0.18906313101737077</c:v>
                </c:pt>
                <c:pt idx="19">
                  <c:v>-0.44192437649522015</c:v>
                </c:pt>
                <c:pt idx="21">
                  <c:v>-0.20782993531804639</c:v>
                </c:pt>
              </c:numCache>
            </c:numRef>
          </c:yVal>
          <c:smooth val="1"/>
        </c:ser>
        <c:ser>
          <c:idx val="2"/>
          <c:order val="1"/>
          <c:tx>
            <c:v>Nokia</c:v>
          </c:tx>
          <c:spPr>
            <a:ln>
              <a:noFill/>
            </a:ln>
          </c:spPr>
          <c:marker>
            <c:symbol val="circle"/>
            <c:size val="11"/>
            <c:spPr>
              <a:noFill/>
              <a:ln w="15875">
                <a:solidFill>
                  <a:schemeClr val="tx1"/>
                </a:solidFill>
              </a:ln>
            </c:spPr>
          </c:marker>
          <c:xVal>
            <c:numRef>
              <c:f>(Sheet1!$Q$15,Sheet1!$Q$22)</c:f>
              <c:numCache>
                <c:formatCode>0%</c:formatCode>
                <c:ptCount val="2"/>
                <c:pt idx="0">
                  <c:v>1.6075591079302096</c:v>
                </c:pt>
                <c:pt idx="1">
                  <c:v>1.6061357128510838</c:v>
                </c:pt>
              </c:numCache>
            </c:numRef>
          </c:xVal>
          <c:yVal>
            <c:numRef>
              <c:f>(Sheet1!$O$15,Sheet1!$O$22)</c:f>
              <c:numCache>
                <c:formatCode>0.0\ %</c:formatCode>
                <c:ptCount val="2"/>
                <c:pt idx="0">
                  <c:v>-0.41224470708905719</c:v>
                </c:pt>
                <c:pt idx="1">
                  <c:v>-0.42087194779947135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773120"/>
        <c:axId val="168779776"/>
      </c:scatterChart>
      <c:valAx>
        <c:axId val="168773120"/>
        <c:scaling>
          <c:orientation val="minMax"/>
          <c:max val="6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of decoding times compared to</a:t>
                </a:r>
                <a:r>
                  <a:rPr lang="en-US" baseline="0"/>
                  <a:t> QP 22 anchor</a:t>
                </a:r>
                <a:endParaRPr lang="en-US"/>
              </a:p>
            </c:rich>
          </c:tx>
          <c:layout/>
          <c:overlay val="0"/>
        </c:title>
        <c:numFmt formatCode="0%" sourceLinked="1"/>
        <c:majorTickMark val="none"/>
        <c:minorTickMark val="none"/>
        <c:tickLblPos val="nextTo"/>
        <c:crossAx val="168779776"/>
        <c:crossesAt val="-60"/>
        <c:crossBetween val="midCat"/>
      </c:valAx>
      <c:valAx>
        <c:axId val="168779776"/>
        <c:scaling>
          <c:orientation val="minMax"/>
          <c:max val="0"/>
          <c:min val="-0.60000000000000009"/>
        </c:scaling>
        <c:delete val="0"/>
        <c:axPos val="l"/>
        <c:majorGridlines/>
        <c:numFmt formatCode="0.0\ %" sourceLinked="1"/>
        <c:majorTickMark val="none"/>
        <c:minorTickMark val="none"/>
        <c:tickLblPos val="nextTo"/>
        <c:crossAx val="1687731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Delta</a:t>
            </a:r>
            <a:r>
              <a:rPr lang="en-US" baseline="0"/>
              <a:t> bitrate vs. encoding time (AI+RA)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Sheet1!$P$4</c:f>
              <c:strCache>
                <c:ptCount val="1"/>
                <c:pt idx="0">
                  <c:v>Ave(AI, RA)</c:v>
                </c:pt>
              </c:strCache>
            </c:strRef>
          </c:tx>
          <c:spPr>
            <a:ln>
              <a:noFill/>
            </a:ln>
          </c:spPr>
          <c:xVal>
            <c:numRef>
              <c:f>Sheet1!$P$6:$P$30</c:f>
              <c:numCache>
                <c:formatCode>0%</c:formatCode>
                <c:ptCount val="25"/>
                <c:pt idx="1">
                  <c:v>1.4827695527664642</c:v>
                </c:pt>
                <c:pt idx="2">
                  <c:v>2.468927256000728</c:v>
                </c:pt>
                <c:pt idx="4">
                  <c:v>2.1192216122125513</c:v>
                </c:pt>
                <c:pt idx="5">
                  <c:v>2.9360035658428942</c:v>
                </c:pt>
                <c:pt idx="6">
                  <c:v>1.9965925601937804</c:v>
                </c:pt>
                <c:pt idx="7">
                  <c:v>1.1441070956005104</c:v>
                </c:pt>
                <c:pt idx="9">
                  <c:v>1.1006861937459189</c:v>
                </c:pt>
                <c:pt idx="10">
                  <c:v>1.4996680818445738</c:v>
                </c:pt>
                <c:pt idx="11">
                  <c:v>2.4731405999658786</c:v>
                </c:pt>
                <c:pt idx="12">
                  <c:v>2.6048100259406617</c:v>
                </c:pt>
                <c:pt idx="13">
                  <c:v>3.0098685755732655</c:v>
                </c:pt>
                <c:pt idx="14">
                  <c:v>2.3653957675210977</c:v>
                </c:pt>
                <c:pt idx="16">
                  <c:v>1.0878399648995534</c:v>
                </c:pt>
                <c:pt idx="19">
                  <c:v>1.3783152635907423</c:v>
                </c:pt>
                <c:pt idx="21">
                  <c:v>0.89502710156660137</c:v>
                </c:pt>
              </c:numCache>
            </c:numRef>
          </c:xVal>
          <c:yVal>
            <c:numRef>
              <c:f>Sheet1!$O$6:$O$30</c:f>
              <c:numCache>
                <c:formatCode>0.0\ %</c:formatCode>
                <c:ptCount val="25"/>
                <c:pt idx="1">
                  <c:v>-0.39653640863746514</c:v>
                </c:pt>
                <c:pt idx="2">
                  <c:v>-0.45122861738641495</c:v>
                </c:pt>
                <c:pt idx="3">
                  <c:v>-0.39755671781859547</c:v>
                </c:pt>
                <c:pt idx="4">
                  <c:v>-0.43847294903047762</c:v>
                </c:pt>
                <c:pt idx="5">
                  <c:v>-0.45539419907647388</c:v>
                </c:pt>
                <c:pt idx="6">
                  <c:v>-0.40143790045493355</c:v>
                </c:pt>
                <c:pt idx="7">
                  <c:v>-0.33059725847179966</c:v>
                </c:pt>
                <c:pt idx="9">
                  <c:v>-0.41224470708905719</c:v>
                </c:pt>
                <c:pt idx="10">
                  <c:v>-0.44749932970385764</c:v>
                </c:pt>
                <c:pt idx="11">
                  <c:v>-0.4269040835904272</c:v>
                </c:pt>
                <c:pt idx="12">
                  <c:v>-0.43937184189097872</c:v>
                </c:pt>
                <c:pt idx="13">
                  <c:v>-0.44292568581593139</c:v>
                </c:pt>
                <c:pt idx="14">
                  <c:v>-0.41723112410428331</c:v>
                </c:pt>
                <c:pt idx="16">
                  <c:v>-0.42087194779947135</c:v>
                </c:pt>
                <c:pt idx="18">
                  <c:v>-0.18906313101737077</c:v>
                </c:pt>
                <c:pt idx="19">
                  <c:v>-0.44192437649522015</c:v>
                </c:pt>
                <c:pt idx="21">
                  <c:v>-0.20782993531804639</c:v>
                </c:pt>
              </c:numCache>
            </c:numRef>
          </c:yVal>
          <c:smooth val="1"/>
        </c:ser>
        <c:ser>
          <c:idx val="2"/>
          <c:order val="1"/>
          <c:tx>
            <c:v>Nokia</c:v>
          </c:tx>
          <c:spPr>
            <a:ln>
              <a:noFill/>
            </a:ln>
          </c:spPr>
          <c:marker>
            <c:symbol val="circle"/>
            <c:size val="11"/>
            <c:spPr>
              <a:noFill/>
              <a:ln w="15875">
                <a:solidFill>
                  <a:schemeClr val="tx1"/>
                </a:solidFill>
              </a:ln>
            </c:spPr>
          </c:marker>
          <c:xVal>
            <c:numRef>
              <c:f>(Sheet1!$P$15,Sheet1!$P$22)</c:f>
              <c:numCache>
                <c:formatCode>0%</c:formatCode>
                <c:ptCount val="2"/>
                <c:pt idx="0">
                  <c:v>1.1006861937459189</c:v>
                </c:pt>
                <c:pt idx="1">
                  <c:v>1.0878399648995534</c:v>
                </c:pt>
              </c:numCache>
            </c:numRef>
          </c:xVal>
          <c:yVal>
            <c:numRef>
              <c:f>(Sheet1!$O$15,Sheet1!$O$22)</c:f>
              <c:numCache>
                <c:formatCode>0.0\ %</c:formatCode>
                <c:ptCount val="2"/>
                <c:pt idx="0">
                  <c:v>-0.41224470708905719</c:v>
                </c:pt>
                <c:pt idx="1">
                  <c:v>-0.42087194779947135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809600"/>
        <c:axId val="168811904"/>
      </c:scatterChart>
      <c:valAx>
        <c:axId val="168809600"/>
        <c:scaling>
          <c:orientation val="minMax"/>
          <c:max val="4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of encoding times compared to</a:t>
                </a:r>
                <a:r>
                  <a:rPr lang="en-US" baseline="0"/>
                  <a:t> QP 22 anchor</a:t>
                </a:r>
                <a:endParaRPr lang="en-US"/>
              </a:p>
            </c:rich>
          </c:tx>
          <c:layout/>
          <c:overlay val="0"/>
        </c:title>
        <c:numFmt formatCode="0%" sourceLinked="1"/>
        <c:majorTickMark val="none"/>
        <c:minorTickMark val="none"/>
        <c:tickLblPos val="nextTo"/>
        <c:crossAx val="168811904"/>
        <c:crossesAt val="-60"/>
        <c:crossBetween val="midCat"/>
      </c:valAx>
      <c:valAx>
        <c:axId val="168811904"/>
        <c:scaling>
          <c:orientation val="minMax"/>
          <c:max val="0"/>
          <c:min val="-0.60000000000000009"/>
        </c:scaling>
        <c:delete val="0"/>
        <c:axPos val="l"/>
        <c:majorGridlines/>
        <c:numFmt formatCode="0.0\ %" sourceLinked="1"/>
        <c:majorTickMark val="none"/>
        <c:minorTickMark val="none"/>
        <c:tickLblPos val="nextTo"/>
        <c:crossAx val="168809600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Delta</a:t>
            </a:r>
            <a:r>
              <a:rPr lang="en-US" baseline="0"/>
              <a:t> bitrate vs. encoding time (AI+RA)</a:t>
            </a:r>
            <a:endParaRPr lang="en-US"/>
          </a:p>
        </c:rich>
      </c:tx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Sheet1!$P$4</c:f>
              <c:strCache>
                <c:ptCount val="1"/>
                <c:pt idx="0">
                  <c:v>Ave(AI, RA)</c:v>
                </c:pt>
              </c:strCache>
            </c:strRef>
          </c:tx>
          <c:spPr>
            <a:ln>
              <a:noFill/>
            </a:ln>
          </c:spPr>
          <c:xVal>
            <c:numRef>
              <c:f>Sheet1!$P$6:$P$30</c:f>
              <c:numCache>
                <c:formatCode>0%</c:formatCode>
                <c:ptCount val="25"/>
                <c:pt idx="1">
                  <c:v>1.4827695527664642</c:v>
                </c:pt>
                <c:pt idx="2">
                  <c:v>2.468927256000728</c:v>
                </c:pt>
                <c:pt idx="4">
                  <c:v>2.1192216122125513</c:v>
                </c:pt>
                <c:pt idx="5">
                  <c:v>2.9360035658428942</c:v>
                </c:pt>
                <c:pt idx="6">
                  <c:v>1.9965925601937804</c:v>
                </c:pt>
                <c:pt idx="7">
                  <c:v>1.1441070956005104</c:v>
                </c:pt>
                <c:pt idx="9">
                  <c:v>1.1006861937459189</c:v>
                </c:pt>
                <c:pt idx="10">
                  <c:v>1.4996680818445738</c:v>
                </c:pt>
                <c:pt idx="11">
                  <c:v>2.4731405999658786</c:v>
                </c:pt>
                <c:pt idx="12">
                  <c:v>2.6048100259406617</c:v>
                </c:pt>
                <c:pt idx="13">
                  <c:v>3.0098685755732655</c:v>
                </c:pt>
                <c:pt idx="14">
                  <c:v>2.3653957675210977</c:v>
                </c:pt>
                <c:pt idx="16">
                  <c:v>1.0878399648995534</c:v>
                </c:pt>
                <c:pt idx="19">
                  <c:v>1.3783152635907423</c:v>
                </c:pt>
                <c:pt idx="21">
                  <c:v>0.89502710156660137</c:v>
                </c:pt>
              </c:numCache>
            </c:numRef>
          </c:xVal>
          <c:yVal>
            <c:numRef>
              <c:f>Sheet1!$O$6:$O$30</c:f>
              <c:numCache>
                <c:formatCode>0.0\ %</c:formatCode>
                <c:ptCount val="25"/>
                <c:pt idx="1">
                  <c:v>-0.39653640863746514</c:v>
                </c:pt>
                <c:pt idx="2">
                  <c:v>-0.45122861738641495</c:v>
                </c:pt>
                <c:pt idx="3">
                  <c:v>-0.39755671781859547</c:v>
                </c:pt>
                <c:pt idx="4">
                  <c:v>-0.43847294903047762</c:v>
                </c:pt>
                <c:pt idx="5">
                  <c:v>-0.45539419907647388</c:v>
                </c:pt>
                <c:pt idx="6">
                  <c:v>-0.40143790045493355</c:v>
                </c:pt>
                <c:pt idx="7">
                  <c:v>-0.33059725847179966</c:v>
                </c:pt>
                <c:pt idx="9">
                  <c:v>-0.41224470708905719</c:v>
                </c:pt>
                <c:pt idx="10">
                  <c:v>-0.44749932970385764</c:v>
                </c:pt>
                <c:pt idx="11">
                  <c:v>-0.4269040835904272</c:v>
                </c:pt>
                <c:pt idx="12">
                  <c:v>-0.43937184189097872</c:v>
                </c:pt>
                <c:pt idx="13">
                  <c:v>-0.44292568581593139</c:v>
                </c:pt>
                <c:pt idx="14">
                  <c:v>-0.41723112410428331</c:v>
                </c:pt>
                <c:pt idx="16">
                  <c:v>-0.42087194779947135</c:v>
                </c:pt>
                <c:pt idx="18">
                  <c:v>-0.18906313101737077</c:v>
                </c:pt>
                <c:pt idx="19">
                  <c:v>-0.44192437649522015</c:v>
                </c:pt>
                <c:pt idx="21">
                  <c:v>-0.20782993531804639</c:v>
                </c:pt>
              </c:numCache>
            </c:numRef>
          </c:yVal>
          <c:smooth val="1"/>
        </c:ser>
        <c:ser>
          <c:idx val="2"/>
          <c:order val="1"/>
          <c:tx>
            <c:v>Nokia</c:v>
          </c:tx>
          <c:spPr>
            <a:ln>
              <a:noFill/>
            </a:ln>
          </c:spPr>
          <c:marker>
            <c:symbol val="circle"/>
            <c:size val="11"/>
            <c:spPr>
              <a:noFill/>
              <a:ln w="15875">
                <a:solidFill>
                  <a:schemeClr val="tx1"/>
                </a:solidFill>
              </a:ln>
            </c:spPr>
          </c:marker>
          <c:xVal>
            <c:numRef>
              <c:f>(Sheet1!$P$15,Sheet1!$P$22)</c:f>
              <c:numCache>
                <c:formatCode>0%</c:formatCode>
                <c:ptCount val="2"/>
                <c:pt idx="0">
                  <c:v>1.1006861937459189</c:v>
                </c:pt>
                <c:pt idx="1">
                  <c:v>1.0878399648995534</c:v>
                </c:pt>
              </c:numCache>
            </c:numRef>
          </c:xVal>
          <c:yVal>
            <c:numRef>
              <c:f>(Sheet1!$O$15,Sheet1!$O$22)</c:f>
              <c:numCache>
                <c:formatCode>0.0\ %</c:formatCode>
                <c:ptCount val="2"/>
                <c:pt idx="0">
                  <c:v>-0.41224470708905719</c:v>
                </c:pt>
                <c:pt idx="1">
                  <c:v>-0.42087194779947135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740352"/>
        <c:axId val="168747008"/>
      </c:scatterChart>
      <c:valAx>
        <c:axId val="168740352"/>
        <c:scaling>
          <c:orientation val="minMax"/>
          <c:max val="4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of encoding times compared to</a:t>
                </a:r>
                <a:r>
                  <a:rPr lang="en-US" baseline="0"/>
                  <a:t> QP 22 anchor</a:t>
                </a:r>
                <a:endParaRPr lang="en-US"/>
              </a:p>
            </c:rich>
          </c:tx>
          <c:overlay val="0"/>
        </c:title>
        <c:numFmt formatCode="0%" sourceLinked="1"/>
        <c:majorTickMark val="none"/>
        <c:minorTickMark val="none"/>
        <c:tickLblPos val="nextTo"/>
        <c:crossAx val="168747008"/>
        <c:crossesAt val="-60"/>
        <c:crossBetween val="midCat"/>
      </c:valAx>
      <c:valAx>
        <c:axId val="168747008"/>
        <c:scaling>
          <c:orientation val="minMax"/>
          <c:max val="0"/>
          <c:min val="-0.60000000000000009"/>
        </c:scaling>
        <c:delete val="0"/>
        <c:axPos val="l"/>
        <c:majorGridlines/>
        <c:numFmt formatCode="0.0\ %" sourceLinked="1"/>
        <c:majorTickMark val="none"/>
        <c:minorTickMark val="none"/>
        <c:tickLblPos val="nextTo"/>
        <c:crossAx val="168740352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0.11863</cdr:x>
      <cdr:y>0.24903</cdr:y>
    </cdr:from>
    <cdr:to>
      <cdr:x>0.73699</cdr:x>
      <cdr:y>0.78786</cdr:y>
    </cdr:to>
    <cdr:grpSp>
      <cdr:nvGrpSpPr>
        <cdr:cNvPr id="2" name="Group 1"/>
        <cdr:cNvGrpSpPr/>
      </cdr:nvGrpSpPr>
      <cdr:grpSpPr>
        <a:xfrm xmlns:a="http://schemas.openxmlformats.org/drawingml/2006/main">
          <a:off x="792095" y="1008105"/>
          <a:ext cx="4128805" cy="2181251"/>
          <a:chOff x="0" y="0"/>
          <a:chExt cx="3903492" cy="2064052"/>
        </a:xfrm>
      </cdr:grpSpPr>
      <cdr:cxnSp macro="">
        <cdr:nvCxnSpPr>
          <cdr:cNvPr id="3" name="Straight Arrow Connector 2"/>
          <cdr:cNvCxnSpPr/>
        </cdr:nvCxnSpPr>
        <cdr:spPr>
          <a:xfrm xmlns:a="http://schemas.openxmlformats.org/drawingml/2006/main" flipH="1">
            <a:off x="346643" y="0"/>
            <a:ext cx="3376942" cy="2064052"/>
          </a:xfrm>
          <a:prstGeom xmlns:a="http://schemas.openxmlformats.org/drawingml/2006/main" prst="straightConnector1">
            <a:avLst/>
          </a:prstGeom>
          <a:ln xmlns:a="http://schemas.openxmlformats.org/drawingml/2006/main" w="38100">
            <a:headEnd type="none" w="med" len="med"/>
            <a:tailEnd type="arrow" w="med" len="med"/>
          </a:ln>
          <a:effectLst xmlns:a="http://schemas.openxmlformats.org/drawingml/2006/main">
            <a:outerShdw blurRad="50800" dist="38100" dir="2700000" algn="tl" rotWithShape="0">
              <a:prstClr val="black">
                <a:alpha val="40000"/>
              </a:prstClr>
            </a:outerShdw>
          </a:effectLst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sp macro="" textlink="">
        <cdr:nvSpPr>
          <cdr:cNvPr id="4" name="TextBox 12"/>
          <cdr:cNvSpPr txBox="1"/>
        </cdr:nvSpPr>
        <cdr:spPr>
          <a:xfrm xmlns:a="http://schemas.openxmlformats.org/drawingml/2006/main" rot="19723357">
            <a:off x="0" y="720137"/>
            <a:ext cx="3903492" cy="311775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 w="9525" cmpd="sng">
            <a:noFill/>
          </a:ln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dk1"/>
          </a:fontRef>
        </cdr:style>
        <cdr:txBody>
          <a:bodyPr xmlns:a="http://schemas.openxmlformats.org/drawingml/2006/main" wrap="square" rtlCol="0" anchor="t"/>
          <a:lstStyle xmlns:a="http://schemas.openxmlformats.org/drawingml/2006/main"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/>
            <a:r>
              <a:rPr lang="en-US" sz="1600" b="0">
                <a:solidFill>
                  <a:schemeClr val="tx2"/>
                </a:solidFill>
              </a:rPr>
              <a:t>Better</a:t>
            </a:r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09/10/2012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09/10/2012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178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8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7899437" cy="1502976"/>
          </a:xfrm>
        </p:spPr>
        <p:txBody>
          <a:bodyPr/>
          <a:lstStyle/>
          <a:p>
            <a:r>
              <a:rPr lang="fi-FI" b="1" dirty="0"/>
              <a:t>JCTVC-K0040 / </a:t>
            </a:r>
            <a:r>
              <a:rPr lang="fi-FI" b="1" dirty="0" smtClean="0"/>
              <a:t>JCTVC-K0047</a:t>
            </a:r>
          </a:p>
          <a:p>
            <a:endParaRPr lang="en-US" dirty="0" smtClean="0"/>
          </a:p>
          <a:p>
            <a:r>
              <a:rPr lang="en-US" dirty="0" smtClean="0"/>
              <a:t>Oguz </a:t>
            </a:r>
            <a:r>
              <a:rPr lang="en-US" dirty="0"/>
              <a:t>Bici, Done Bugdayci, Alireza Aminlou, Antti Hallapuro, Miska Hannuksela, Jani Lainema, Kemal Ugur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1477328"/>
          </a:xfrm>
        </p:spPr>
        <p:txBody>
          <a:bodyPr/>
          <a:lstStyle/>
          <a:p>
            <a:r>
              <a:rPr lang="en-US" dirty="0"/>
              <a:t>Scalable video coding technology proposal by Nokia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7899437" cy="2316019"/>
          </a:xfrm>
        </p:spPr>
        <p:txBody>
          <a:bodyPr/>
          <a:lstStyle/>
          <a:p>
            <a:r>
              <a:rPr lang="en-US" sz="3200" b="1" dirty="0"/>
              <a:t>Block based inter-layer prediction of samples</a:t>
            </a:r>
          </a:p>
          <a:p>
            <a:r>
              <a:rPr lang="en-US" sz="2000" b="1" dirty="0"/>
              <a:t>Utilize base layer samples as prediction for coding EL samples</a:t>
            </a:r>
          </a:p>
          <a:p>
            <a:endParaRPr lang="fi-FI" sz="3200" b="1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174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/>
          <a:p>
            <a:r>
              <a:rPr lang="en-US" dirty="0"/>
              <a:t>Block based inter-layer </a:t>
            </a:r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052736"/>
            <a:ext cx="8407400" cy="3456384"/>
          </a:xfrm>
        </p:spPr>
        <p:txBody>
          <a:bodyPr>
            <a:normAutofit fontScale="85000" lnSpcReduction="20000"/>
          </a:bodyPr>
          <a:lstStyle/>
          <a:p>
            <a:r>
              <a:rPr lang="fi-FI" dirty="0" smtClean="0"/>
              <a:t>Reconstructed samples of base layer could be used as prediction for enhancement layer.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One of </a:t>
            </a:r>
            <a:r>
              <a:rPr lang="fi-FI" dirty="0" smtClean="0">
                <a:solidFill>
                  <a:srgbClr val="00B050"/>
                </a:solidFill>
              </a:rPr>
              <a:t>the most common tools in other contributions </a:t>
            </a:r>
            <a:r>
              <a:rPr lang="fi-FI" dirty="0" smtClean="0"/>
              <a:t>as well.</a:t>
            </a:r>
          </a:p>
          <a:p>
            <a:endParaRPr lang="fi-FI" dirty="0" smtClean="0"/>
          </a:p>
          <a:p>
            <a:r>
              <a:rPr lang="fi-FI" b="1" dirty="0" smtClean="0"/>
              <a:t>Intra slices: 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en-CA" b="1" i="1" dirty="0" err="1" smtClean="0"/>
              <a:t>intra_skip_flag</a:t>
            </a:r>
            <a:r>
              <a:rPr lang="en-CA" b="1" i="1" dirty="0" smtClean="0"/>
              <a:t>:</a:t>
            </a:r>
            <a:r>
              <a:rPr lang="en-CA" dirty="0" smtClean="0"/>
              <a:t> signaled for </a:t>
            </a:r>
            <a:r>
              <a:rPr lang="en-CA" dirty="0"/>
              <a:t>the largest CU </a:t>
            </a:r>
            <a:r>
              <a:rPr lang="en-CA" dirty="0" smtClean="0"/>
              <a:t>size. If 1, no other syntax is sent and </a:t>
            </a:r>
            <a:r>
              <a:rPr lang="en-CA" dirty="0" err="1" smtClean="0"/>
              <a:t>upsampled</a:t>
            </a:r>
            <a:r>
              <a:rPr lang="en-CA" dirty="0" smtClean="0"/>
              <a:t> base layer is copied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en-CA" b="1" i="1" dirty="0" err="1" smtClean="0"/>
              <a:t>pred_base_flag</a:t>
            </a:r>
            <a:r>
              <a:rPr lang="en-CA" b="1" i="1" dirty="0" smtClean="0"/>
              <a:t>: </a:t>
            </a:r>
            <a:r>
              <a:rPr lang="en-CA" dirty="0" smtClean="0"/>
              <a:t>Signaled for each PU. If the </a:t>
            </a:r>
            <a:r>
              <a:rPr lang="en-CA" dirty="0"/>
              <a:t>flag is 1, </a:t>
            </a:r>
            <a:r>
              <a:rPr lang="en-CA" dirty="0" smtClean="0"/>
              <a:t>only </a:t>
            </a:r>
            <a:r>
              <a:rPr lang="en-CA" dirty="0" err="1" smtClean="0"/>
              <a:t>upsampled</a:t>
            </a:r>
            <a:r>
              <a:rPr lang="en-CA" dirty="0" smtClean="0"/>
              <a:t> base layer is the prediction and residual is further signaled.</a:t>
            </a:r>
          </a:p>
          <a:p>
            <a:endParaRPr lang="en-CA" b="1" dirty="0" smtClean="0"/>
          </a:p>
          <a:p>
            <a:r>
              <a:rPr lang="en-CA" b="1" dirty="0" smtClean="0"/>
              <a:t>Inter slices: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en-CA" b="1" i="1" dirty="0" err="1" smtClean="0"/>
              <a:t>pred_base_flag</a:t>
            </a:r>
            <a:r>
              <a:rPr lang="en-CA" b="1" i="1" dirty="0" smtClean="0"/>
              <a:t>: </a:t>
            </a:r>
            <a:r>
              <a:rPr lang="en-CA" dirty="0" smtClean="0"/>
              <a:t>Only parsed for inter PU.  </a:t>
            </a:r>
            <a:endParaRPr lang="en-US" b="1" dirty="0"/>
          </a:p>
        </p:txBody>
      </p:sp>
      <p:grpSp>
        <p:nvGrpSpPr>
          <p:cNvPr id="6" name="Group 2"/>
          <p:cNvGrpSpPr>
            <a:grpSpLocks noChangeAspect="1"/>
          </p:cNvGrpSpPr>
          <p:nvPr/>
        </p:nvGrpSpPr>
        <p:grpSpPr bwMode="auto">
          <a:xfrm>
            <a:off x="467360" y="4509120"/>
            <a:ext cx="6543040" cy="2222500"/>
            <a:chOff x="496" y="5757"/>
            <a:chExt cx="10304" cy="3500"/>
          </a:xfrm>
        </p:grpSpPr>
        <p:sp>
          <p:nvSpPr>
            <p:cNvPr id="7" name="AutoShape 3"/>
            <p:cNvSpPr>
              <a:spLocks noChangeAspect="1" noChangeArrowheads="1"/>
            </p:cNvSpPr>
            <p:nvPr/>
          </p:nvSpPr>
          <p:spPr bwMode="auto">
            <a:xfrm>
              <a:off x="1440" y="5757"/>
              <a:ext cx="9360" cy="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5" y="5823"/>
              <a:ext cx="2170" cy="2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20"/>
            <p:cNvSpPr txBox="1">
              <a:spLocks noChangeArrowheads="1"/>
            </p:cNvSpPr>
            <p:nvPr/>
          </p:nvSpPr>
          <p:spPr bwMode="auto">
            <a:xfrm>
              <a:off x="496" y="7729"/>
              <a:ext cx="5293" cy="1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(a)</a:t>
              </a:r>
              <a:b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Example CU in an intra slice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</p:txBody>
        </p:sp>
      </p:grpSp>
      <p:sp>
        <p:nvSpPr>
          <p:cNvPr id="9" name="TextBox 24"/>
          <p:cNvSpPr txBox="1">
            <a:spLocks noChangeArrowheads="1"/>
          </p:cNvSpPr>
          <p:nvPr/>
        </p:nvSpPr>
        <p:spPr bwMode="auto">
          <a:xfrm>
            <a:off x="4038600" y="5790510"/>
            <a:ext cx="3582987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(b)</a:t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Example CUs in an inter slice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901" y="4470703"/>
            <a:ext cx="1390650" cy="135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70703"/>
            <a:ext cx="1354137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978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Block based inter-layer prediction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CA" b="1" dirty="0" err="1"/>
              <a:t>cbf_luma</a:t>
            </a:r>
            <a:r>
              <a:rPr lang="en-CA" b="1" dirty="0"/>
              <a:t> and </a:t>
            </a:r>
            <a:r>
              <a:rPr lang="en-CA" b="1" dirty="0" err="1"/>
              <a:t>cbf_cb</a:t>
            </a:r>
            <a:endParaRPr lang="en-US" dirty="0"/>
          </a:p>
          <a:p>
            <a:r>
              <a:rPr lang="en-CA" dirty="0"/>
              <a:t>The contexts of </a:t>
            </a:r>
            <a:r>
              <a:rPr lang="en-CA" dirty="0" err="1"/>
              <a:t>cbf_luma</a:t>
            </a:r>
            <a:r>
              <a:rPr lang="en-CA" dirty="0"/>
              <a:t> and </a:t>
            </a:r>
            <a:r>
              <a:rPr lang="en-CA" dirty="0" err="1"/>
              <a:t>cbf_cb</a:t>
            </a:r>
            <a:r>
              <a:rPr lang="en-CA" dirty="0"/>
              <a:t> flags depend on the value of </a:t>
            </a:r>
            <a:r>
              <a:rPr lang="en-CA" dirty="0" err="1"/>
              <a:t>pred_base_flag</a:t>
            </a:r>
            <a:r>
              <a:rPr lang="en-CA" dirty="0"/>
              <a:t>. </a:t>
            </a:r>
            <a:endParaRPr lang="en-CA" dirty="0" smtClean="0"/>
          </a:p>
          <a:p>
            <a:endParaRPr lang="en-CA" dirty="0"/>
          </a:p>
          <a:p>
            <a:r>
              <a:rPr lang="en-US" b="1" dirty="0" err="1"/>
              <a:t>no_residual_syntax_flag</a:t>
            </a:r>
            <a:endParaRPr lang="en-CA" b="1" dirty="0" smtClean="0"/>
          </a:p>
          <a:p>
            <a:r>
              <a:rPr lang="en-CA" dirty="0" smtClean="0"/>
              <a:t>To remove redundancy </a:t>
            </a:r>
            <a:r>
              <a:rPr lang="en-CA" dirty="0"/>
              <a:t>parsing of </a:t>
            </a:r>
            <a:r>
              <a:rPr lang="en-US" dirty="0" err="1"/>
              <a:t>no_residual_syntax_flag</a:t>
            </a:r>
            <a:r>
              <a:rPr lang="en-CA" dirty="0"/>
              <a:t> is </a:t>
            </a:r>
            <a:r>
              <a:rPr lang="en-CA" dirty="0" smtClean="0"/>
              <a:t>modified for inter slices.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40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7899437" cy="2131353"/>
          </a:xfrm>
        </p:spPr>
        <p:txBody>
          <a:bodyPr/>
          <a:lstStyle/>
          <a:p>
            <a:r>
              <a:rPr lang="en-US" sz="3200" b="1" smtClean="0"/>
              <a:t>Reuse </a:t>
            </a:r>
            <a:r>
              <a:rPr lang="en-US" sz="3200" b="1" dirty="0"/>
              <a:t>BL syntax</a:t>
            </a:r>
          </a:p>
          <a:p>
            <a:r>
              <a:rPr lang="en-US" sz="2000" b="1" dirty="0" smtClean="0"/>
              <a:t>	Use </a:t>
            </a:r>
            <a:r>
              <a:rPr lang="en-US" sz="2000" b="1" dirty="0"/>
              <a:t>MV and intra mode from base layer to code </a:t>
            </a:r>
            <a:r>
              <a:rPr lang="en-US" sz="2000" b="1" dirty="0" smtClean="0"/>
              <a:t>	enhancement </a:t>
            </a:r>
            <a:r>
              <a:rPr lang="en-US" sz="2000" b="1" dirty="0"/>
              <a:t>layer</a:t>
            </a:r>
          </a:p>
          <a:p>
            <a:endParaRPr lang="fi-FI" sz="3200" b="1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3089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Motion from base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hangingPunct="0"/>
            <a:r>
              <a:rPr lang="fi-FI" b="1" dirty="0" smtClean="0"/>
              <a:t>Modified AMVP mode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US" dirty="0"/>
              <a:t>If available, </a:t>
            </a:r>
            <a:r>
              <a:rPr lang="en-US" dirty="0" smtClean="0"/>
              <a:t>co-located MV </a:t>
            </a:r>
            <a:r>
              <a:rPr lang="en-US" dirty="0"/>
              <a:t>in the base layer </a:t>
            </a:r>
            <a:r>
              <a:rPr lang="en-US" dirty="0">
                <a:solidFill>
                  <a:srgbClr val="00B050"/>
                </a:solidFill>
              </a:rPr>
              <a:t>(BMVP) is placed as the first candidate in the AMVP list.</a:t>
            </a:r>
            <a:r>
              <a:rPr lang="en-US" dirty="0"/>
              <a:t> </a:t>
            </a:r>
            <a:endParaRPr lang="en-US" dirty="0" smtClean="0"/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US" dirty="0" smtClean="0"/>
              <a:t>BMVP </a:t>
            </a:r>
            <a:r>
              <a:rPr lang="en-US" dirty="0">
                <a:solidFill>
                  <a:srgbClr val="00B050"/>
                </a:solidFill>
              </a:rPr>
              <a:t>does not participate in pruning </a:t>
            </a:r>
            <a:r>
              <a:rPr lang="en-US" dirty="0" smtClean="0">
                <a:solidFill>
                  <a:srgbClr val="00B050"/>
                </a:solidFill>
              </a:rPr>
              <a:t>process</a:t>
            </a:r>
            <a:r>
              <a:rPr lang="en-US" dirty="0" smtClean="0"/>
              <a:t>.</a:t>
            </a:r>
          </a:p>
          <a:p>
            <a:pPr hangingPunct="0"/>
            <a:endParaRPr lang="fi-FI" b="1" dirty="0" smtClean="0"/>
          </a:p>
          <a:p>
            <a:pPr hangingPunct="0"/>
            <a:r>
              <a:rPr lang="fi-FI" b="1" dirty="0" smtClean="0"/>
              <a:t>Merge mode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US" dirty="0" smtClean="0"/>
              <a:t>To </a:t>
            </a:r>
            <a:r>
              <a:rPr lang="en-US" dirty="0"/>
              <a:t>get maximal coding efficiency, it is found that both BMVP and TMVP need to </a:t>
            </a:r>
            <a:r>
              <a:rPr lang="en-US" dirty="0" smtClean="0"/>
              <a:t>be present </a:t>
            </a:r>
            <a:r>
              <a:rPr lang="en-US" dirty="0"/>
              <a:t>in the list</a:t>
            </a:r>
            <a:r>
              <a:rPr lang="fi-FI" dirty="0" smtClean="0"/>
              <a:t>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endParaRPr lang="en-US" dirty="0" smtClean="0"/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US" dirty="0" smtClean="0"/>
              <a:t>Candidate </a:t>
            </a:r>
            <a:r>
              <a:rPr lang="en-US" dirty="0"/>
              <a:t>list of an </a:t>
            </a:r>
            <a:r>
              <a:rPr lang="en-US" dirty="0" smtClean="0"/>
              <a:t>EL </a:t>
            </a:r>
            <a:r>
              <a:rPr lang="en-US" dirty="0"/>
              <a:t>block is constructed in such a way that </a:t>
            </a:r>
            <a:r>
              <a:rPr lang="en-US" dirty="0" smtClean="0">
                <a:solidFill>
                  <a:srgbClr val="00B050"/>
                </a:solidFill>
              </a:rPr>
              <a:t>BMVP and TMVP are </a:t>
            </a:r>
            <a:r>
              <a:rPr lang="en-US" dirty="0">
                <a:solidFill>
                  <a:srgbClr val="00B050"/>
                </a:solidFill>
              </a:rPr>
              <a:t>always present </a:t>
            </a:r>
            <a:r>
              <a:rPr lang="en-US" dirty="0" smtClean="0">
                <a:solidFill>
                  <a:srgbClr val="00B050"/>
                </a:solidFill>
              </a:rPr>
              <a:t>if </a:t>
            </a:r>
            <a:r>
              <a:rPr lang="en-US" dirty="0">
                <a:solidFill>
                  <a:srgbClr val="00B050"/>
                </a:solidFill>
              </a:rPr>
              <a:t>they are both available and the list size is larger than </a:t>
            </a:r>
            <a:r>
              <a:rPr lang="en-US" dirty="0" smtClean="0">
                <a:solidFill>
                  <a:srgbClr val="00B050"/>
                </a:solidFill>
              </a:rPr>
              <a:t>two</a:t>
            </a:r>
            <a:r>
              <a:rPr lang="en-US" dirty="0" smtClean="0"/>
              <a:t>.</a:t>
            </a:r>
          </a:p>
          <a:p>
            <a:pPr marL="1327150" lvl="2" indent="-342900" hangingPunct="0">
              <a:buFont typeface="Arial" pitchFamily="34" charset="0"/>
              <a:buChar char="•"/>
            </a:pPr>
            <a:r>
              <a:rPr lang="en-US" dirty="0"/>
              <a:t>BMVP </a:t>
            </a:r>
            <a:r>
              <a:rPr lang="en-US" dirty="0" smtClean="0"/>
              <a:t>is placed in </a:t>
            </a:r>
            <a:r>
              <a:rPr lang="en-US" dirty="0"/>
              <a:t>the first </a:t>
            </a:r>
            <a:r>
              <a:rPr lang="en-US" dirty="0" smtClean="0"/>
              <a:t>position, TMVP the same position as in HEVC. Rest of the positions are filled with spatial candidates. </a:t>
            </a:r>
            <a:endParaRPr lang="en-US" dirty="0"/>
          </a:p>
          <a:p>
            <a:pPr marL="1327150" lvl="2" indent="-342900" hangingPunct="0">
              <a:buFont typeface="Arial" pitchFamily="34" charset="0"/>
              <a:buChar char="•"/>
            </a:pPr>
            <a:endParaRPr lang="en-US" dirty="0" smtClean="0"/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/>
              <a:t>A mapping process is defined to </a:t>
            </a:r>
            <a:r>
              <a:rPr lang="fi-FI" dirty="0" smtClean="0">
                <a:solidFill>
                  <a:srgbClr val="00B050"/>
                </a:solidFill>
              </a:rPr>
              <a:t>map the reference indexes of base layer motion information</a:t>
            </a:r>
            <a:r>
              <a:rPr lang="fi-FI" dirty="0" smtClean="0"/>
              <a:t>, as GOP structures could be different for BL and EL.</a:t>
            </a:r>
            <a:endParaRPr lang="en-US" dirty="0" smtClean="0"/>
          </a:p>
          <a:p>
            <a:pPr marL="969963" lvl="1" indent="-342900" hangingPunct="0">
              <a:buFont typeface="Arial" pitchFamily="34" charset="0"/>
              <a:buChar char="•"/>
            </a:pPr>
            <a:endParaRPr lang="en-US" dirty="0"/>
          </a:p>
          <a:p>
            <a:pPr marL="342900" indent="-342900" hangingPunct="0">
              <a:buFont typeface="Arial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77467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Intra prediction mode prediction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Intra mode for EL blocks is coded as follows: 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CA" dirty="0" smtClean="0"/>
              <a:t>First </a:t>
            </a:r>
            <a:r>
              <a:rPr lang="en-CA" dirty="0"/>
              <a:t>bin indicates whether </a:t>
            </a:r>
            <a:r>
              <a:rPr lang="en-CA" dirty="0" smtClean="0"/>
              <a:t>the EL mode equals </a:t>
            </a:r>
            <a:r>
              <a:rPr lang="en-CA" dirty="0"/>
              <a:t>to </a:t>
            </a:r>
            <a:r>
              <a:rPr lang="en-CA" dirty="0" smtClean="0"/>
              <a:t>corresponding BL mode.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CA" dirty="0" smtClean="0"/>
              <a:t>Second </a:t>
            </a:r>
            <a:r>
              <a:rPr lang="en-CA" dirty="0"/>
              <a:t>bin </a:t>
            </a:r>
            <a:r>
              <a:rPr lang="en-CA" dirty="0" smtClean="0"/>
              <a:t>is coded if first bin is zero and it indicates </a:t>
            </a:r>
            <a:r>
              <a:rPr lang="en-CA" dirty="0"/>
              <a:t>the sign of the difference </a:t>
            </a:r>
            <a:r>
              <a:rPr lang="en-CA" dirty="0" smtClean="0"/>
              <a:t>between EL mode and BL mode (coded in bypass mode)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CA" dirty="0" smtClean="0"/>
              <a:t>Third </a:t>
            </a:r>
            <a:r>
              <a:rPr lang="en-CA" dirty="0"/>
              <a:t>bin indicates whether the absolute value of the difference </a:t>
            </a:r>
            <a:r>
              <a:rPr lang="en-CA" dirty="0" smtClean="0"/>
              <a:t>between </a:t>
            </a:r>
            <a:r>
              <a:rPr lang="en-CA" dirty="0"/>
              <a:t>EL mode and BL mode </a:t>
            </a:r>
            <a:r>
              <a:rPr lang="en-CA" dirty="0" smtClean="0"/>
              <a:t>is </a:t>
            </a:r>
            <a:r>
              <a:rPr lang="en-CA" dirty="0"/>
              <a:t>equal to 1 or </a:t>
            </a:r>
            <a:r>
              <a:rPr lang="en-CA" dirty="0" smtClean="0"/>
              <a:t>not.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CA" dirty="0" smtClean="0"/>
              <a:t>Fourth bin indicates whether the absolute value of the </a:t>
            </a:r>
            <a:r>
              <a:rPr lang="en-CA" dirty="0"/>
              <a:t>difference between EL mode and BL mode </a:t>
            </a:r>
            <a:r>
              <a:rPr lang="en-CA" dirty="0" smtClean="0"/>
              <a:t>is equal to 2 or not.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CA" dirty="0" smtClean="0"/>
              <a:t>Remaining difference are coded with 5 bins in bypass mode.</a:t>
            </a:r>
            <a:endParaRPr lang="en-US" dirty="0" smtClean="0"/>
          </a:p>
          <a:p>
            <a:endParaRPr lang="fi-FI" dirty="0" smtClean="0"/>
          </a:p>
          <a:p>
            <a:r>
              <a:rPr lang="fi-FI" dirty="0" smtClean="0"/>
              <a:t>Benefit of this approach over modifying mpm candidates: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b="1" dirty="0" smtClean="0">
                <a:solidFill>
                  <a:srgbClr val="00B050"/>
                </a:solidFill>
              </a:rPr>
              <a:t>Less complex </a:t>
            </a:r>
            <a:r>
              <a:rPr lang="fi-FI" dirty="0" smtClean="0"/>
              <a:t>(no mpm list needs to be constructed)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>
                <a:solidFill>
                  <a:srgbClr val="00B050"/>
                </a:solidFill>
              </a:rPr>
              <a:t>Better coding efficiency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674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7899437" cy="2464777"/>
          </a:xfrm>
        </p:spPr>
        <p:txBody>
          <a:bodyPr/>
          <a:lstStyle/>
          <a:p>
            <a:r>
              <a:rPr lang="en-US" sz="3200" b="1" dirty="0" smtClean="0"/>
              <a:t>Other</a:t>
            </a:r>
            <a:endParaRPr lang="en-US" sz="3200" b="1" dirty="0"/>
          </a:p>
          <a:p>
            <a:r>
              <a:rPr lang="en-US" sz="2000" b="1" dirty="0" smtClean="0"/>
              <a:t>	</a:t>
            </a:r>
            <a:r>
              <a:rPr lang="en-US" sz="2000" b="1" dirty="0" err="1" smtClean="0"/>
              <a:t>Upsampling</a:t>
            </a:r>
            <a:r>
              <a:rPr lang="en-US" sz="2000" b="1" dirty="0" smtClean="0"/>
              <a:t> filter</a:t>
            </a:r>
          </a:p>
          <a:p>
            <a:r>
              <a:rPr lang="fi-FI" sz="2000" b="1" dirty="0"/>
              <a:t>	</a:t>
            </a:r>
            <a:r>
              <a:rPr lang="fi-FI" sz="2000" b="1" dirty="0" smtClean="0"/>
              <a:t>High level syntax</a:t>
            </a:r>
          </a:p>
          <a:p>
            <a:r>
              <a:rPr lang="fi-FI" sz="2000" b="1" dirty="0" smtClean="0"/>
              <a:t>	Encoding configurations</a:t>
            </a:r>
            <a:endParaRPr lang="en-US" sz="2000" b="1" dirty="0"/>
          </a:p>
          <a:p>
            <a:endParaRPr lang="fi-FI" sz="3200" b="1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9932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Upsampling filter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CA" b="1" dirty="0" smtClean="0"/>
              <a:t>2x </a:t>
            </a:r>
            <a:r>
              <a:rPr lang="en-CA" b="1" dirty="0" err="1"/>
              <a:t>upsampling</a:t>
            </a:r>
            <a:r>
              <a:rPr lang="en-CA" b="1" dirty="0"/>
              <a:t>:</a:t>
            </a:r>
            <a:endParaRPr lang="en-US" dirty="0"/>
          </a:p>
          <a:p>
            <a:pPr marL="342900" indent="-342900" hangingPunct="0">
              <a:buFont typeface="Arial" pitchFamily="34" charset="0"/>
              <a:buChar char="•"/>
            </a:pPr>
            <a:r>
              <a:rPr lang="en-CA" dirty="0" smtClean="0"/>
              <a:t>Same ½ sub-pixel interpolation filter in HEVC</a:t>
            </a:r>
            <a:endParaRPr lang="en-US" dirty="0"/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CA" dirty="0" err="1"/>
              <a:t>Luma</a:t>
            </a:r>
            <a:r>
              <a:rPr lang="en-CA" dirty="0"/>
              <a:t>: </a:t>
            </a:r>
            <a:r>
              <a:rPr lang="en-CA" dirty="0" smtClean="0"/>
              <a:t>[-</a:t>
            </a:r>
            <a:r>
              <a:rPr lang="en-CA" dirty="0"/>
              <a:t>1, 4, -11, 40, 40, -11, 4, -</a:t>
            </a:r>
            <a:r>
              <a:rPr lang="en-CA" dirty="0" smtClean="0"/>
              <a:t>1] </a:t>
            </a:r>
            <a:endParaRPr lang="en-US" dirty="0"/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CA" dirty="0"/>
              <a:t>Chroma:  </a:t>
            </a:r>
            <a:r>
              <a:rPr lang="en-CA" dirty="0" smtClean="0"/>
              <a:t>[-</a:t>
            </a:r>
            <a:r>
              <a:rPr lang="en-CA" dirty="0"/>
              <a:t>4, 36, 36, -</a:t>
            </a:r>
            <a:r>
              <a:rPr lang="en-CA" dirty="0" smtClean="0"/>
              <a:t>4]</a:t>
            </a:r>
            <a:endParaRPr lang="en-US" dirty="0"/>
          </a:p>
          <a:p>
            <a:endParaRPr lang="fi-FI" dirty="0" smtClean="0"/>
          </a:p>
          <a:p>
            <a:pPr hangingPunct="0"/>
            <a:r>
              <a:rPr lang="en-CA" b="1" dirty="0"/>
              <a:t>1.5x </a:t>
            </a:r>
            <a:r>
              <a:rPr lang="en-CA" b="1" dirty="0" err="1"/>
              <a:t>upsampling</a:t>
            </a:r>
            <a:r>
              <a:rPr lang="en-CA" b="1" dirty="0"/>
              <a:t>:</a:t>
            </a:r>
            <a:endParaRPr lang="en-US" dirty="0"/>
          </a:p>
          <a:p>
            <a:pPr marL="342900" indent="-342900" hangingPunct="0">
              <a:buFont typeface="Arial" pitchFamily="34" charset="0"/>
              <a:buChar char="•"/>
            </a:pPr>
            <a:r>
              <a:rPr lang="en-CA" dirty="0" smtClean="0"/>
              <a:t>Obtained from the ½ and ¼ sub-pixel interpolation filters of HEVC.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CA" dirty="0" err="1" smtClean="0"/>
              <a:t>Luma</a:t>
            </a:r>
            <a:r>
              <a:rPr lang="en-CA" dirty="0"/>
              <a:t>: </a:t>
            </a:r>
            <a:r>
              <a:rPr lang="en-CA" dirty="0" smtClean="0"/>
              <a:t>[-</a:t>
            </a:r>
            <a:r>
              <a:rPr lang="en-CA" dirty="0"/>
              <a:t>1,   4, -11, 52, 25, -7, 2, </a:t>
            </a:r>
            <a:r>
              <a:rPr lang="en-CA" dirty="0" smtClean="0"/>
              <a:t>0 ]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CA" dirty="0" smtClean="0"/>
              <a:t>Chroma</a:t>
            </a:r>
            <a:r>
              <a:rPr lang="en-CA" dirty="0"/>
              <a:t>: </a:t>
            </a:r>
            <a:r>
              <a:rPr lang="en-CA" dirty="0" smtClean="0"/>
              <a:t>[-</a:t>
            </a:r>
            <a:r>
              <a:rPr lang="en-CA" dirty="0"/>
              <a:t>5, 49, 24, -</a:t>
            </a:r>
            <a:r>
              <a:rPr lang="en-CA" dirty="0" smtClean="0"/>
              <a:t>4]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CA" dirty="0" smtClean="0"/>
              <a:t>(2/3 positions use the mirrored coefficients of above)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759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High-level syntax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556792"/>
            <a:ext cx="8407400" cy="4737708"/>
          </a:xfrm>
        </p:spPr>
        <p:txBody>
          <a:bodyPr>
            <a:normAutofit lnSpcReduction="10000"/>
          </a:bodyPr>
          <a:lstStyle/>
          <a:p>
            <a:r>
              <a:rPr lang="fi-FI" b="1" dirty="0"/>
              <a:t>Multi-loop decoding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Picture marking as ”used/unused for inter-layer reference”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Picture removed from DPB when </a:t>
            </a:r>
            <a:r>
              <a:rPr lang="en-US" dirty="0" smtClean="0"/>
              <a:t>it </a:t>
            </a:r>
            <a:r>
              <a:rPr lang="en-US" dirty="0"/>
              <a:t>is </a:t>
            </a:r>
            <a:endParaRPr lang="en-US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en-US" dirty="0" smtClean="0"/>
              <a:t>“</a:t>
            </a:r>
            <a:r>
              <a:rPr lang="en-US" dirty="0"/>
              <a:t>unused for reference”, </a:t>
            </a:r>
            <a:endParaRPr lang="en-US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en-US" dirty="0" smtClean="0"/>
              <a:t>“</a:t>
            </a:r>
            <a:r>
              <a:rPr lang="en-US" dirty="0"/>
              <a:t>unused for inter-layer reference</a:t>
            </a:r>
            <a:r>
              <a:rPr lang="en-US" dirty="0" smtClean="0"/>
              <a:t>”, </a:t>
            </a:r>
            <a:r>
              <a:rPr lang="en-US" dirty="0"/>
              <a:t>and </a:t>
            </a:r>
            <a:endParaRPr lang="en-US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en-US" dirty="0" smtClean="0"/>
              <a:t>“</a:t>
            </a:r>
            <a:r>
              <a:rPr lang="en-US" dirty="0"/>
              <a:t>not needed for output</a:t>
            </a:r>
            <a:r>
              <a:rPr lang="en-US" dirty="0" smtClean="0"/>
              <a:t>”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r>
              <a:rPr lang="fi-FI" b="1" dirty="0" smtClean="0"/>
              <a:t>Support for uneven GOP lenghts and different decoding orders between layers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/>
              <a:t>Additional compression </a:t>
            </a:r>
            <a:r>
              <a:rPr lang="fi-FI" dirty="0" smtClean="0"/>
              <a:t>when EL GOP longer than BL GOP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Smaller DPB memory use when EL GOP shorter than BL GOP</a:t>
            </a:r>
            <a:endParaRPr lang="fi-FI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949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Example of uneven GOP lengths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4089903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B4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3750726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B2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3337045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/>
              <a:t>B</a:t>
            </a:r>
            <a:r>
              <a:rPr lang="fi-FI" sz="1600" dirty="0" smtClean="0"/>
              <a:t>1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851920" y="3337045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B3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4097231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600" dirty="0"/>
          </a:p>
        </p:txBody>
      </p:sp>
      <p:cxnSp>
        <p:nvCxnSpPr>
          <p:cNvPr id="12" name="Curved Connector 11"/>
          <p:cNvCxnSpPr>
            <a:stCxn id="10" idx="2"/>
            <a:endCxn id="6" idx="2"/>
          </p:cNvCxnSpPr>
          <p:nvPr/>
        </p:nvCxnSpPr>
        <p:spPr>
          <a:xfrm rot="5400000" flipH="1" flipV="1">
            <a:off x="3416208" y="2991961"/>
            <a:ext cx="7328" cy="2880320"/>
          </a:xfrm>
          <a:prstGeom prst="curvedConnector3">
            <a:avLst>
              <a:gd name="adj1" fmla="val -3119541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10" idx="3"/>
            <a:endCxn id="7" idx="2"/>
          </p:cNvCxnSpPr>
          <p:nvPr/>
        </p:nvCxnSpPr>
        <p:spPr>
          <a:xfrm flipV="1">
            <a:off x="2267744" y="4089280"/>
            <a:ext cx="1152128" cy="177228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6" idx="1"/>
            <a:endCxn id="7" idx="2"/>
          </p:cNvCxnSpPr>
          <p:nvPr/>
        </p:nvCxnSpPr>
        <p:spPr>
          <a:xfrm rot="10800000">
            <a:off x="3419872" y="4089280"/>
            <a:ext cx="1152128" cy="169900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10" idx="3"/>
            <a:endCxn id="8" idx="2"/>
          </p:cNvCxnSpPr>
          <p:nvPr/>
        </p:nvCxnSpPr>
        <p:spPr>
          <a:xfrm flipV="1">
            <a:off x="2267744" y="3675599"/>
            <a:ext cx="432048" cy="590909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>
            <a:stCxn id="6" idx="1"/>
            <a:endCxn id="9" idx="2"/>
          </p:cNvCxnSpPr>
          <p:nvPr/>
        </p:nvCxnSpPr>
        <p:spPr>
          <a:xfrm rot="10800000">
            <a:off x="4139952" y="3675600"/>
            <a:ext cx="432048" cy="583581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7" idx="1"/>
            <a:endCxn id="8" idx="2"/>
          </p:cNvCxnSpPr>
          <p:nvPr/>
        </p:nvCxnSpPr>
        <p:spPr>
          <a:xfrm rot="10800000">
            <a:off x="2699792" y="3675599"/>
            <a:ext cx="432048" cy="244404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>
            <a:stCxn id="7" idx="3"/>
            <a:endCxn id="9" idx="2"/>
          </p:cNvCxnSpPr>
          <p:nvPr/>
        </p:nvCxnSpPr>
        <p:spPr>
          <a:xfrm flipV="1">
            <a:off x="3707904" y="3675599"/>
            <a:ext cx="432048" cy="244404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459825" y="4090878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B8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6019665" y="3751701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B6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299585" y="3338020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B5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6739745" y="3338020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B7</a:t>
            </a:r>
            <a:endParaRPr lang="en-US" sz="1600" dirty="0"/>
          </a:p>
        </p:txBody>
      </p:sp>
      <p:cxnSp>
        <p:nvCxnSpPr>
          <p:cNvPr id="36" name="Curved Connector 35"/>
          <p:cNvCxnSpPr>
            <a:endCxn id="32" idx="2"/>
          </p:cNvCxnSpPr>
          <p:nvPr/>
        </p:nvCxnSpPr>
        <p:spPr>
          <a:xfrm rot="5400000" flipH="1" flipV="1">
            <a:off x="6304033" y="2992936"/>
            <a:ext cx="7328" cy="2880320"/>
          </a:xfrm>
          <a:prstGeom prst="curvedConnector3">
            <a:avLst>
              <a:gd name="adj1" fmla="val -3119541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endCxn id="33" idx="2"/>
          </p:cNvCxnSpPr>
          <p:nvPr/>
        </p:nvCxnSpPr>
        <p:spPr>
          <a:xfrm flipV="1">
            <a:off x="5155569" y="4090255"/>
            <a:ext cx="1152128" cy="177228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32" idx="1"/>
            <a:endCxn id="33" idx="2"/>
          </p:cNvCxnSpPr>
          <p:nvPr/>
        </p:nvCxnSpPr>
        <p:spPr>
          <a:xfrm rot="10800000">
            <a:off x="6307697" y="4090255"/>
            <a:ext cx="1152128" cy="169900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endCxn id="34" idx="2"/>
          </p:cNvCxnSpPr>
          <p:nvPr/>
        </p:nvCxnSpPr>
        <p:spPr>
          <a:xfrm flipV="1">
            <a:off x="5155569" y="3676574"/>
            <a:ext cx="432048" cy="590909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32" idx="1"/>
            <a:endCxn id="35" idx="2"/>
          </p:cNvCxnSpPr>
          <p:nvPr/>
        </p:nvCxnSpPr>
        <p:spPr>
          <a:xfrm rot="10800000">
            <a:off x="7027777" y="3676575"/>
            <a:ext cx="432048" cy="583581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>
            <a:stCxn id="33" idx="1"/>
            <a:endCxn id="34" idx="2"/>
          </p:cNvCxnSpPr>
          <p:nvPr/>
        </p:nvCxnSpPr>
        <p:spPr>
          <a:xfrm rot="10800000">
            <a:off x="5587617" y="3676574"/>
            <a:ext cx="432048" cy="244404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33" idx="3"/>
            <a:endCxn id="35" idx="2"/>
          </p:cNvCxnSpPr>
          <p:nvPr/>
        </p:nvCxnSpPr>
        <p:spPr>
          <a:xfrm flipV="1">
            <a:off x="6595729" y="3676574"/>
            <a:ext cx="432048" cy="244404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084652" y="4091229"/>
            <a:ext cx="57606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...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1043608" y="4098558"/>
            <a:ext cx="57606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...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4572000" y="2154342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E4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3131840" y="1754449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E2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2411760" y="1340768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E1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3851920" y="1340768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E3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691680" y="2460994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600" dirty="0"/>
          </a:p>
        </p:txBody>
      </p:sp>
      <p:cxnSp>
        <p:nvCxnSpPr>
          <p:cNvPr id="51" name="Curved Connector 50"/>
          <p:cNvCxnSpPr>
            <a:stCxn id="49" idx="3"/>
            <a:endCxn id="46" idx="2"/>
          </p:cNvCxnSpPr>
          <p:nvPr/>
        </p:nvCxnSpPr>
        <p:spPr>
          <a:xfrm flipV="1">
            <a:off x="2267744" y="2093003"/>
            <a:ext cx="1152128" cy="537268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>
            <a:stCxn id="45" idx="1"/>
            <a:endCxn id="46" idx="2"/>
          </p:cNvCxnSpPr>
          <p:nvPr/>
        </p:nvCxnSpPr>
        <p:spPr>
          <a:xfrm rot="10800000">
            <a:off x="3419872" y="2093003"/>
            <a:ext cx="1152128" cy="230616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49" idx="3"/>
            <a:endCxn id="47" idx="2"/>
          </p:cNvCxnSpPr>
          <p:nvPr/>
        </p:nvCxnSpPr>
        <p:spPr>
          <a:xfrm flipV="1">
            <a:off x="2267744" y="1679322"/>
            <a:ext cx="432048" cy="950949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>
            <a:stCxn id="45" idx="1"/>
            <a:endCxn id="48" idx="2"/>
          </p:cNvCxnSpPr>
          <p:nvPr/>
        </p:nvCxnSpPr>
        <p:spPr>
          <a:xfrm rot="10800000">
            <a:off x="4139952" y="1679323"/>
            <a:ext cx="432048" cy="644297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46" idx="1"/>
            <a:endCxn id="47" idx="2"/>
          </p:cNvCxnSpPr>
          <p:nvPr/>
        </p:nvCxnSpPr>
        <p:spPr>
          <a:xfrm rot="10800000">
            <a:off x="2699792" y="1679322"/>
            <a:ext cx="432048" cy="244404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>
            <a:stCxn id="46" idx="3"/>
            <a:endCxn id="48" idx="2"/>
          </p:cNvCxnSpPr>
          <p:nvPr/>
        </p:nvCxnSpPr>
        <p:spPr>
          <a:xfrm flipV="1">
            <a:off x="3707904" y="1679322"/>
            <a:ext cx="432048" cy="244404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459825" y="2454641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E8</a:t>
            </a:r>
            <a:endParaRPr lang="en-US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6019665" y="1755424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E6</a:t>
            </a:r>
            <a:endParaRPr lang="en-US" sz="1600" dirty="0"/>
          </a:p>
        </p:txBody>
      </p:sp>
      <p:sp>
        <p:nvSpPr>
          <p:cNvPr id="59" name="TextBox 58"/>
          <p:cNvSpPr txBox="1"/>
          <p:nvPr/>
        </p:nvSpPr>
        <p:spPr>
          <a:xfrm>
            <a:off x="5299585" y="1341743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E5</a:t>
            </a:r>
            <a:endParaRPr lang="en-US" sz="1600" dirty="0"/>
          </a:p>
        </p:txBody>
      </p:sp>
      <p:sp>
        <p:nvSpPr>
          <p:cNvPr id="60" name="TextBox 59"/>
          <p:cNvSpPr txBox="1"/>
          <p:nvPr/>
        </p:nvSpPr>
        <p:spPr>
          <a:xfrm>
            <a:off x="6739745" y="1341743"/>
            <a:ext cx="5760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E7</a:t>
            </a:r>
            <a:endParaRPr lang="en-US" sz="1600" dirty="0"/>
          </a:p>
        </p:txBody>
      </p:sp>
      <p:cxnSp>
        <p:nvCxnSpPr>
          <p:cNvPr id="61" name="Curved Connector 60"/>
          <p:cNvCxnSpPr>
            <a:stCxn id="49" idx="2"/>
            <a:endCxn id="57" idx="2"/>
          </p:cNvCxnSpPr>
          <p:nvPr/>
        </p:nvCxnSpPr>
        <p:spPr>
          <a:xfrm rot="5400000" flipH="1" flipV="1">
            <a:off x="4860607" y="-87701"/>
            <a:ext cx="6353" cy="5768145"/>
          </a:xfrm>
          <a:prstGeom prst="curvedConnector3">
            <a:avLst>
              <a:gd name="adj1" fmla="val -3598300"/>
            </a:avLst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>
            <a:stCxn id="45" idx="3"/>
            <a:endCxn id="58" idx="2"/>
          </p:cNvCxnSpPr>
          <p:nvPr/>
        </p:nvCxnSpPr>
        <p:spPr>
          <a:xfrm flipV="1">
            <a:off x="5148064" y="2093978"/>
            <a:ext cx="1159633" cy="229641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>
            <a:stCxn id="57" idx="1"/>
            <a:endCxn id="58" idx="2"/>
          </p:cNvCxnSpPr>
          <p:nvPr/>
        </p:nvCxnSpPr>
        <p:spPr>
          <a:xfrm rot="10800000">
            <a:off x="6307697" y="2093978"/>
            <a:ext cx="1152128" cy="529940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urved Connector 63"/>
          <p:cNvCxnSpPr>
            <a:stCxn id="45" idx="3"/>
            <a:endCxn id="59" idx="2"/>
          </p:cNvCxnSpPr>
          <p:nvPr/>
        </p:nvCxnSpPr>
        <p:spPr>
          <a:xfrm flipV="1">
            <a:off x="5148064" y="1680297"/>
            <a:ext cx="439553" cy="643322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/>
          <p:cNvCxnSpPr>
            <a:stCxn id="57" idx="1"/>
            <a:endCxn id="60" idx="2"/>
          </p:cNvCxnSpPr>
          <p:nvPr/>
        </p:nvCxnSpPr>
        <p:spPr>
          <a:xfrm rot="10800000">
            <a:off x="7027777" y="1680298"/>
            <a:ext cx="432048" cy="943621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urved Connector 65"/>
          <p:cNvCxnSpPr>
            <a:stCxn id="58" idx="1"/>
            <a:endCxn id="59" idx="2"/>
          </p:cNvCxnSpPr>
          <p:nvPr/>
        </p:nvCxnSpPr>
        <p:spPr>
          <a:xfrm rot="10800000">
            <a:off x="5587617" y="1680297"/>
            <a:ext cx="432048" cy="244404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/>
          <p:cNvCxnSpPr>
            <a:stCxn id="58" idx="3"/>
            <a:endCxn id="60" idx="2"/>
          </p:cNvCxnSpPr>
          <p:nvPr/>
        </p:nvCxnSpPr>
        <p:spPr>
          <a:xfrm flipV="1">
            <a:off x="6595729" y="1680297"/>
            <a:ext cx="432048" cy="244404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8084652" y="2454992"/>
            <a:ext cx="57606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...</a:t>
            </a:r>
            <a:endParaRPr lang="en-US" sz="1600" dirty="0"/>
          </a:p>
        </p:txBody>
      </p:sp>
      <p:sp>
        <p:nvSpPr>
          <p:cNvPr id="69" name="TextBox 68"/>
          <p:cNvSpPr txBox="1"/>
          <p:nvPr/>
        </p:nvSpPr>
        <p:spPr>
          <a:xfrm>
            <a:off x="1043608" y="2462321"/>
            <a:ext cx="57606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...</a:t>
            </a:r>
            <a:endParaRPr lang="en-US" sz="1600" dirty="0"/>
          </a:p>
        </p:txBody>
      </p:sp>
      <p:cxnSp>
        <p:nvCxnSpPr>
          <p:cNvPr id="90" name="Curved Connector 89"/>
          <p:cNvCxnSpPr>
            <a:stCxn id="10" idx="0"/>
            <a:endCxn id="49" idx="2"/>
          </p:cNvCxnSpPr>
          <p:nvPr/>
        </p:nvCxnSpPr>
        <p:spPr>
          <a:xfrm rot="5400000" flipH="1" flipV="1">
            <a:off x="1330871" y="3448390"/>
            <a:ext cx="1297683" cy="12700"/>
          </a:xfrm>
          <a:prstGeom prst="curvedConnector3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91"/>
          <p:cNvCxnSpPr>
            <a:stCxn id="8" idx="0"/>
            <a:endCxn id="47" idx="2"/>
          </p:cNvCxnSpPr>
          <p:nvPr/>
        </p:nvCxnSpPr>
        <p:spPr>
          <a:xfrm rot="5400000" flipH="1" flipV="1">
            <a:off x="1870931" y="2508184"/>
            <a:ext cx="1657723" cy="12700"/>
          </a:xfrm>
          <a:prstGeom prst="curvedConnector3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/>
          <p:cNvCxnSpPr>
            <a:stCxn id="7" idx="0"/>
            <a:endCxn id="46" idx="2"/>
          </p:cNvCxnSpPr>
          <p:nvPr/>
        </p:nvCxnSpPr>
        <p:spPr>
          <a:xfrm rot="5400000" flipH="1" flipV="1">
            <a:off x="2591011" y="2921865"/>
            <a:ext cx="1657723" cy="12700"/>
          </a:xfrm>
          <a:prstGeom prst="curvedConnector3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>
            <a:stCxn id="9" idx="0"/>
            <a:endCxn id="48" idx="2"/>
          </p:cNvCxnSpPr>
          <p:nvPr/>
        </p:nvCxnSpPr>
        <p:spPr>
          <a:xfrm rot="5400000" flipH="1" flipV="1">
            <a:off x="3311091" y="2508184"/>
            <a:ext cx="1657723" cy="12700"/>
          </a:xfrm>
          <a:prstGeom prst="curvedConnector3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urved Connector 100"/>
          <p:cNvCxnSpPr>
            <a:stCxn id="6" idx="0"/>
            <a:endCxn id="45" idx="2"/>
          </p:cNvCxnSpPr>
          <p:nvPr/>
        </p:nvCxnSpPr>
        <p:spPr>
          <a:xfrm rot="5400000" flipH="1" flipV="1">
            <a:off x="4061529" y="3291400"/>
            <a:ext cx="1597007" cy="12700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urved Connector 103"/>
          <p:cNvCxnSpPr>
            <a:stCxn id="34" idx="0"/>
            <a:endCxn id="59" idx="2"/>
          </p:cNvCxnSpPr>
          <p:nvPr/>
        </p:nvCxnSpPr>
        <p:spPr>
          <a:xfrm rot="5400000" flipH="1" flipV="1">
            <a:off x="4758756" y="2509159"/>
            <a:ext cx="1657723" cy="12700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urved Connector 106"/>
          <p:cNvCxnSpPr>
            <a:stCxn id="33" idx="0"/>
            <a:endCxn id="58" idx="2"/>
          </p:cNvCxnSpPr>
          <p:nvPr/>
        </p:nvCxnSpPr>
        <p:spPr>
          <a:xfrm rot="5400000" flipH="1" flipV="1">
            <a:off x="5478836" y="2922840"/>
            <a:ext cx="1657723" cy="12700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urved Connector 109"/>
          <p:cNvCxnSpPr>
            <a:stCxn id="35" idx="0"/>
            <a:endCxn id="60" idx="2"/>
          </p:cNvCxnSpPr>
          <p:nvPr/>
        </p:nvCxnSpPr>
        <p:spPr>
          <a:xfrm rot="5400000" flipH="1" flipV="1">
            <a:off x="6198916" y="2509159"/>
            <a:ext cx="1657723" cy="12700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urved Connector 112"/>
          <p:cNvCxnSpPr>
            <a:stCxn id="32" idx="0"/>
            <a:endCxn id="57" idx="2"/>
          </p:cNvCxnSpPr>
          <p:nvPr/>
        </p:nvCxnSpPr>
        <p:spPr>
          <a:xfrm rot="5400000" flipH="1" flipV="1">
            <a:off x="7099016" y="3442037"/>
            <a:ext cx="1297683" cy="12700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457199" y="1982468"/>
            <a:ext cx="57606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EL</a:t>
            </a:r>
            <a:endParaRPr lang="en-US" sz="1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457199" y="3792429"/>
            <a:ext cx="57606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/>
              <a:t>B</a:t>
            </a:r>
            <a:r>
              <a:rPr lang="fi-FI" sz="1600" dirty="0" smtClean="0"/>
              <a:t>L</a:t>
            </a:r>
            <a:endParaRPr lang="en-US" sz="1600" dirty="0"/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1033263" y="5085184"/>
            <a:ext cx="71391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6588224" y="4797152"/>
            <a:ext cx="186287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Output order</a:t>
            </a:r>
            <a:endParaRPr lang="en-US" sz="1600" dirty="0"/>
          </a:p>
        </p:txBody>
      </p:sp>
      <p:sp>
        <p:nvSpPr>
          <p:cNvPr id="121" name="TextBox 120"/>
          <p:cNvSpPr txBox="1"/>
          <p:nvPr/>
        </p:nvSpPr>
        <p:spPr>
          <a:xfrm>
            <a:off x="548882" y="5445224"/>
            <a:ext cx="762351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i-FI" sz="1600" dirty="0" smtClean="0"/>
              <a:t>Decoding order: ..., B4, B2, B1, B3, B8, E8, E4, E2, E1, E3, B6, E6, </a:t>
            </a:r>
            <a:r>
              <a:rPr lang="fi-FI" sz="1600" dirty="0"/>
              <a:t>B5, E5, </a:t>
            </a:r>
            <a:r>
              <a:rPr lang="fi-FI" sz="1600" dirty="0" smtClean="0"/>
              <a:t>B7, E7, ...</a:t>
            </a:r>
          </a:p>
          <a:p>
            <a:r>
              <a:rPr lang="fi-FI" sz="1600" dirty="0" smtClean="0"/>
              <a:t>Addition memory use: 2 BL pictures in DPB (B1, B3)</a:t>
            </a:r>
            <a:endParaRPr lang="en-US" sz="1600" dirty="0"/>
          </a:p>
        </p:txBody>
      </p:sp>
      <p:cxnSp>
        <p:nvCxnSpPr>
          <p:cNvPr id="124" name="Curved Connector 123"/>
          <p:cNvCxnSpPr>
            <a:stCxn id="49" idx="3"/>
            <a:endCxn id="45" idx="2"/>
          </p:cNvCxnSpPr>
          <p:nvPr/>
        </p:nvCxnSpPr>
        <p:spPr>
          <a:xfrm flipV="1">
            <a:off x="2267744" y="2492896"/>
            <a:ext cx="2592288" cy="137375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urved Connector 126"/>
          <p:cNvCxnSpPr>
            <a:stCxn id="57" idx="1"/>
            <a:endCxn id="45" idx="2"/>
          </p:cNvCxnSpPr>
          <p:nvPr/>
        </p:nvCxnSpPr>
        <p:spPr>
          <a:xfrm rot="10800000">
            <a:off x="4860033" y="2492896"/>
            <a:ext cx="2599793" cy="131022"/>
          </a:xfrm>
          <a:prstGeom prst="curved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538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b="1" dirty="0" smtClean="0"/>
              <a:t>Goal: </a:t>
            </a:r>
            <a:r>
              <a:rPr lang="fi-FI" dirty="0" smtClean="0"/>
              <a:t>Achieve high efficiency scalable video coding with: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As </a:t>
            </a:r>
            <a:r>
              <a:rPr lang="fi-FI" dirty="0" smtClean="0">
                <a:solidFill>
                  <a:srgbClr val="00B050"/>
                </a:solidFill>
              </a:rPr>
              <a:t>small changes to HEVC </a:t>
            </a:r>
            <a:r>
              <a:rPr lang="fi-FI" dirty="0" smtClean="0"/>
              <a:t>as possible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As </a:t>
            </a:r>
            <a:r>
              <a:rPr lang="fi-FI" dirty="0" smtClean="0">
                <a:solidFill>
                  <a:srgbClr val="00B050"/>
                </a:solidFill>
              </a:rPr>
              <a:t>low additional complexity to HEVC </a:t>
            </a:r>
            <a:r>
              <a:rPr lang="fi-FI" dirty="0" smtClean="0"/>
              <a:t>as possible</a:t>
            </a:r>
          </a:p>
          <a:p>
            <a:endParaRPr lang="fi-FI" dirty="0"/>
          </a:p>
          <a:p>
            <a:r>
              <a:rPr lang="fi-FI" b="1" dirty="0" smtClean="0"/>
              <a:t>Three main tools</a:t>
            </a:r>
            <a:r>
              <a:rPr lang="fi-FI" dirty="0" smtClean="0"/>
              <a:t>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Enhancing the intra and motion prediction</a:t>
            </a:r>
          </a:p>
          <a:p>
            <a:pPr marL="1327150" lvl="2" indent="-342900">
              <a:buFont typeface="Arial" pitchFamily="34" charset="0"/>
              <a:buChar char="•"/>
            </a:pPr>
            <a:r>
              <a:rPr lang="fi-FI" dirty="0" smtClean="0"/>
              <a:t>Add a base layer component to enhancement layer prediction</a:t>
            </a:r>
          </a:p>
          <a:p>
            <a:pPr marL="969963" lvl="1" indent="-342900">
              <a:buFont typeface="Arial" pitchFamily="34" charset="0"/>
              <a:buChar char="•"/>
            </a:pPr>
            <a:endParaRPr lang="fi-FI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Block based inter-layer prediction of samples</a:t>
            </a:r>
          </a:p>
          <a:p>
            <a:pPr marL="1327150" lvl="2" indent="-342900">
              <a:buFont typeface="Arial" pitchFamily="34" charset="0"/>
              <a:buChar char="•"/>
            </a:pPr>
            <a:r>
              <a:rPr lang="fi-FI" dirty="0" smtClean="0"/>
              <a:t>Utilize base layer samples as prediction for coding EL samples</a:t>
            </a:r>
          </a:p>
          <a:p>
            <a:pPr marL="1327150" lvl="2" indent="-342900">
              <a:buFont typeface="Arial" pitchFamily="34" charset="0"/>
              <a:buChar char="•"/>
            </a:pPr>
            <a:endParaRPr lang="fi-FI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Reuse </a:t>
            </a:r>
            <a:r>
              <a:rPr lang="fi-FI" dirty="0" smtClean="0"/>
              <a:t>BL syntax</a:t>
            </a:r>
          </a:p>
          <a:p>
            <a:pPr marL="1327150" lvl="2" indent="-342900">
              <a:buFont typeface="Arial" pitchFamily="34" charset="0"/>
              <a:buChar char="•"/>
            </a:pPr>
            <a:r>
              <a:rPr lang="fi-FI" dirty="0" smtClean="0"/>
              <a:t>Use MV and intra mode from base layer to code enhancement layer</a:t>
            </a:r>
          </a:p>
          <a:p>
            <a:pPr marL="969963" lvl="1" indent="-342900">
              <a:buFont typeface="Arial" pitchFamily="34" charset="0"/>
              <a:buChar char="•"/>
            </a:pPr>
            <a:endParaRPr lang="fi-FI" dirty="0"/>
          </a:p>
          <a:p>
            <a:r>
              <a:rPr lang="fi-FI" b="1" dirty="0" smtClean="0"/>
              <a:t>Results (EL bitrate reduction):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b="1" dirty="0" smtClean="0"/>
              <a:t>RA: </a:t>
            </a:r>
            <a:r>
              <a:rPr lang="fi-FI" dirty="0" smtClean="0"/>
              <a:t>40.05% (K0047), 38.3% (K0040)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b="1" dirty="0" smtClean="0"/>
              <a:t>AI: </a:t>
            </a:r>
            <a:r>
              <a:rPr lang="fi-FI" dirty="0" smtClean="0"/>
              <a:t>44.15%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b="1" dirty="0" smtClean="0"/>
              <a:t>SNR (information): </a:t>
            </a:r>
            <a:r>
              <a:rPr lang="fi-FI" dirty="0" smtClean="0"/>
              <a:t>36.4%</a:t>
            </a:r>
            <a:r>
              <a:rPr lang="fi-FI" b="1" dirty="0" smtClean="0"/>
              <a:t> </a:t>
            </a:r>
            <a:r>
              <a:rPr lang="fi-FI" dirty="0" smtClean="0"/>
              <a:t> </a:t>
            </a:r>
          </a:p>
          <a:p>
            <a:endParaRPr lang="fi-FI" dirty="0"/>
          </a:p>
          <a:p>
            <a:r>
              <a:rPr lang="fi-FI" b="1" dirty="0" smtClean="0">
                <a:solidFill>
                  <a:srgbClr val="00B050"/>
                </a:solidFill>
              </a:rPr>
              <a:t>Software has been available for interested parties to study</a:t>
            </a:r>
            <a:r>
              <a:rPr lang="fi-FI" b="1" dirty="0" smtClean="0"/>
              <a:t>.</a:t>
            </a:r>
          </a:p>
          <a:p>
            <a:endParaRPr lang="fi-FI" b="1" dirty="0" smtClean="0"/>
          </a:p>
          <a:p>
            <a:pPr marL="969963" lvl="1" indent="-342900">
              <a:buFont typeface="Arial" pitchFamily="34" charset="0"/>
              <a:buChar char="•"/>
            </a:pPr>
            <a:endParaRPr lang="fi-FI" b="1" dirty="0" smtClean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Encoding configurations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b="1" dirty="0" smtClean="0"/>
              <a:t>JCTVC-K0040 (encoding configuration 1)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Same prediction structure as base layer (GOP size of 8) is used</a:t>
            </a:r>
          </a:p>
          <a:p>
            <a:endParaRPr lang="fi-FI" dirty="0"/>
          </a:p>
          <a:p>
            <a:r>
              <a:rPr lang="fi-FI" b="1" dirty="0" smtClean="0"/>
              <a:t>JCTVC-K0047 (encoding configuration 2)</a:t>
            </a:r>
          </a:p>
          <a:p>
            <a:r>
              <a:rPr lang="en-US" dirty="0" smtClean="0"/>
              <a:t>EL could use different GOP length: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en-US" dirty="0" smtClean="0"/>
              <a:t>For </a:t>
            </a:r>
            <a:r>
              <a:rPr lang="en-US" dirty="0"/>
              <a:t>sequences </a:t>
            </a:r>
            <a:r>
              <a:rPr lang="en-US" dirty="0" smtClean="0"/>
              <a:t>with a </a:t>
            </a:r>
            <a:r>
              <a:rPr lang="en-US" dirty="0"/>
              <a:t>dyadic intra period (32,64), GOP length of 32 is chosen. </a:t>
            </a:r>
            <a:endParaRPr lang="en-US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en-US" dirty="0" smtClean="0"/>
              <a:t>For </a:t>
            </a:r>
            <a:r>
              <a:rPr lang="en-US" dirty="0"/>
              <a:t>sequences with non-dyadic intra period (24,48), same GOP length as the corresponding intra period is chosen. </a:t>
            </a:r>
            <a:r>
              <a:rPr lang="en-US" dirty="0" smtClean="0"/>
              <a:t>GOPs </a:t>
            </a:r>
            <a:r>
              <a:rPr lang="en-US" dirty="0"/>
              <a:t>are created by concatenating two dyadic hierarchies (i.e. for 24, GOP structure is combination of 16 and 8).</a:t>
            </a:r>
            <a:endParaRPr lang="fi-FI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2318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7899437" cy="997709"/>
          </a:xfrm>
        </p:spPr>
        <p:txBody>
          <a:bodyPr/>
          <a:lstStyle/>
          <a:p>
            <a:r>
              <a:rPr lang="fi-FI" sz="3200" b="1" dirty="0" smtClean="0"/>
              <a:t>Conclusions</a:t>
            </a:r>
            <a:endParaRPr lang="fi-FI" sz="3200" b="1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8556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Delta-bitrate vs. Encoding time</a:t>
            </a:r>
            <a:endParaRPr lang="en-US" dirty="0"/>
          </a:p>
        </p:txBody>
      </p:sp>
      <p:graphicFrame>
        <p:nvGraphicFramePr>
          <p:cNvPr id="6" name="Chart 5" title="Intra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9660286"/>
              </p:ext>
            </p:extLst>
          </p:nvPr>
        </p:nvGraphicFramePr>
        <p:xfrm>
          <a:off x="1115616" y="1628800"/>
          <a:ext cx="6677024" cy="40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1907704" y="2492102"/>
            <a:ext cx="4367151" cy="2305050"/>
            <a:chOff x="0" y="0"/>
            <a:chExt cx="4128818" cy="2181225"/>
          </a:xfrm>
        </p:grpSpPr>
        <p:cxnSp>
          <p:nvCxnSpPr>
            <p:cNvPr id="8" name="Straight Arrow Connector 7"/>
            <p:cNvCxnSpPr/>
            <p:nvPr/>
          </p:nvCxnSpPr>
          <p:spPr>
            <a:xfrm flipH="1">
              <a:off x="366653" y="0"/>
              <a:ext cx="3571874" cy="2181225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12"/>
            <p:cNvSpPr txBox="1"/>
            <p:nvPr/>
          </p:nvSpPr>
          <p:spPr>
            <a:xfrm rot="19723357">
              <a:off x="0" y="761018"/>
              <a:ext cx="4128818" cy="329474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0">
                  <a:solidFill>
                    <a:schemeClr val="tx2"/>
                  </a:solidFill>
                </a:rPr>
                <a:t>Better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96044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Conclusions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b="1" dirty="0"/>
              <a:t>Goal: </a:t>
            </a:r>
            <a:r>
              <a:rPr lang="fi-FI" dirty="0"/>
              <a:t>Achieve high efficiency scalable video coding with: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As small changes to HEVC as possible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/>
              <a:t>As low additional complexity to HEVC as </a:t>
            </a:r>
            <a:r>
              <a:rPr lang="fi-FI" dirty="0" smtClean="0"/>
              <a:t>possible</a:t>
            </a:r>
          </a:p>
          <a:p>
            <a:endParaRPr lang="fi-FI" dirty="0"/>
          </a:p>
          <a:p>
            <a:r>
              <a:rPr lang="fi-FI" b="1" dirty="0" smtClean="0"/>
              <a:t>Results: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Proposal with </a:t>
            </a:r>
            <a:r>
              <a:rPr lang="fi-FI" dirty="0" smtClean="0">
                <a:solidFill>
                  <a:srgbClr val="00B050"/>
                </a:solidFill>
              </a:rPr>
              <a:t>one of the best complexity-coding efficiency tradeoff</a:t>
            </a:r>
            <a:r>
              <a:rPr lang="fi-FI" dirty="0" smtClean="0"/>
              <a:t>.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>
                <a:solidFill>
                  <a:srgbClr val="00B050"/>
                </a:solidFill>
              </a:rPr>
              <a:t>No unnecessary coding tools</a:t>
            </a:r>
            <a:r>
              <a:rPr lang="fi-FI" dirty="0" smtClean="0"/>
              <a:t>, such as adaptive filtering included</a:t>
            </a:r>
          </a:p>
          <a:p>
            <a:pPr marL="1327150" lvl="2" indent="-342900">
              <a:buFont typeface="Arial" pitchFamily="34" charset="0"/>
              <a:buChar char="•"/>
            </a:pPr>
            <a:r>
              <a:rPr lang="fi-FI" dirty="0" smtClean="0"/>
              <a:t>If ALF is used for EL an additional 1.9% gain is possible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>
                <a:solidFill>
                  <a:srgbClr val="00B050"/>
                </a:solidFill>
              </a:rPr>
              <a:t>No parsing dependency</a:t>
            </a:r>
            <a:r>
              <a:rPr lang="fi-FI" dirty="0" smtClean="0"/>
              <a:t> between enhancement layer and base layer.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A </a:t>
            </a:r>
            <a:r>
              <a:rPr lang="fi-FI" dirty="0" smtClean="0">
                <a:solidFill>
                  <a:srgbClr val="00B050"/>
                </a:solidFill>
              </a:rPr>
              <a:t>good point to start the scalable HEVC project</a:t>
            </a:r>
            <a:r>
              <a:rPr lang="fi-FI" dirty="0" smtClean="0"/>
              <a:t>:</a:t>
            </a:r>
          </a:p>
          <a:p>
            <a:pPr marL="1327150" lvl="2" indent="-342900">
              <a:buFont typeface="Arial" pitchFamily="34" charset="0"/>
              <a:buChar char="•"/>
            </a:pPr>
            <a:r>
              <a:rPr lang="fi-FI" dirty="0" smtClean="0"/>
              <a:t>Small number of changes to HEVC but still high efficiency</a:t>
            </a:r>
          </a:p>
          <a:p>
            <a:pPr marL="1327150" lvl="2" indent="-342900">
              <a:buFont typeface="Arial" pitchFamily="34" charset="0"/>
              <a:buChar char="•"/>
            </a:pPr>
            <a:r>
              <a:rPr lang="fi-FI" dirty="0" smtClean="0"/>
              <a:t>One of the lowest encoding/decoding complexities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46105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Delta-bitrate vs. Decoding time</a:t>
            </a:r>
            <a:endParaRPr lang="en-US" dirty="0"/>
          </a:p>
        </p:txBody>
      </p:sp>
      <p:graphicFrame>
        <p:nvGraphicFramePr>
          <p:cNvPr id="6" name="Chart 5" title="Intra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2032528"/>
              </p:ext>
            </p:extLst>
          </p:nvPr>
        </p:nvGraphicFramePr>
        <p:xfrm>
          <a:off x="1259632" y="1484784"/>
          <a:ext cx="6677024" cy="40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3733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Delta-bitrate vs. Encoding time</a:t>
            </a:r>
            <a:endParaRPr lang="en-US" dirty="0"/>
          </a:p>
        </p:txBody>
      </p:sp>
      <p:graphicFrame>
        <p:nvGraphicFramePr>
          <p:cNvPr id="6" name="Chart 5" title="Intra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3713374"/>
              </p:ext>
            </p:extLst>
          </p:nvPr>
        </p:nvGraphicFramePr>
        <p:xfrm>
          <a:off x="1115616" y="1628800"/>
          <a:ext cx="6677024" cy="40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7250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7899437" cy="2131353"/>
          </a:xfrm>
        </p:spPr>
        <p:txBody>
          <a:bodyPr/>
          <a:lstStyle/>
          <a:p>
            <a:r>
              <a:rPr lang="fi-FI" sz="3200" b="1" dirty="0" smtClean="0"/>
              <a:t>Enhancing the intra and motion prediction </a:t>
            </a:r>
          </a:p>
          <a:p>
            <a:r>
              <a:rPr lang="fi-FI" sz="2000" b="1" dirty="0" smtClean="0"/>
              <a:t>	Add </a:t>
            </a:r>
            <a:r>
              <a:rPr lang="fi-FI" sz="2000" b="1" dirty="0"/>
              <a:t>a base layer component to </a:t>
            </a:r>
            <a:r>
              <a:rPr lang="fi-FI" sz="2000" b="1" dirty="0" smtClean="0"/>
              <a:t>enhancement layer 	prediction</a:t>
            </a:r>
            <a:endParaRPr lang="fi-FI" sz="2000" b="1" dirty="0"/>
          </a:p>
          <a:p>
            <a:endParaRPr lang="fi-FI" sz="3200" b="1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057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Intra prediction enhancement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Enhancement layer intra prediction is enhanced from base layer depending on the EL intra mode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780928"/>
            <a:ext cx="5285367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788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Intra prediction enhancement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124744"/>
            <a:ext cx="8407400" cy="2232248"/>
          </a:xfrm>
        </p:spPr>
        <p:txBody>
          <a:bodyPr>
            <a:normAutofit fontScale="85000" lnSpcReduction="20000"/>
          </a:bodyPr>
          <a:lstStyle/>
          <a:p>
            <a:r>
              <a:rPr lang="fi-FI" b="1" dirty="0" smtClean="0"/>
              <a:t>Gradient based enhancement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Used for horizontal and vertical prediction modes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Measures </a:t>
            </a:r>
            <a:r>
              <a:rPr lang="en-US" dirty="0"/>
              <a:t>how the base layer pixel values change in the corresponding direction and </a:t>
            </a:r>
            <a:r>
              <a:rPr lang="en-US" dirty="0" smtClean="0">
                <a:solidFill>
                  <a:srgbClr val="00B050"/>
                </a:solidFill>
              </a:rPr>
              <a:t>apply </a:t>
            </a:r>
            <a:r>
              <a:rPr lang="en-US" dirty="0">
                <a:solidFill>
                  <a:srgbClr val="00B050"/>
                </a:solidFill>
              </a:rPr>
              <a:t>the generated differential </a:t>
            </a:r>
            <a:r>
              <a:rPr lang="en-US" dirty="0" smtClean="0">
                <a:solidFill>
                  <a:srgbClr val="00B050"/>
                </a:solidFill>
              </a:rPr>
              <a:t>values to EL intra prediction</a:t>
            </a:r>
          </a:p>
          <a:p>
            <a:pPr marL="342900" indent="-342900">
              <a:buFont typeface="Arial" pitchFamily="34" charset="0"/>
              <a:buChar char="•"/>
            </a:pPr>
            <a:endParaRPr lang="fi-FI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i-FI" dirty="0" smtClean="0"/>
              <a:t>Similar to </a:t>
            </a:r>
            <a:r>
              <a:rPr lang="fi-FI" dirty="0"/>
              <a:t>intra prediction </a:t>
            </a:r>
            <a:r>
              <a:rPr lang="fi-FI" dirty="0" smtClean="0"/>
              <a:t>side smoothing process in HEVC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endParaRPr lang="en-US" b="1" dirty="0"/>
          </a:p>
        </p:txBody>
      </p:sp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29000"/>
            <a:ext cx="5943600" cy="245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2224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Intra prediction enhancement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dirty="0" smtClean="0"/>
              <a:t>DC correction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Applied for large intra </a:t>
            </a:r>
            <a:r>
              <a:rPr lang="en-US" dirty="0"/>
              <a:t>PUs </a:t>
            </a:r>
            <a:r>
              <a:rPr lang="en-US" dirty="0" smtClean="0"/>
              <a:t> (size 8x8 </a:t>
            </a:r>
            <a:r>
              <a:rPr lang="en-US" dirty="0"/>
              <a:t>or </a:t>
            </a:r>
            <a:r>
              <a:rPr lang="en-US" dirty="0" smtClean="0"/>
              <a:t>larger) that don’t utilize the 0-angle horizontal </a:t>
            </a:r>
            <a:r>
              <a:rPr lang="en-US" dirty="0"/>
              <a:t>and vertical modes. 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Adds </a:t>
            </a:r>
            <a:r>
              <a:rPr lang="en-US" dirty="0"/>
              <a:t>a constant value to each sample of the enhancement layer block so that the </a:t>
            </a:r>
            <a:r>
              <a:rPr lang="en-US" dirty="0">
                <a:solidFill>
                  <a:srgbClr val="00B050"/>
                </a:solidFill>
              </a:rPr>
              <a:t>DC of the enhancement layer prediction equals to the DC of the co-located base layer block</a:t>
            </a:r>
            <a:r>
              <a:rPr lang="en-US" dirty="0"/>
              <a:t>. </a:t>
            </a:r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30109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Base-layer enhanced MCP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552562"/>
            <a:ext cx="8115461" cy="130037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Perform </a:t>
            </a:r>
            <a:r>
              <a:rPr lang="en-US" dirty="0"/>
              <a:t>motion compensation on the base layer with the motion information identical to the enhancement </a:t>
            </a:r>
            <a:r>
              <a:rPr lang="en-US" dirty="0" smtClean="0"/>
              <a:t>layer.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Full </a:t>
            </a:r>
            <a:r>
              <a:rPr lang="en-US" dirty="0"/>
              <a:t>or half of the base layer component </a:t>
            </a:r>
            <a:r>
              <a:rPr lang="en-US" dirty="0" smtClean="0"/>
              <a:t>can be added to </a:t>
            </a:r>
            <a:r>
              <a:rPr lang="en-US" dirty="0"/>
              <a:t>the enhancement layer </a:t>
            </a:r>
            <a:r>
              <a:rPr lang="en-US" dirty="0" smtClean="0"/>
              <a:t>prediction</a:t>
            </a: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5717488"/>
              </p:ext>
            </p:extLst>
          </p:nvPr>
        </p:nvGraphicFramePr>
        <p:xfrm>
          <a:off x="1475656" y="2955530"/>
          <a:ext cx="5544616" cy="39013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r:id="rId3" imgW="9801158" imgH="6888969" progId="Visio.Drawing.11">
                  <p:embed/>
                </p:oleObj>
              </mc:Choice>
              <mc:Fallback>
                <p:oleObj r:id="rId3" imgW="9801158" imgH="688896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955530"/>
                        <a:ext cx="5544616" cy="39013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1576921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321</TotalTime>
  <Words>1267</Words>
  <Application>Microsoft Office PowerPoint</Application>
  <PresentationFormat>On-screen Show (4:3)</PresentationFormat>
  <Paragraphs>182</Paragraphs>
  <Slides>23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Nokia-Short-v1</vt:lpstr>
      <vt:lpstr>Visio.Drawing.11</vt:lpstr>
      <vt:lpstr>Scalable video coding technology proposal by Nokia </vt:lpstr>
      <vt:lpstr>Outline</vt:lpstr>
      <vt:lpstr>Delta-bitrate vs. Decoding time</vt:lpstr>
      <vt:lpstr>Delta-bitrate vs. Encoding time</vt:lpstr>
      <vt:lpstr>PowerPoint Presentation</vt:lpstr>
      <vt:lpstr>Intra prediction enhancement</vt:lpstr>
      <vt:lpstr>Intra prediction enhancement</vt:lpstr>
      <vt:lpstr>Intra prediction enhancement</vt:lpstr>
      <vt:lpstr>Base-layer enhanced MCP</vt:lpstr>
      <vt:lpstr>PowerPoint Presentation</vt:lpstr>
      <vt:lpstr>Block based inter-layer prediction</vt:lpstr>
      <vt:lpstr>Block based inter-layer prediction</vt:lpstr>
      <vt:lpstr>PowerPoint Presentation</vt:lpstr>
      <vt:lpstr>Motion from base</vt:lpstr>
      <vt:lpstr>Intra prediction mode prediction</vt:lpstr>
      <vt:lpstr>PowerPoint Presentation</vt:lpstr>
      <vt:lpstr>Upsampling filter</vt:lpstr>
      <vt:lpstr>High-level syntax</vt:lpstr>
      <vt:lpstr>Example of uneven GOP lengths</vt:lpstr>
      <vt:lpstr>Encoding configurations</vt:lpstr>
      <vt:lpstr>PowerPoint Presentation</vt:lpstr>
      <vt:lpstr>Delta-bitrate vs. Encoding time</vt:lpstr>
      <vt:lpstr>Conclusions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Scalable video coding technology proposal by Nokia</dc:title>
  <dc:creator>Ugur Kemal</dc:creator>
  <cp:lastModifiedBy>Ugur Kemal</cp:lastModifiedBy>
  <cp:revision>19</cp:revision>
  <dcterms:created xsi:type="dcterms:W3CDTF">2012-10-05T09:49:13Z</dcterms:created>
  <dcterms:modified xsi:type="dcterms:W3CDTF">2012-10-09T13:51:55Z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8b4a3f61-947a-46dd-81d8-ce6e8d375f4a</vt:lpwstr>
  </property>
  <property fmtid="{D5CDD505-2E9C-101B-9397-08002B2CF9AE}" pid="3" name="NokiaConfidentiality">
    <vt:lpwstr>Public</vt:lpwstr>
  </property>
</Properties>
</file>