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91" r:id="rId3"/>
    <p:sldId id="271" r:id="rId4"/>
    <p:sldId id="287" r:id="rId5"/>
    <p:sldId id="292" r:id="rId6"/>
    <p:sldId id="293" r:id="rId7"/>
    <p:sldId id="273" r:id="rId8"/>
    <p:sldId id="294" r:id="rId9"/>
    <p:sldId id="288" r:id="rId10"/>
    <p:sldId id="295" r:id="rId11"/>
    <p:sldId id="296" r:id="rId12"/>
    <p:sldId id="297" r:id="rId13"/>
    <p:sldId id="298" r:id="rId14"/>
    <p:sldId id="290" r:id="rId15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 varScale="1">
        <p:scale>
          <a:sx n="77" d="100"/>
          <a:sy n="77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2012/10/9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2012/10/9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2012/10/9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2012/10/9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US" sz="3200" dirty="0" smtClean="0"/>
              <a:t>Scalable </a:t>
            </a:r>
            <a:r>
              <a:rPr lang="en-US" sz="3200" dirty="0" smtClean="0"/>
              <a:t>video coding technology proposal by SHARP (proposal 2</a:t>
            </a:r>
            <a:r>
              <a:rPr lang="en-US" sz="3200" dirty="0" smtClean="0"/>
              <a:t>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dirty="0" smtClean="0"/>
              <a:t>10 Oct. </a:t>
            </a:r>
            <a:r>
              <a:rPr lang="en-CA" altLang="ja-JP" dirty="0" smtClean="0"/>
              <a:t>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Tomoyuki Yamamoto, Yukinobu </a:t>
            </a:r>
            <a:r>
              <a:rPr lang="en-US" altLang="ja-JP" dirty="0" err="1" smtClean="0"/>
              <a:t>Yasugi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Hisao</a:t>
            </a:r>
            <a:r>
              <a:rPr lang="en-US" altLang="ja-JP" dirty="0" smtClean="0"/>
              <a:t> Kumai, Maki Takahashi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+mj-lt"/>
                <a:ea typeface="+mj-ea"/>
                <a:cs typeface="+mj-cs"/>
              </a:rPr>
              <a:t>JCTVC-K0032: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efficiency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18951"/>
          </a:xfrm>
        </p:spPr>
        <p:txBody>
          <a:bodyPr/>
          <a:lstStyle/>
          <a:p>
            <a:r>
              <a:rPr lang="en-US" dirty="0" smtClean="0"/>
              <a:t>Hybrid 2x/1.5x, RA (</a:t>
            </a:r>
            <a:r>
              <a:rPr lang="en-US" dirty="0" err="1" smtClean="0"/>
              <a:t>vs</a:t>
            </a:r>
            <a:r>
              <a:rPr lang="en-US" dirty="0" smtClean="0"/>
              <a:t> HEVC)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187624" y="1412776"/>
          <a:ext cx="4879340" cy="990600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2000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-13.0%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-13.1%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-20.6%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-9.7%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-29.0%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-26.0%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-11.4%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-29.0%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-26.0%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-23.0%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-12.7%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-11.5%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-37.4%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-29.2%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-26.3%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187624" y="4214217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AVC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AVC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-37.2%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-51.5%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-47.0%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-45.1%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-62.1%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-58.1%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-56.1%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-49.4%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-41.5%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-41.2%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-61.9%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-58.0%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-56.0%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-49.4%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-41.6%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-41.2%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-62.1%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-58.1%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-56.1%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187624" y="2594037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767715"/>
                <a:gridCol w="621665"/>
                <a:gridCol w="635000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vs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 HEVC 1.5x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-15.5%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-18.9%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-10.1%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-13.9%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-18.9%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-10.1%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-13.9%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-19.0%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-12.4%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-10.1%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1187624" y="5330341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AVC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 vs AVC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-33.0%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-22.7%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-38.7%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-34.1%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-32.4%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-41.3%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-35.0%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-35.8%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-41.3%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-35.0%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-35.9%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-28.4%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-28.0%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-41.3%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-37.0%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-35.0%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" name="コンテンツ プレースホルダ 2"/>
          <p:cNvSpPr txBox="1">
            <a:spLocks/>
          </p:cNvSpPr>
          <p:nvPr/>
        </p:nvSpPr>
        <p:spPr bwMode="auto">
          <a:xfrm>
            <a:off x="457200" y="3645024"/>
            <a:ext cx="8229600" cy="51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Hybrid 2x/1.5x, RA (</a:t>
            </a:r>
            <a:r>
              <a:rPr kumimoji="1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vs</a:t>
            </a:r>
            <a:r>
              <a:rPr kumimoji="1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AVC)</a:t>
            </a:r>
            <a:endParaRPr kumimoji="1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44208" y="1736697"/>
            <a:ext cx="43204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</a:t>
            </a:r>
            <a:endParaRPr kumimoji="1" lang="en-GB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44208" y="2888825"/>
            <a:ext cx="756084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EL+BL</a:t>
            </a:r>
            <a:endParaRPr kumimoji="1" lang="en-GB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44208" y="4509120"/>
            <a:ext cx="43204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</a:t>
            </a:r>
            <a:endParaRPr kumimoji="1" lang="en-GB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44208" y="5661248"/>
            <a:ext cx="756084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EL+BL</a:t>
            </a:r>
            <a:endParaRPr kumimoji="1" lang="en-GB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efficiency (Additional results)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90959"/>
          </a:xfrm>
        </p:spPr>
        <p:txBody>
          <a:bodyPr/>
          <a:lstStyle/>
          <a:p>
            <a:r>
              <a:rPr lang="en-US" dirty="0" smtClean="0"/>
              <a:t>MPEG-2 base layer 2x/1.5x (</a:t>
            </a:r>
            <a:r>
              <a:rPr lang="en-US" dirty="0" err="1" smtClean="0"/>
              <a:t>vs</a:t>
            </a:r>
            <a:r>
              <a:rPr lang="en-US" dirty="0" smtClean="0"/>
              <a:t> HEVC)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151620" y="1448780"/>
          <a:ext cx="4942205" cy="1781175"/>
        </p:xfrm>
        <a:graphic>
          <a:graphicData uri="http://schemas.openxmlformats.org/drawingml/2006/table">
            <a:tbl>
              <a:tblPr/>
              <a:tblGrid>
                <a:gridCol w="825500"/>
                <a:gridCol w="699135"/>
                <a:gridCol w="699135"/>
                <a:gridCol w="699135"/>
                <a:gridCol w="673100"/>
                <a:gridCol w="673100"/>
                <a:gridCol w="673100"/>
              </a:tblGrid>
              <a:tr h="2000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Hybrid(MPEG2) vs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Hybrid(MPEG2) vs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-31.9%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-27.0%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-46.2%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-35.0%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-29.5%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-15.6%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-46.2%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-35.0%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-29.5%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-15.8%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-14.6%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-46.2%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-35.2%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Hybrid(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MPEG2 interlaced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) 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vs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 </a:t>
                      </a:r>
                      <a:r>
                        <a:rPr lang="en-US" sz="900" b="1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HEVC2x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Hybrid(MPEG2) vs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 (*1)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-10.0%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-12.0%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-10.3%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*1: Cactus, BBDrive, BQTerrace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444208" y="1952836"/>
            <a:ext cx="43204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</a:t>
            </a:r>
            <a:endParaRPr kumimoji="1" lang="en-GB" sz="1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660" y="3717032"/>
            <a:ext cx="6635609" cy="266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Encoding/Decoding time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Encoding time</a:t>
            </a:r>
          </a:p>
          <a:p>
            <a:pPr lvl="1"/>
            <a:r>
              <a:rPr lang="en-US" dirty="0" smtClean="0"/>
              <a:t>Compared proposed (lowest QP) with anchor (QP=22)</a:t>
            </a:r>
          </a:p>
          <a:p>
            <a:pPr lvl="2"/>
            <a:r>
              <a:rPr lang="en-US" dirty="0" smtClean="0"/>
              <a:t>AI: ~ 2.3 times</a:t>
            </a:r>
          </a:p>
          <a:p>
            <a:pPr lvl="2"/>
            <a:r>
              <a:rPr lang="en-US" dirty="0" smtClean="0"/>
              <a:t>RA: ~ 1.6 times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Decoding time</a:t>
            </a:r>
          </a:p>
          <a:p>
            <a:pPr lvl="1"/>
            <a:r>
              <a:rPr lang="en-US" dirty="0" smtClean="0"/>
              <a:t>Compared proposed (lowest QP) with anchor (QP=22)</a:t>
            </a:r>
          </a:p>
          <a:p>
            <a:pPr lvl="2"/>
            <a:r>
              <a:rPr lang="en-US" dirty="0" smtClean="0"/>
              <a:t>AI: ~1.8 times</a:t>
            </a:r>
          </a:p>
          <a:p>
            <a:pPr lvl="2"/>
            <a:r>
              <a:rPr lang="en-US" dirty="0" smtClean="0"/>
              <a:t>RA:  ~3.0 times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non-HEVC base layer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1707083"/>
          </a:xfrm>
        </p:spPr>
        <p:txBody>
          <a:bodyPr/>
          <a:lstStyle/>
          <a:p>
            <a:r>
              <a:rPr lang="en-US" dirty="0" smtClean="0"/>
              <a:t>Proposed codec only use base-layer reconstruction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(no motion/mode information are used)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 capable of supporting any base-layer (decoded) bitstream</a:t>
            </a:r>
            <a:endParaRPr 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9457" name="Group 1"/>
          <p:cNvGrpSpPr>
            <a:grpSpLocks noChangeAspect="1"/>
          </p:cNvGrpSpPr>
          <p:nvPr/>
        </p:nvGrpSpPr>
        <p:grpSpPr bwMode="auto">
          <a:xfrm>
            <a:off x="467544" y="2960948"/>
            <a:ext cx="7510915" cy="1908212"/>
            <a:chOff x="1560" y="864"/>
            <a:chExt cx="9240" cy="2348"/>
          </a:xfrm>
        </p:grpSpPr>
        <p:sp>
          <p:nvSpPr>
            <p:cNvPr id="1945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0" y="864"/>
              <a:ext cx="9240" cy="234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58" y="990"/>
              <a:ext cx="6830" cy="21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sp>
        <p:nvSpPr>
          <p:cNvPr id="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435280" cy="4911439"/>
          </a:xfrm>
        </p:spPr>
        <p:txBody>
          <a:bodyPr/>
          <a:lstStyle/>
          <a:p>
            <a:r>
              <a:rPr lang="en-US" dirty="0" smtClean="0"/>
              <a:t>SHARP codec (proposal 2)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Support non-HEVC base-layer bitstream (AVC, MPEG-2, etc.)</a:t>
            </a: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400" dirty="0" smtClean="0"/>
              <a:t>Main coding tools</a:t>
            </a:r>
          </a:p>
          <a:p>
            <a:pPr lvl="1"/>
            <a:r>
              <a:rPr lang="en-US" dirty="0" smtClean="0"/>
              <a:t>Inter-layer texture prediction</a:t>
            </a:r>
          </a:p>
          <a:p>
            <a:pPr lvl="1"/>
            <a:r>
              <a:rPr lang="en-US" dirty="0" smtClean="0"/>
              <a:t>Hybrid intra and inter-layer prediction</a:t>
            </a:r>
          </a:p>
          <a:p>
            <a:pPr lvl="1"/>
            <a:r>
              <a:rPr lang="en-US" dirty="0" smtClean="0"/>
              <a:t>Adaptive filter prior to inter-layer prediction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sz="24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400" dirty="0" smtClean="0"/>
              <a:t>Recommendation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Consider proposed codec in the development of HEVC scalable extension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Especially, consider support of non-HEVC base layer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SHARP codec (proposal 2)</a:t>
            </a:r>
          </a:p>
          <a:p>
            <a:pPr lvl="1"/>
            <a:r>
              <a:rPr lang="en-US" dirty="0" smtClean="0"/>
              <a:t>Only base layer </a:t>
            </a:r>
            <a:r>
              <a:rPr lang="en-US" dirty="0" err="1" smtClean="0"/>
              <a:t>reconsted</a:t>
            </a:r>
            <a:r>
              <a:rPr lang="en-US" dirty="0" smtClean="0"/>
              <a:t> pixel values are used for inter-layer information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Coding tools in EL is independent of BL codec</a:t>
            </a: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400" dirty="0" smtClean="0"/>
              <a:t>Main coding tools</a:t>
            </a:r>
          </a:p>
          <a:p>
            <a:pPr lvl="1"/>
            <a:r>
              <a:rPr lang="en-US" dirty="0" smtClean="0"/>
              <a:t>Inter-layer texture prediction</a:t>
            </a:r>
          </a:p>
          <a:p>
            <a:pPr lvl="1"/>
            <a:r>
              <a:rPr lang="en-US" dirty="0" smtClean="0"/>
              <a:t>Hybrid intra and inter-layer prediction</a:t>
            </a:r>
          </a:p>
          <a:p>
            <a:pPr lvl="1"/>
            <a:r>
              <a:rPr lang="en-US" dirty="0" smtClean="0"/>
              <a:t>Adaptive filter prior to inter-layer prediction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sz="24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400" dirty="0" smtClean="0"/>
              <a:t>Performance  (</a:t>
            </a:r>
            <a:r>
              <a:rPr lang="en-US" sz="2400" dirty="0" err="1" smtClean="0"/>
              <a:t>luma</a:t>
            </a:r>
            <a:r>
              <a:rPr lang="en-US" sz="2400" dirty="0" smtClean="0"/>
              <a:t> </a:t>
            </a:r>
            <a:r>
              <a:rPr lang="en-US" sz="2400" dirty="0" err="1" smtClean="0"/>
              <a:t>bd</a:t>
            </a:r>
            <a:r>
              <a:rPr lang="en-US" sz="2400" dirty="0" smtClean="0"/>
              <a:t>-rate)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HEVC 2x   -- RA: 34.1%, AI: 26.5%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HEVC 1.5x -- RA: 53.7%, AI: 44.3%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Hybrid 2x   -- RA: 23.0% (</a:t>
            </a:r>
            <a:r>
              <a:rPr lang="en-US" sz="2200" dirty="0" err="1" smtClean="0"/>
              <a:t>vs</a:t>
            </a:r>
            <a:r>
              <a:rPr lang="en-US" sz="2200" dirty="0" smtClean="0"/>
              <a:t> HEVC), 49.4% (</a:t>
            </a:r>
            <a:r>
              <a:rPr lang="en-US" sz="2200" dirty="0" err="1" smtClean="0"/>
              <a:t>vs</a:t>
            </a:r>
            <a:r>
              <a:rPr lang="en-US" sz="2200" dirty="0" smtClean="0"/>
              <a:t> AVC)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200" dirty="0" smtClean="0"/>
              <a:t>Hybrid 1.5x -- RA: 37.3% (</a:t>
            </a:r>
            <a:r>
              <a:rPr lang="en-US" sz="2200" dirty="0" err="1" smtClean="0"/>
              <a:t>vs</a:t>
            </a:r>
            <a:r>
              <a:rPr lang="en-US" sz="2200" dirty="0" smtClean="0"/>
              <a:t> HEVC), 61.9% (</a:t>
            </a:r>
            <a:r>
              <a:rPr lang="en-US" sz="2200" dirty="0" err="1" smtClean="0"/>
              <a:t>vs</a:t>
            </a:r>
            <a:r>
              <a:rPr lang="en-US" sz="2200" dirty="0" smtClean="0"/>
              <a:t> AVC)</a:t>
            </a: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Decoder structure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ECAA-C55C-44CE-849D-BEC897EA08E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grpSp>
        <p:nvGrpSpPr>
          <p:cNvPr id="3" name="グループ化 75"/>
          <p:cNvGrpSpPr/>
          <p:nvPr/>
        </p:nvGrpSpPr>
        <p:grpSpPr>
          <a:xfrm>
            <a:off x="144016" y="836712"/>
            <a:ext cx="8855968" cy="5688632"/>
            <a:chOff x="144016" y="836712"/>
            <a:chExt cx="8855968" cy="5688632"/>
          </a:xfrm>
        </p:grpSpPr>
        <p:sp>
          <p:nvSpPr>
            <p:cNvPr id="6" name="正方形/長方形 5"/>
            <p:cNvSpPr/>
            <p:nvPr/>
          </p:nvSpPr>
          <p:spPr>
            <a:xfrm>
              <a:off x="1745696" y="5013176"/>
              <a:ext cx="144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dirty="0" smtClean="0"/>
                <a:t>Up-sample</a:t>
              </a:r>
              <a:endParaRPr kumimoji="1" lang="ja-JP" altLang="en-US" sz="12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745696" y="4221088"/>
              <a:ext cx="144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Adaptive Filter</a:t>
              </a:r>
              <a:endParaRPr kumimoji="1" lang="ja-JP" altLang="en-US" sz="120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745696" y="5985344"/>
              <a:ext cx="1440000" cy="54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Base decode</a:t>
              </a:r>
              <a:endParaRPr kumimoji="1" lang="ja-JP" altLang="en-US" sz="12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3401880" y="2396912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Intra Pred.</a:t>
              </a:r>
              <a:endParaRPr kumimoji="1" lang="ja-JP" altLang="en-US" sz="12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401880" y="1844864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Inter Pred.</a:t>
              </a:r>
              <a:endParaRPr kumimoji="1" lang="ja-JP" altLang="en-US" sz="120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3401880" y="3501008"/>
              <a:ext cx="144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Inter-layer Texture Pred.</a:t>
              </a:r>
              <a:endParaRPr kumimoji="1" lang="ja-JP" altLang="en-US" sz="120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401880" y="2948960"/>
              <a:ext cx="144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Hybrid Intra &amp; Inter-layer Pred.</a:t>
              </a:r>
              <a:endParaRPr kumimoji="1" lang="ja-JP" altLang="en-US" sz="120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994328" y="4293096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Picture Buffer</a:t>
              </a:r>
              <a:endParaRPr kumimoji="1" lang="ja-JP" altLang="en-US" sz="120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5994328" y="1052736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smtClean="0"/>
                <a:t>Loop Filter</a:t>
              </a:r>
              <a:endParaRPr kumimoji="1" lang="ja-JP" altLang="en-US" sz="1200"/>
            </a:p>
          </p:txBody>
        </p:sp>
        <p:cxnSp>
          <p:nvCxnSpPr>
            <p:cNvPr id="17" name="図形 16"/>
            <p:cNvCxnSpPr>
              <a:stCxn id="8" idx="0"/>
              <a:endCxn id="13" idx="1"/>
            </p:cNvCxnSpPr>
            <p:nvPr/>
          </p:nvCxnSpPr>
          <p:spPr>
            <a:xfrm rot="5400000" flipH="1" flipV="1">
              <a:off x="2387724" y="3206932"/>
              <a:ext cx="1092128" cy="93618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図形 18"/>
            <p:cNvCxnSpPr>
              <a:stCxn id="8" idx="0"/>
              <a:endCxn id="12" idx="1"/>
            </p:cNvCxnSpPr>
            <p:nvPr/>
          </p:nvCxnSpPr>
          <p:spPr>
            <a:xfrm rot="5400000" flipH="1" flipV="1">
              <a:off x="2663748" y="3482956"/>
              <a:ext cx="540080" cy="93618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>
              <a:stCxn id="6" idx="0"/>
              <a:endCxn id="8" idx="2"/>
            </p:cNvCxnSpPr>
            <p:nvPr/>
          </p:nvCxnSpPr>
          <p:spPr>
            <a:xfrm rot="5400000" flipH="1" flipV="1">
              <a:off x="2249652" y="4797132"/>
              <a:ext cx="43208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9" idx="0"/>
              <a:endCxn id="6" idx="2"/>
            </p:cNvCxnSpPr>
            <p:nvPr/>
          </p:nvCxnSpPr>
          <p:spPr>
            <a:xfrm rot="5400000" flipH="1" flipV="1">
              <a:off x="2159612" y="5679260"/>
              <a:ext cx="61216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>
              <a:off x="1043608" y="6255344"/>
              <a:ext cx="70208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>
              <a:stCxn id="10" idx="2"/>
              <a:endCxn id="13" idx="0"/>
            </p:cNvCxnSpPr>
            <p:nvPr/>
          </p:nvCxnSpPr>
          <p:spPr>
            <a:xfrm rot="5400000">
              <a:off x="4025856" y="2852936"/>
              <a:ext cx="19204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正方形/長方形 32"/>
            <p:cNvSpPr/>
            <p:nvPr/>
          </p:nvSpPr>
          <p:spPr>
            <a:xfrm>
              <a:off x="1529672" y="1052736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Syntax Parse</a:t>
              </a:r>
              <a:endParaRPr kumimoji="1" lang="ja-JP" altLang="en-US" sz="1200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5346096" y="1142736"/>
              <a:ext cx="180000" cy="180000"/>
            </a:xfrm>
            <a:prstGeom prst="ellipse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smtClean="0"/>
                <a:t>+</a:t>
              </a:r>
              <a:endParaRPr kumimoji="1" lang="ja-JP" altLang="en-US" sz="12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401880" y="1052736"/>
              <a:ext cx="144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200" smtClean="0"/>
                <a:t>Inv. Quant. </a:t>
              </a:r>
              <a:br>
                <a:rPr lang="en-US" altLang="ja-JP" sz="1200" smtClean="0"/>
              </a:br>
              <a:r>
                <a:rPr lang="en-US" altLang="ja-JP" sz="1200" smtClean="0"/>
                <a:t>&amp; Transform</a:t>
              </a:r>
              <a:endParaRPr kumimoji="1" lang="ja-JP" altLang="en-US" sz="1200"/>
            </a:p>
          </p:txBody>
        </p:sp>
        <p:cxnSp>
          <p:nvCxnSpPr>
            <p:cNvPr id="43" name="直線矢印コネクタ 42"/>
            <p:cNvCxnSpPr>
              <a:stCxn id="15" idx="3"/>
            </p:cNvCxnSpPr>
            <p:nvPr/>
          </p:nvCxnSpPr>
          <p:spPr>
            <a:xfrm>
              <a:off x="7434328" y="1232736"/>
              <a:ext cx="66606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正方形/長方形 43"/>
            <p:cNvSpPr/>
            <p:nvPr/>
          </p:nvSpPr>
          <p:spPr>
            <a:xfrm>
              <a:off x="3185856" y="1700808"/>
              <a:ext cx="1872208" cy="2376264"/>
            </a:xfrm>
            <a:prstGeom prst="rect">
              <a:avLst/>
            </a:prstGeom>
            <a:noFill/>
            <a:ln>
              <a:prstDash val="sys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6" name="図形 45"/>
            <p:cNvCxnSpPr>
              <a:stCxn id="14" idx="1"/>
              <a:endCxn id="44" idx="2"/>
            </p:cNvCxnSpPr>
            <p:nvPr/>
          </p:nvCxnSpPr>
          <p:spPr>
            <a:xfrm rot="10800000">
              <a:off x="4121960" y="4077072"/>
              <a:ext cx="1872368" cy="39602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図形 47"/>
            <p:cNvCxnSpPr>
              <a:stCxn id="33" idx="2"/>
              <a:endCxn id="44" idx="1"/>
            </p:cNvCxnSpPr>
            <p:nvPr/>
          </p:nvCxnSpPr>
          <p:spPr>
            <a:xfrm rot="16200000" flipH="1">
              <a:off x="1979662" y="1682746"/>
              <a:ext cx="1476204" cy="93618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>
              <a:endCxn id="33" idx="1"/>
            </p:cNvCxnSpPr>
            <p:nvPr/>
          </p:nvCxnSpPr>
          <p:spPr>
            <a:xfrm>
              <a:off x="1043608" y="1232736"/>
              <a:ext cx="48606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>
              <a:stCxn id="33" idx="3"/>
              <a:endCxn id="35" idx="1"/>
            </p:cNvCxnSpPr>
            <p:nvPr/>
          </p:nvCxnSpPr>
          <p:spPr>
            <a:xfrm>
              <a:off x="2969672" y="1232736"/>
              <a:ext cx="43220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矢印コネクタ 54"/>
            <p:cNvCxnSpPr>
              <a:stCxn id="35" idx="3"/>
              <a:endCxn id="34" idx="2"/>
            </p:cNvCxnSpPr>
            <p:nvPr/>
          </p:nvCxnSpPr>
          <p:spPr>
            <a:xfrm>
              <a:off x="4841880" y="1232736"/>
              <a:ext cx="50421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図形 56"/>
            <p:cNvCxnSpPr>
              <a:stCxn id="44" idx="3"/>
              <a:endCxn id="34" idx="4"/>
            </p:cNvCxnSpPr>
            <p:nvPr/>
          </p:nvCxnSpPr>
          <p:spPr>
            <a:xfrm flipV="1">
              <a:off x="5058064" y="1322736"/>
              <a:ext cx="378032" cy="1566204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/>
            <p:cNvCxnSpPr>
              <a:stCxn id="34" idx="6"/>
              <a:endCxn id="15" idx="1"/>
            </p:cNvCxnSpPr>
            <p:nvPr/>
          </p:nvCxnSpPr>
          <p:spPr>
            <a:xfrm>
              <a:off x="5526096" y="1232736"/>
              <a:ext cx="46823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>
              <a:stCxn id="15" idx="2"/>
              <a:endCxn id="14" idx="0"/>
            </p:cNvCxnSpPr>
            <p:nvPr/>
          </p:nvCxnSpPr>
          <p:spPr>
            <a:xfrm rot="5400000">
              <a:off x="5274148" y="2852916"/>
              <a:ext cx="288036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正方形/長方形 61"/>
            <p:cNvSpPr/>
            <p:nvPr/>
          </p:nvSpPr>
          <p:spPr>
            <a:xfrm>
              <a:off x="1313648" y="836712"/>
              <a:ext cx="6480720" cy="4752528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144016" y="1052736"/>
              <a:ext cx="899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Enh. layer bitstream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144016" y="6021408"/>
              <a:ext cx="9716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Base layer bitstream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8100392" y="1052736"/>
              <a:ext cx="899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Enh. layer</a:t>
              </a:r>
              <a:br>
                <a:rPr lang="en-US" altLang="ja-JP" sz="1100" b="1" smtClean="0">
                  <a:latin typeface="Tahoma" pitchFamily="34" charset="0"/>
                  <a:cs typeface="Tahoma" pitchFamily="34" charset="0"/>
                </a:rPr>
              </a:br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recon.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2483768" y="5661248"/>
              <a:ext cx="22322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Base layer recon.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1475656" y="3429000"/>
              <a:ext cx="93610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Base layer reference picture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1619672" y="1871246"/>
              <a:ext cx="6480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smtClean="0">
                  <a:latin typeface="Tahoma" pitchFamily="34" charset="0"/>
                  <a:cs typeface="Tahoma" pitchFamily="34" charset="0"/>
                </a:rPr>
                <a:t>Pred. </a:t>
              </a:r>
              <a:br>
                <a:rPr kumimoji="1" lang="en-US" altLang="ja-JP" sz="1100" b="1" smtClean="0">
                  <a:latin typeface="Tahoma" pitchFamily="34" charset="0"/>
                  <a:cs typeface="Tahoma" pitchFamily="34" charset="0"/>
                </a:rPr>
              </a:br>
              <a:r>
                <a:rPr kumimoji="1" lang="en-US" altLang="ja-JP" sz="1100" b="1" smtClean="0">
                  <a:latin typeface="Tahoma" pitchFamily="34" charset="0"/>
                  <a:cs typeface="Tahoma" pitchFamily="34" charset="0"/>
                </a:rPr>
                <a:t>info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5220072" y="2924944"/>
              <a:ext cx="9361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b="1" smtClean="0">
                  <a:latin typeface="Tahoma" pitchFamily="34" charset="0"/>
                  <a:cs typeface="Tahoma" pitchFamily="34" charset="0"/>
                </a:rPr>
                <a:t>Pred. image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5027798" y="4509120"/>
              <a:ext cx="9361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smtClean="0">
                  <a:latin typeface="Tahoma" pitchFamily="34" charset="0"/>
                  <a:cs typeface="Tahoma" pitchFamily="34" charset="0"/>
                </a:rPr>
                <a:t>Reference picture</a:t>
              </a:r>
              <a:endParaRPr kumimoji="1" lang="ja-JP" altLang="en-US" sz="1100" b="1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2483768" y="4677644"/>
              <a:ext cx="22322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 smtClean="0">
                  <a:latin typeface="Tahoma" pitchFamily="34" charset="0"/>
                  <a:cs typeface="Tahoma" pitchFamily="34" charset="0"/>
                </a:rPr>
                <a:t>Up-sampled base layer recon.</a:t>
              </a:r>
              <a:endParaRPr kumimoji="1" lang="ja-JP" altLang="en-US" sz="1100" b="1" dirty="0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Up-sampling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Separable FIR filter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Luma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1/2: {-</a:t>
            </a:r>
            <a:r>
              <a:rPr lang="en-US" altLang="ja-JP" dirty="0" smtClean="0"/>
              <a:t>1, 4, -11, 40, 40, -11, 4, -1}</a:t>
            </a:r>
          </a:p>
          <a:p>
            <a:pPr lvl="2"/>
            <a:r>
              <a:rPr lang="en-US" altLang="ja-JP" dirty="0" smtClean="0"/>
              <a:t>1/4 : </a:t>
            </a:r>
            <a:r>
              <a:rPr lang="en-US" altLang="ja-JP" dirty="0" smtClean="0"/>
              <a:t>{-1, 4, -9, 26, 52,-12,5,-1}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Chroma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1/2 : </a:t>
            </a:r>
            <a:r>
              <a:rPr lang="en-US" altLang="ja-JP" dirty="0" smtClean="0"/>
              <a:t>{-4,36,36,-4}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1/4 </a:t>
            </a:r>
            <a:r>
              <a:rPr lang="en-US" altLang="ja-JP" dirty="0" smtClean="0"/>
              <a:t>: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{-5,25,51,-7}</a:t>
            </a:r>
          </a:p>
          <a:p>
            <a:pPr lvl="2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Adaptive </a:t>
            </a:r>
            <a:r>
              <a:rPr lang="en-US" altLang="ja-JP" dirty="0" smtClean="0"/>
              <a:t>filter is applied to up-sampled base-layer reconstruction prior to inter-layer texture prediction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Filter on/off signaling</a:t>
            </a:r>
          </a:p>
          <a:p>
            <a:pPr lvl="1"/>
            <a:r>
              <a:rPr lang="en-US" altLang="ja-JP" dirty="0" smtClean="0"/>
              <a:t>Quad-tree structure</a:t>
            </a:r>
          </a:p>
          <a:p>
            <a:pPr lvl="2"/>
            <a:r>
              <a:rPr lang="en-US" altLang="ja-JP" dirty="0" smtClean="0"/>
              <a:t>Max depth is 3</a:t>
            </a:r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Filter Shape</a:t>
            </a:r>
          </a:p>
          <a:p>
            <a:pPr lvl="1"/>
            <a:r>
              <a:rPr lang="en-US" altLang="ja-JP" dirty="0" smtClean="0"/>
              <a:t>5x5 square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Filter </a:t>
            </a:r>
            <a:r>
              <a:rPr lang="en-US" altLang="ja-JP" dirty="0" err="1" smtClean="0"/>
              <a:t>coeff</a:t>
            </a:r>
            <a:r>
              <a:rPr lang="en-US" altLang="ja-JP" dirty="0" smtClean="0"/>
              <a:t>. signaling</a:t>
            </a:r>
          </a:p>
          <a:p>
            <a:pPr lvl="1"/>
            <a:r>
              <a:rPr lang="en-US" altLang="ja-JP" dirty="0" smtClean="0"/>
              <a:t>One filter per </a:t>
            </a:r>
            <a:r>
              <a:rPr lang="en-US" altLang="ja-JP" dirty="0" smtClean="0"/>
              <a:t>picture per color component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12 coefficients per filter</a:t>
            </a:r>
            <a:endParaRPr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filter</a:t>
            </a:r>
            <a:endParaRPr lang="en-GB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grpSp>
        <p:nvGrpSpPr>
          <p:cNvPr id="5" name="グループ化 32"/>
          <p:cNvGrpSpPr/>
          <p:nvPr/>
        </p:nvGrpSpPr>
        <p:grpSpPr>
          <a:xfrm>
            <a:off x="6408204" y="4725144"/>
            <a:ext cx="1080120" cy="1080120"/>
            <a:chOff x="971600" y="4149080"/>
            <a:chExt cx="1080120" cy="1080120"/>
          </a:xfrm>
        </p:grpSpPr>
        <p:sp>
          <p:nvSpPr>
            <p:cNvPr id="6" name="正方形/長方形 5"/>
            <p:cNvSpPr/>
            <p:nvPr/>
          </p:nvSpPr>
          <p:spPr>
            <a:xfrm>
              <a:off x="971600" y="4149080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a</a:t>
              </a:r>
              <a:endParaRPr kumimoji="1" lang="ja-JP" altLang="en-US" sz="140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187624" y="4149080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dirty="0" smtClean="0"/>
                <a:t>b</a:t>
              </a:r>
              <a:endParaRPr kumimoji="1" lang="ja-JP" altLang="en-US" sz="1400" dirty="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1403648" y="4149080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c</a:t>
              </a:r>
              <a:endParaRPr kumimoji="1" lang="ja-JP" altLang="en-US" sz="140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619672" y="4149080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d</a:t>
              </a:r>
              <a:endParaRPr kumimoji="1" lang="ja-JP" altLang="en-US" sz="14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835696" y="4149080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dirty="0" smtClean="0"/>
                <a:t>e</a:t>
              </a:r>
              <a:endParaRPr kumimoji="1" lang="ja-JP" altLang="en-US" sz="1400" dirty="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971600" y="4365104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f</a:t>
              </a:r>
              <a:endParaRPr kumimoji="1" lang="ja-JP" altLang="en-US" sz="140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187624" y="4365104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g</a:t>
              </a:r>
              <a:endParaRPr kumimoji="1" lang="ja-JP" altLang="en-US" sz="140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403648" y="4365104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h</a:t>
              </a:r>
              <a:endParaRPr kumimoji="1" lang="ja-JP" altLang="en-US" sz="140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619672" y="4365104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i</a:t>
              </a:r>
              <a:endParaRPr kumimoji="1" lang="ja-JP" altLang="en-US" sz="140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835696" y="4365104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j</a:t>
              </a:r>
              <a:endParaRPr kumimoji="1" lang="ja-JP" altLang="en-US" sz="140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971600" y="4581128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altLang="ja-JP" sz="1400" smtClean="0"/>
                <a:t>k</a:t>
              </a:r>
              <a:endParaRPr kumimoji="1" lang="ja-JP" altLang="en-US" sz="140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187624" y="4581128"/>
              <a:ext cx="216024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l</a:t>
              </a:r>
              <a:endParaRPr kumimoji="1" lang="ja-JP" altLang="en-US" sz="140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403648" y="4581128"/>
              <a:ext cx="216024" cy="2160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x</a:t>
              </a:r>
              <a:endParaRPr kumimoji="1" lang="ja-JP" altLang="en-US" sz="140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619672" y="4581128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l</a:t>
              </a:r>
              <a:endParaRPr kumimoji="1" lang="ja-JP" altLang="en-US" sz="140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835696" y="4581128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k</a:t>
              </a:r>
              <a:endParaRPr kumimoji="1" lang="ja-JP" altLang="en-US" sz="140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971600" y="4797152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j</a:t>
              </a:r>
              <a:endParaRPr kumimoji="1" lang="ja-JP" altLang="en-US" sz="140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187624" y="4797152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i</a:t>
              </a:r>
              <a:endParaRPr kumimoji="1" lang="ja-JP" altLang="en-US" sz="140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03648" y="4797152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h</a:t>
              </a:r>
              <a:endParaRPr kumimoji="1" lang="ja-JP" altLang="en-US" sz="140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619672" y="4797152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g</a:t>
              </a:r>
              <a:endParaRPr kumimoji="1" lang="ja-JP" altLang="en-US" sz="140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835696" y="4797152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f</a:t>
              </a:r>
              <a:endParaRPr kumimoji="1" lang="ja-JP" altLang="en-US" sz="140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971600" y="5013176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e</a:t>
              </a:r>
              <a:endParaRPr kumimoji="1" lang="ja-JP" altLang="en-US" sz="140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1187624" y="5013176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d</a:t>
              </a:r>
              <a:endParaRPr kumimoji="1" lang="ja-JP" altLang="en-US" sz="140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403648" y="5013176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c</a:t>
              </a:r>
              <a:endParaRPr kumimoji="1" lang="ja-JP" altLang="en-US" sz="140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619672" y="5013176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b</a:t>
              </a:r>
              <a:endParaRPr kumimoji="1" lang="ja-JP" altLang="en-US" sz="14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835696" y="5013176"/>
              <a:ext cx="216024" cy="21602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400" smtClean="0"/>
                <a:t>a</a:t>
              </a:r>
              <a:endParaRPr kumimoji="1" lang="ja-JP" altLang="en-US" sz="1400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5724128" y="2240868"/>
            <a:ext cx="2880240" cy="1440120"/>
            <a:chOff x="5472100" y="2456892"/>
            <a:chExt cx="2880240" cy="1440120"/>
          </a:xfrm>
        </p:grpSpPr>
        <p:sp>
          <p:nvSpPr>
            <p:cNvPr id="31" name="正方形/長方形 30"/>
            <p:cNvSpPr/>
            <p:nvPr/>
          </p:nvSpPr>
          <p:spPr>
            <a:xfrm>
              <a:off x="5472100" y="2456892"/>
              <a:ext cx="1440000" cy="72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6912260" y="2456892"/>
              <a:ext cx="72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7632340" y="2456892"/>
              <a:ext cx="72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6912260" y="2816932"/>
              <a:ext cx="72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7632340" y="2816932"/>
              <a:ext cx="72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912260" y="3176972"/>
              <a:ext cx="1440000" cy="72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5472100" y="3176972"/>
              <a:ext cx="72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472100" y="3537012"/>
              <a:ext cx="720000" cy="36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192180" y="3537012"/>
              <a:ext cx="720000" cy="36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192180" y="3176972"/>
              <a:ext cx="360000" cy="18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552220" y="3176972"/>
              <a:ext cx="360000" cy="18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192180" y="3356992"/>
              <a:ext cx="360000" cy="18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552220" y="3356992"/>
              <a:ext cx="360000" cy="18000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en-GB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</a:t>
            </a:r>
            <a:r>
              <a:rPr lang="en-US" dirty="0" smtClean="0"/>
              <a:t>prediction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3003227"/>
          </a:xfrm>
        </p:spPr>
        <p:txBody>
          <a:bodyPr/>
          <a:lstStyle/>
          <a:p>
            <a:r>
              <a:rPr lang="en-US" dirty="0" smtClean="0"/>
              <a:t>Two additional prediction using inter-layer reference</a:t>
            </a:r>
          </a:p>
          <a:p>
            <a:pPr lvl="1">
              <a:buNone/>
            </a:pPr>
            <a:r>
              <a:rPr lang="en-US" dirty="0" smtClean="0"/>
              <a:t>(1)  </a:t>
            </a:r>
            <a:r>
              <a:rPr lang="en-US" b="1" dirty="0" smtClean="0"/>
              <a:t>Inter-layer texture prediction (ILTP)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- simply use collocated base-layer reference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(2)  </a:t>
            </a:r>
            <a:r>
              <a:rPr lang="en-US" b="1" dirty="0" smtClean="0"/>
              <a:t>Hybrid intra and inter-layer prediction (HIILP)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- HEVC intra pred. is adjusted using base-layer reference</a:t>
            </a:r>
          </a:p>
          <a:p>
            <a:pPr lvl="1">
              <a:buNone/>
            </a:pPr>
            <a:endParaRPr lang="en-US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sz="2400" dirty="0" smtClean="0"/>
              <a:t>Mode signaling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dirty="0" smtClean="0"/>
              <a:t>CU level flag (</a:t>
            </a:r>
            <a:r>
              <a:rPr lang="en-US" dirty="0" err="1" smtClean="0"/>
              <a:t>inter_layer_pred_flag</a:t>
            </a:r>
            <a:r>
              <a:rPr lang="en-US" dirty="0" smtClean="0"/>
              <a:t>) … CABAC with single context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115616" y="4077072"/>
          <a:ext cx="6624737" cy="1371600"/>
        </p:xfrm>
        <a:graphic>
          <a:graphicData uri="http://schemas.openxmlformats.org/drawingml/2006/table">
            <a:tbl>
              <a:tblPr/>
              <a:tblGrid>
                <a:gridCol w="2088232"/>
                <a:gridCol w="1775792"/>
                <a:gridCol w="2760713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latin typeface="Times New Roman"/>
                          <a:ea typeface="ＭＳ 明朝"/>
                          <a:cs typeface="Times New Roman"/>
                        </a:rPr>
                        <a:t>inter_layer_pred_flag</a:t>
                      </a:r>
                      <a:endParaRPr lang="en-GB" sz="15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latin typeface="Times New Roman"/>
                          <a:ea typeface="ＭＳ 明朝"/>
                          <a:cs typeface="Times New Roman"/>
                        </a:rPr>
                        <a:t>IntraPredMode</a:t>
                      </a:r>
                      <a:endParaRPr lang="en-GB" sz="15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Times New Roman"/>
                          <a:ea typeface="ＭＳ 明朝"/>
                          <a:cs typeface="Times New Roman"/>
                        </a:rPr>
                        <a:t>Associated prediction mode</a:t>
                      </a:r>
                      <a:endParaRPr lang="en-GB" sz="1500" b="1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en-GB" sz="15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Planar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DC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2..34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Angular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ILTP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1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>
                          <a:latin typeface="Times New Roman"/>
                          <a:ea typeface="ＭＳ 明朝"/>
                          <a:cs typeface="Times New Roman"/>
                        </a:rPr>
                        <a:t>0, 2..34</a:t>
                      </a:r>
                      <a:endParaRPr lang="en-GB" sz="15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en-US" sz="1500" dirty="0">
                          <a:latin typeface="Times New Roman"/>
                          <a:ea typeface="ＭＳ 明朝"/>
                          <a:cs typeface="Times New Roman"/>
                        </a:rPr>
                        <a:t>HIILP</a:t>
                      </a:r>
                      <a:endParaRPr lang="en-GB" sz="15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02611" marR="102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Hybrid </a:t>
            </a:r>
            <a:r>
              <a:rPr kumimoji="1" lang="en-US" altLang="ja-JP" dirty="0" smtClean="0"/>
              <a:t>Intra and Inter-Layer Prediction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1881770" y="1844824"/>
            <a:ext cx="5688013" cy="32734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7239" tIns="7239" rIns="7239" bIns="7239"/>
          <a:lstStyle/>
          <a:p>
            <a:endParaRPr lang="ja-JP" altLang="ja-JP"/>
          </a:p>
        </p:txBody>
      </p:sp>
      <p:sp>
        <p:nvSpPr>
          <p:cNvPr id="9" name="Text Box 104"/>
          <p:cNvSpPr txBox="1">
            <a:spLocks noChangeArrowheads="1"/>
          </p:cNvSpPr>
          <p:nvPr/>
        </p:nvSpPr>
        <p:spPr bwMode="auto">
          <a:xfrm>
            <a:off x="2067508" y="1894037"/>
            <a:ext cx="2462084" cy="19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39" tIns="7239" rIns="7239" bIns="7239">
            <a:spAutoFit/>
          </a:bodyPr>
          <a:lstStyle/>
          <a:p>
            <a:pPr algn="l" eaLnBrk="1" hangingPunct="1"/>
            <a:r>
              <a:rPr kumimoji="1" lang="en-US" altLang="ja-JP" sz="1200" smtClean="0">
                <a:latin typeface="Verdana" pitchFamily="34" charset="0"/>
              </a:rPr>
              <a:t>Hybrid Intra &amp; Inter-layer Pred.</a:t>
            </a:r>
            <a:endParaRPr kumimoji="1" lang="ja-JP" altLang="en-US" sz="1200">
              <a:latin typeface="Verdana" pitchFamily="34" charset="0"/>
            </a:endParaRPr>
          </a:p>
        </p:txBody>
      </p:sp>
      <p:sp>
        <p:nvSpPr>
          <p:cNvPr id="10" name="正方形/長方形 7"/>
          <p:cNvSpPr>
            <a:spLocks noChangeArrowheads="1"/>
          </p:cNvSpPr>
          <p:nvPr/>
        </p:nvSpPr>
        <p:spPr bwMode="auto">
          <a:xfrm>
            <a:off x="2600908" y="3270399"/>
            <a:ext cx="1260000" cy="539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lIns="36000" tIns="36000" rIns="36000" bIns="36000" anchor="ctr"/>
          <a:lstStyle/>
          <a:p>
            <a:pPr eaLnBrk="1" hangingPunct="1"/>
            <a:r>
              <a:rPr kumimoji="1" lang="en-US" altLang="ja-JP" sz="1200" dirty="0" smtClean="0"/>
              <a:t>divided into</a:t>
            </a:r>
            <a:br>
              <a:rPr kumimoji="1" lang="en-US" altLang="ja-JP" sz="1200" dirty="0" smtClean="0"/>
            </a:br>
            <a:r>
              <a:rPr kumimoji="1" lang="en-US" altLang="ja-JP" sz="1200" dirty="0" smtClean="0"/>
              <a:t>4x4 unit</a:t>
            </a:r>
            <a:endParaRPr kumimoji="1" lang="ja-JP" altLang="en-US" sz="1200" dirty="0"/>
          </a:p>
        </p:txBody>
      </p:sp>
      <p:sp>
        <p:nvSpPr>
          <p:cNvPr id="14" name="正方形/長方形 7"/>
          <p:cNvSpPr>
            <a:spLocks noChangeArrowheads="1"/>
          </p:cNvSpPr>
          <p:nvPr/>
        </p:nvSpPr>
        <p:spPr bwMode="auto">
          <a:xfrm>
            <a:off x="4164487" y="3270399"/>
            <a:ext cx="1260000" cy="539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lIns="36000" tIns="36000" rIns="36000" bIns="36000" anchor="ctr"/>
          <a:lstStyle/>
          <a:p>
            <a:pPr eaLnBrk="1" hangingPunct="1"/>
            <a:r>
              <a:rPr kumimoji="1" lang="en-US" altLang="ja-JP" sz="1200" dirty="0" smtClean="0"/>
              <a:t>extract DC for each 4x4 unit</a:t>
            </a:r>
            <a:endParaRPr kumimoji="1" lang="ja-JP" altLang="en-US" sz="1200" dirty="0"/>
          </a:p>
        </p:txBody>
      </p:sp>
      <p:sp>
        <p:nvSpPr>
          <p:cNvPr id="18" name="正方形/長方形 7"/>
          <p:cNvSpPr>
            <a:spLocks noChangeArrowheads="1"/>
          </p:cNvSpPr>
          <p:nvPr/>
        </p:nvSpPr>
        <p:spPr bwMode="auto">
          <a:xfrm>
            <a:off x="2600908" y="4226074"/>
            <a:ext cx="1260000" cy="541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lIns="36000" tIns="36000" rIns="36000" bIns="36000" anchor="ctr"/>
          <a:lstStyle/>
          <a:p>
            <a:pPr eaLnBrk="1" hangingPunct="1"/>
            <a:r>
              <a:rPr lang="en-US" altLang="ja-JP" sz="1200" dirty="0" smtClean="0"/>
              <a:t>divided into</a:t>
            </a:r>
            <a:br>
              <a:rPr lang="en-US" altLang="ja-JP" sz="1200" dirty="0" smtClean="0"/>
            </a:br>
            <a:r>
              <a:rPr lang="en-US" altLang="ja-JP" sz="1200" dirty="0" smtClean="0"/>
              <a:t>4x4 unit</a:t>
            </a:r>
            <a:endParaRPr lang="ja-JP" altLang="en-US" sz="1200" dirty="0"/>
          </a:p>
        </p:txBody>
      </p:sp>
      <p:sp>
        <p:nvSpPr>
          <p:cNvPr id="19" name="正方形/長方形 7"/>
          <p:cNvSpPr>
            <a:spLocks noChangeArrowheads="1"/>
          </p:cNvSpPr>
          <p:nvPr/>
        </p:nvSpPr>
        <p:spPr bwMode="auto">
          <a:xfrm>
            <a:off x="4164487" y="4226074"/>
            <a:ext cx="1260000" cy="541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lIns="36000" tIns="36000" rIns="36000" bIns="36000" anchor="ctr"/>
          <a:lstStyle/>
          <a:p>
            <a:pPr eaLnBrk="1" hangingPunct="1"/>
            <a:r>
              <a:rPr kumimoji="1" lang="en-US" altLang="ja-JP" sz="1200" dirty="0" smtClean="0"/>
              <a:t>extract DC for each 4x4 unit</a:t>
            </a:r>
            <a:endParaRPr kumimoji="1" lang="ja-JP" altLang="en-US" sz="1200" dirty="0"/>
          </a:p>
        </p:txBody>
      </p:sp>
      <p:sp>
        <p:nvSpPr>
          <p:cNvPr id="20" name="円/楕円 75"/>
          <p:cNvSpPr>
            <a:spLocks noChangeArrowheads="1"/>
          </p:cNvSpPr>
          <p:nvPr/>
        </p:nvSpPr>
        <p:spPr bwMode="auto">
          <a:xfrm>
            <a:off x="873708" y="2633812"/>
            <a:ext cx="88900" cy="90487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/>
          <a:p>
            <a:endParaRPr lang="en-US" altLang="ja-JP" sz="1800"/>
          </a:p>
        </p:txBody>
      </p:sp>
      <p:sp>
        <p:nvSpPr>
          <p:cNvPr id="21" name="円/楕円 76"/>
          <p:cNvSpPr>
            <a:spLocks noChangeArrowheads="1"/>
          </p:cNvSpPr>
          <p:nvPr/>
        </p:nvSpPr>
        <p:spPr bwMode="auto">
          <a:xfrm>
            <a:off x="873708" y="4451499"/>
            <a:ext cx="88900" cy="90488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/>
          <a:p>
            <a:endParaRPr lang="en-US" altLang="ja-JP" sz="1800"/>
          </a:p>
        </p:txBody>
      </p:sp>
      <p:sp>
        <p:nvSpPr>
          <p:cNvPr id="22" name="円/楕円 77"/>
          <p:cNvSpPr>
            <a:spLocks noChangeArrowheads="1"/>
          </p:cNvSpPr>
          <p:nvPr/>
        </p:nvSpPr>
        <p:spPr bwMode="auto">
          <a:xfrm>
            <a:off x="8263520" y="2633812"/>
            <a:ext cx="88900" cy="90487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/>
          <a:p>
            <a:endParaRPr lang="en-US" altLang="ja-JP" sz="1800"/>
          </a:p>
        </p:txBody>
      </p:sp>
      <p:sp>
        <p:nvSpPr>
          <p:cNvPr id="24" name="円/楕円 54"/>
          <p:cNvSpPr>
            <a:spLocks noChangeArrowheads="1"/>
          </p:cNvSpPr>
          <p:nvPr/>
        </p:nvSpPr>
        <p:spPr bwMode="auto">
          <a:xfrm>
            <a:off x="5784527" y="3302025"/>
            <a:ext cx="184150" cy="193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 type="none" w="sm" len="sm"/>
            <a:tailEnd/>
          </a:ln>
        </p:spPr>
        <p:txBody>
          <a:bodyPr lIns="0" tIns="0" rIns="0" bIns="0" anchor="ctr"/>
          <a:lstStyle/>
          <a:p>
            <a:pPr eaLnBrk="1" hangingPunct="1"/>
            <a:r>
              <a:rPr kumimoji="1" lang="ja-JP" altLang="en-US" sz="1200"/>
              <a:t>－</a:t>
            </a:r>
          </a:p>
        </p:txBody>
      </p:sp>
      <p:sp>
        <p:nvSpPr>
          <p:cNvPr id="25" name="円/楕円 66"/>
          <p:cNvSpPr>
            <a:spLocks noChangeArrowheads="1"/>
          </p:cNvSpPr>
          <p:nvPr/>
        </p:nvSpPr>
        <p:spPr bwMode="auto">
          <a:xfrm>
            <a:off x="5975003" y="3442643"/>
            <a:ext cx="193675" cy="1952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wrap="none" lIns="0" tIns="0" rIns="0" bIns="0" anchor="ctr"/>
          <a:lstStyle/>
          <a:p>
            <a:pPr eaLnBrk="1" hangingPunct="1"/>
            <a:r>
              <a:rPr kumimoji="1" lang="en-US" altLang="ja-JP" sz="1400"/>
              <a:t>+</a:t>
            </a:r>
          </a:p>
        </p:txBody>
      </p:sp>
      <p:sp>
        <p:nvSpPr>
          <p:cNvPr id="26" name="円/楕円 66"/>
          <p:cNvSpPr>
            <a:spLocks noChangeArrowheads="1"/>
          </p:cNvSpPr>
          <p:nvPr/>
        </p:nvSpPr>
        <p:spPr bwMode="auto">
          <a:xfrm>
            <a:off x="5975003" y="2581424"/>
            <a:ext cx="193675" cy="1952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 type="none" w="sm" len="sm"/>
            <a:tailEnd/>
          </a:ln>
        </p:spPr>
        <p:txBody>
          <a:bodyPr wrap="none" lIns="0" tIns="0" rIns="0" bIns="0" anchor="ctr"/>
          <a:lstStyle/>
          <a:p>
            <a:pPr eaLnBrk="1" hangingPunct="1"/>
            <a:r>
              <a:rPr kumimoji="1" lang="en-US" altLang="ja-JP" sz="1400"/>
              <a:t>+</a:t>
            </a:r>
          </a:p>
        </p:txBody>
      </p:sp>
      <p:sp>
        <p:nvSpPr>
          <p:cNvPr id="28" name="円/楕円 54"/>
          <p:cNvSpPr>
            <a:spLocks noChangeArrowheads="1"/>
          </p:cNvSpPr>
          <p:nvPr/>
        </p:nvSpPr>
        <p:spPr bwMode="auto">
          <a:xfrm>
            <a:off x="6161670" y="3554053"/>
            <a:ext cx="184150" cy="193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 type="none" w="sm" len="sm"/>
            <a:tailEnd/>
          </a:ln>
        </p:spPr>
        <p:txBody>
          <a:bodyPr lIns="0" tIns="0" rIns="0" bIns="0" anchor="ctr"/>
          <a:lstStyle/>
          <a:p>
            <a:pPr eaLnBrk="1" hangingPunct="1"/>
            <a:r>
              <a:rPr kumimoji="1" lang="ja-JP" altLang="en-US" sz="1200"/>
              <a:t>＋</a:t>
            </a:r>
          </a:p>
        </p:txBody>
      </p:sp>
      <p:cxnSp>
        <p:nvCxnSpPr>
          <p:cNvPr id="31" name="直線矢印コネクタ 92"/>
          <p:cNvCxnSpPr>
            <a:cxnSpLocks noChangeShapeType="1"/>
            <a:stCxn id="26" idx="6"/>
            <a:endCxn id="22" idx="2"/>
          </p:cNvCxnSpPr>
          <p:nvPr/>
        </p:nvCxnSpPr>
        <p:spPr bwMode="auto">
          <a:xfrm>
            <a:off x="6168678" y="2679056"/>
            <a:ext cx="2094842" cy="158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cxnSp>
        <p:nvCxnSpPr>
          <p:cNvPr id="32" name="直線矢印コネクタ 95"/>
          <p:cNvCxnSpPr>
            <a:cxnSpLocks noChangeShapeType="1"/>
            <a:stCxn id="10" idx="3"/>
            <a:endCxn id="14" idx="1"/>
          </p:cNvCxnSpPr>
          <p:nvPr/>
        </p:nvCxnSpPr>
        <p:spPr bwMode="auto">
          <a:xfrm>
            <a:off x="3860908" y="3540274"/>
            <a:ext cx="303579" cy="158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cxnSp>
        <p:nvCxnSpPr>
          <p:cNvPr id="33" name="直線矢印コネクタ 98"/>
          <p:cNvCxnSpPr>
            <a:cxnSpLocks noChangeShapeType="1"/>
            <a:stCxn id="18" idx="3"/>
            <a:endCxn id="19" idx="1"/>
          </p:cNvCxnSpPr>
          <p:nvPr/>
        </p:nvCxnSpPr>
        <p:spPr bwMode="auto">
          <a:xfrm>
            <a:off x="3860908" y="4496743"/>
            <a:ext cx="303579" cy="158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cxnSp>
        <p:nvCxnSpPr>
          <p:cNvPr id="35" name="直線矢印コネクタ 106"/>
          <p:cNvCxnSpPr>
            <a:cxnSpLocks noChangeShapeType="1"/>
            <a:stCxn id="21" idx="6"/>
            <a:endCxn id="18" idx="1"/>
          </p:cNvCxnSpPr>
          <p:nvPr/>
        </p:nvCxnSpPr>
        <p:spPr bwMode="auto">
          <a:xfrm>
            <a:off x="962608" y="4496743"/>
            <a:ext cx="1638300" cy="158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cxnSp>
        <p:nvCxnSpPr>
          <p:cNvPr id="36" name="図形 114"/>
          <p:cNvCxnSpPr>
            <a:cxnSpLocks noChangeShapeType="1"/>
            <a:endCxn id="10" idx="1"/>
          </p:cNvCxnSpPr>
          <p:nvPr/>
        </p:nvCxnSpPr>
        <p:spPr bwMode="auto">
          <a:xfrm rot="16200000" flipH="1">
            <a:off x="1991307" y="2930673"/>
            <a:ext cx="858838" cy="360364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cxnSp>
        <p:nvCxnSpPr>
          <p:cNvPr id="37" name="図形 116"/>
          <p:cNvCxnSpPr>
            <a:cxnSpLocks noChangeShapeType="1"/>
            <a:stCxn id="19" idx="3"/>
            <a:endCxn id="25" idx="4"/>
          </p:cNvCxnSpPr>
          <p:nvPr/>
        </p:nvCxnSpPr>
        <p:spPr bwMode="auto">
          <a:xfrm flipV="1">
            <a:off x="5424487" y="3637906"/>
            <a:ext cx="647354" cy="858837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sm" len="med"/>
          </a:ln>
        </p:spPr>
      </p:cxnSp>
      <p:sp>
        <p:nvSpPr>
          <p:cNvPr id="50" name="テキスト ボックス 48"/>
          <p:cNvSpPr txBox="1">
            <a:spLocks noChangeArrowheads="1"/>
          </p:cNvSpPr>
          <p:nvPr/>
        </p:nvSpPr>
        <p:spPr bwMode="auto">
          <a:xfrm>
            <a:off x="640345" y="2314529"/>
            <a:ext cx="881063" cy="25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" tIns="18000" rIns="18000" bIns="18000" anchor="ctr">
            <a:spAutoFit/>
          </a:bodyPr>
          <a:lstStyle/>
          <a:p>
            <a:pPr eaLnBrk="1" hangingPunct="1"/>
            <a:r>
              <a:rPr kumimoji="1" lang="en-US" altLang="ja-JP" sz="1400" b="1" dirty="0" smtClean="0">
                <a:solidFill>
                  <a:schemeClr val="accent2"/>
                </a:solidFill>
              </a:rPr>
              <a:t>Intra pred.</a:t>
            </a:r>
            <a:endParaRPr kumimoji="1" lang="ja-JP" altLang="en-US" sz="1400" b="1" dirty="0">
              <a:solidFill>
                <a:schemeClr val="accent2"/>
              </a:solidFill>
            </a:endParaRPr>
          </a:p>
        </p:txBody>
      </p:sp>
      <p:sp>
        <p:nvSpPr>
          <p:cNvPr id="51" name="テキスト ボックス 49"/>
          <p:cNvSpPr txBox="1">
            <a:spLocks noChangeArrowheads="1"/>
          </p:cNvSpPr>
          <p:nvPr/>
        </p:nvSpPr>
        <p:spPr bwMode="auto">
          <a:xfrm>
            <a:off x="640345" y="3897052"/>
            <a:ext cx="1075730" cy="46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" tIns="18000" rIns="18000" bIns="18000" anchor="ctr">
            <a:spAutoFit/>
          </a:bodyPr>
          <a:lstStyle/>
          <a:p>
            <a:pPr eaLnBrk="1" hangingPunct="1"/>
            <a:r>
              <a:rPr lang="en-US" altLang="ja-JP" sz="1400" b="1" dirty="0" smtClean="0">
                <a:solidFill>
                  <a:schemeClr val="accent3"/>
                </a:solidFill>
              </a:rPr>
              <a:t>Inter-layer</a:t>
            </a:r>
            <a:br>
              <a:rPr lang="en-US" altLang="ja-JP" sz="1400" b="1" dirty="0" smtClean="0">
                <a:solidFill>
                  <a:schemeClr val="accent3"/>
                </a:solidFill>
              </a:rPr>
            </a:br>
            <a:r>
              <a:rPr lang="en-US" altLang="ja-JP" sz="1400" b="1" dirty="0" smtClean="0">
                <a:solidFill>
                  <a:schemeClr val="accent3"/>
                </a:solidFill>
              </a:rPr>
              <a:t>ref. </a:t>
            </a:r>
            <a:r>
              <a:rPr lang="en-US" altLang="ja-JP" sz="1400" b="1" dirty="0" err="1" smtClean="0">
                <a:solidFill>
                  <a:schemeClr val="accent3"/>
                </a:solidFill>
              </a:rPr>
              <a:t>pic</a:t>
            </a:r>
            <a:r>
              <a:rPr lang="en-US" altLang="ja-JP" sz="1400" b="1" dirty="0" smtClean="0">
                <a:solidFill>
                  <a:schemeClr val="accent3"/>
                </a:solidFill>
              </a:rPr>
              <a:t>.</a:t>
            </a:r>
            <a:endParaRPr kumimoji="1" lang="ja-JP" altLang="en-US" sz="1400" b="1" dirty="0">
              <a:solidFill>
                <a:schemeClr val="accent3"/>
              </a:solidFill>
            </a:endParaRPr>
          </a:p>
        </p:txBody>
      </p:sp>
      <p:cxnSp>
        <p:nvCxnSpPr>
          <p:cNvPr id="59" name="直線矢印コネクタ 58"/>
          <p:cNvCxnSpPr>
            <a:stCxn id="25" idx="0"/>
            <a:endCxn id="26" idx="4"/>
          </p:cNvCxnSpPr>
          <p:nvPr/>
        </p:nvCxnSpPr>
        <p:spPr>
          <a:xfrm rot="5400000" flipH="1" flipV="1">
            <a:off x="5738863" y="3109665"/>
            <a:ext cx="6659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14" idx="3"/>
            <a:endCxn id="25" idx="2"/>
          </p:cNvCxnSpPr>
          <p:nvPr/>
        </p:nvCxnSpPr>
        <p:spPr>
          <a:xfrm>
            <a:off x="5424487" y="3540274"/>
            <a:ext cx="55051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円/楕円 54"/>
          <p:cNvSpPr>
            <a:spLocks noChangeArrowheads="1"/>
          </p:cNvSpPr>
          <p:nvPr/>
        </p:nvSpPr>
        <p:spPr bwMode="auto">
          <a:xfrm>
            <a:off x="5784527" y="2434199"/>
            <a:ext cx="184150" cy="193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 type="none" w="sm" len="sm"/>
            <a:tailEnd/>
          </a:ln>
        </p:spPr>
        <p:txBody>
          <a:bodyPr lIns="0" tIns="0" rIns="0" bIns="0" anchor="ctr"/>
          <a:lstStyle/>
          <a:p>
            <a:pPr eaLnBrk="1" hangingPunct="1"/>
            <a:r>
              <a:rPr lang="ja-JP" altLang="en-US" sz="1200" smtClean="0"/>
              <a:t>＋</a:t>
            </a:r>
            <a:endParaRPr kumimoji="1" lang="ja-JP" altLang="en-US" sz="1200"/>
          </a:p>
        </p:txBody>
      </p:sp>
      <p:sp>
        <p:nvSpPr>
          <p:cNvPr id="65" name="円/楕円 54"/>
          <p:cNvSpPr>
            <a:spLocks noChangeArrowheads="1"/>
          </p:cNvSpPr>
          <p:nvPr/>
        </p:nvSpPr>
        <p:spPr bwMode="auto">
          <a:xfrm>
            <a:off x="6161670" y="2748310"/>
            <a:ext cx="184150" cy="1936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 type="none" w="sm" len="sm"/>
            <a:tailEnd/>
          </a:ln>
        </p:spPr>
        <p:txBody>
          <a:bodyPr lIns="0" tIns="0" rIns="0" bIns="0" anchor="ctr"/>
          <a:lstStyle/>
          <a:p>
            <a:pPr eaLnBrk="1" hangingPunct="1"/>
            <a:r>
              <a:rPr kumimoji="1" lang="ja-JP" altLang="en-US" sz="1200"/>
              <a:t>＋</a:t>
            </a:r>
          </a:p>
        </p:txBody>
      </p:sp>
      <p:cxnSp>
        <p:nvCxnSpPr>
          <p:cNvPr id="67" name="直線矢印コネクタ 66"/>
          <p:cNvCxnSpPr>
            <a:stCxn id="20" idx="6"/>
            <a:endCxn id="26" idx="2"/>
          </p:cNvCxnSpPr>
          <p:nvPr/>
        </p:nvCxnSpPr>
        <p:spPr>
          <a:xfrm>
            <a:off x="962608" y="2679056"/>
            <a:ext cx="501239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539552" y="908720"/>
            <a:ext cx="8136904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R</a:t>
            </a:r>
            <a:r>
              <a:rPr kumimoji="1" lang="en-US" altLang="ja-JP" dirty="0" smtClean="0"/>
              <a:t>eplace </a:t>
            </a:r>
            <a:r>
              <a:rPr kumimoji="1" lang="en-US" altLang="ja-JP" dirty="0" smtClean="0"/>
              <a:t>DC component of intra pred. to that of base picture for each 4x4 unit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configuration</a:t>
            </a:r>
            <a:endParaRPr lang="en-GB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Lambda </a:t>
            </a:r>
            <a:r>
              <a:rPr lang="en-US" dirty="0" smtClean="0"/>
              <a:t>value</a:t>
            </a:r>
          </a:p>
          <a:p>
            <a:pPr lvl="1"/>
            <a:r>
              <a:rPr lang="en-US" dirty="0" smtClean="0"/>
              <a:t>B Slice lambda value in HM-6.1 is applied even for I Slice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Adaptive Filter </a:t>
            </a:r>
            <a:r>
              <a:rPr lang="en-US" dirty="0" err="1" smtClean="0"/>
              <a:t>coeff</a:t>
            </a:r>
            <a:r>
              <a:rPr lang="en-US" dirty="0" smtClean="0"/>
              <a:t> and on/off decision</a:t>
            </a:r>
          </a:p>
          <a:p>
            <a:pPr lvl="1"/>
            <a:r>
              <a:rPr lang="en-US" dirty="0" smtClean="0"/>
              <a:t>1. calculate filter </a:t>
            </a:r>
            <a:r>
              <a:rPr lang="en-US" dirty="0" err="1" smtClean="0"/>
              <a:t>coeff</a:t>
            </a:r>
            <a:r>
              <a:rPr lang="en-US" dirty="0" smtClean="0"/>
              <a:t> using all pixel values</a:t>
            </a:r>
          </a:p>
          <a:p>
            <a:pPr lvl="1"/>
            <a:r>
              <a:rPr lang="en-US" dirty="0" smtClean="0"/>
              <a:t>2. decide quad-tree </a:t>
            </a:r>
            <a:r>
              <a:rPr lang="en-US" dirty="0" err="1" smtClean="0"/>
              <a:t>devision</a:t>
            </a:r>
            <a:r>
              <a:rPr lang="en-US" dirty="0" smtClean="0"/>
              <a:t> and on/off based on SAD</a:t>
            </a:r>
          </a:p>
          <a:p>
            <a:pPr lvl="1"/>
            <a:r>
              <a:rPr lang="en-US" dirty="0" smtClean="0"/>
              <a:t>3. re-calculate filter </a:t>
            </a:r>
            <a:r>
              <a:rPr lang="en-US" dirty="0" err="1" smtClean="0"/>
              <a:t>coeff</a:t>
            </a:r>
            <a:r>
              <a:rPr lang="en-US" dirty="0" smtClean="0"/>
              <a:t> using pixels in “on” regions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Intra prediction mode decision</a:t>
            </a:r>
          </a:p>
          <a:p>
            <a:pPr lvl="1"/>
            <a:r>
              <a:rPr lang="en-US" dirty="0" smtClean="0"/>
              <a:t>Simply test additional modes … about 2x modes tested</a:t>
            </a:r>
          </a:p>
          <a:p>
            <a:endParaRPr lang="en-US" dirty="0" smtClean="0"/>
          </a:p>
          <a:p>
            <a:r>
              <a:rPr lang="en-US" dirty="0" smtClean="0"/>
              <a:t>ALF </a:t>
            </a:r>
            <a:r>
              <a:rPr lang="en-US" dirty="0" smtClean="0"/>
              <a:t>and AMP in </a:t>
            </a:r>
            <a:r>
              <a:rPr lang="en-US" dirty="0" smtClean="0"/>
              <a:t>EL</a:t>
            </a:r>
            <a:endParaRPr 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Coding efficiency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1223628" y="1376772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Random Access  HEVC 2x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Random Access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-24.2%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-15.7%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-13.2%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-44.3%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-34.2%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-26.5%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-44.3%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-36.8%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-34.2%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-26.5%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-16.2%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-14.9%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-44.5%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-34.5%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1223628" y="2558033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767715"/>
                <a:gridCol w="621665"/>
                <a:gridCol w="635000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Random Access 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Random Access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-18.8%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-8.4%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-8.4%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-15.8%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-8.5%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-6.3%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-19.0%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-8.4%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-19.0%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-16.9%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-17.3%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-8.5%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-7.4%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-25.4%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-19.0%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-16.9%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4955"/>
          </a:xfrm>
        </p:spPr>
        <p:txBody>
          <a:bodyPr/>
          <a:lstStyle/>
          <a:p>
            <a:r>
              <a:rPr lang="en-US" dirty="0" smtClean="0"/>
              <a:t>HEVC 2x/1.5x, RA</a:t>
            </a:r>
            <a:endParaRPr lang="en-US" dirty="0" smtClean="0"/>
          </a:p>
        </p:txBody>
      </p:sp>
      <p:sp>
        <p:nvSpPr>
          <p:cNvPr id="12" name="コンテンツ プレースホルダ 2"/>
          <p:cNvSpPr txBox="1">
            <a:spLocks/>
          </p:cNvSpPr>
          <p:nvPr/>
        </p:nvSpPr>
        <p:spPr bwMode="auto">
          <a:xfrm>
            <a:off x="457200" y="3609020"/>
            <a:ext cx="8229600" cy="55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HEVC 2x/1.5x, AI</a:t>
            </a:r>
          </a:p>
        </p:txBody>
      </p:sp>
      <p:graphicFrame>
        <p:nvGraphicFramePr>
          <p:cNvPr id="13" name="表 12"/>
          <p:cNvGraphicFramePr>
            <a:graphicFrameLocks noGrp="1"/>
          </p:cNvGraphicFramePr>
          <p:nvPr/>
        </p:nvGraphicFramePr>
        <p:xfrm>
          <a:off x="1223628" y="4113076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All Intra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All Intra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-37.5%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-31.2%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-32.5%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-30.7%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-53.7%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-49.8%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-50.5%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-34.1%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-27.2%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-53.7%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-49.8%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-50.5%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-34.1%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-27.1%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-27.9%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-53.9%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-50.4%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-51.4%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223628" y="5366345"/>
          <a:ext cx="4879340" cy="942975"/>
        </p:xfrm>
        <a:graphic>
          <a:graphicData uri="http://schemas.openxmlformats.org/drawingml/2006/table">
            <a:tbl>
              <a:tblPr/>
              <a:tblGrid>
                <a:gridCol w="830580"/>
                <a:gridCol w="678815"/>
                <a:gridCol w="666750"/>
                <a:gridCol w="678815"/>
                <a:gridCol w="678815"/>
                <a:gridCol w="666750"/>
                <a:gridCol w="6788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All Intra HEVC 2x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All Intra HEVC 1.5x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Y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A+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-25.7%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-20.5%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-21.6%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Class B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-20.9%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-14.5%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-15.0%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-31.8%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-29.2%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Overall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-23.3%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-17.5%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-18.3%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-31.8%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-28.5%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ＭＳ Ｐゴシック"/>
                          <a:cs typeface="Times New Roman"/>
                        </a:rPr>
                        <a:t>-29.2%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Aft>
                          <a:spcPts val="0"/>
                        </a:spcAft>
                      </a:pPr>
                      <a:r>
                        <a:rPr lang="ja-JP" sz="9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-23.3%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-17.4%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-18.2%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-31.8%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-28.6%</a:t>
                      </a:r>
                      <a:endParaRPr lang="en-GB" sz="10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-29.4%</a:t>
                      </a:r>
                      <a:endParaRPr lang="en-GB" sz="1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6444208" y="1736697"/>
            <a:ext cx="43204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</a:t>
            </a:r>
            <a:endParaRPr kumimoji="1" lang="en-GB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44208" y="2888825"/>
            <a:ext cx="756084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EL+BL</a:t>
            </a:r>
            <a:endParaRPr kumimoji="1" lang="en-GB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44208" y="4509120"/>
            <a:ext cx="432048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</a:t>
            </a:r>
            <a:endParaRPr kumimoji="1" lang="en-GB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44208" y="5661248"/>
            <a:ext cx="756084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sz="1400" dirty="0" smtClean="0"/>
              <a:t>EL+BL</a:t>
            </a:r>
            <a:endParaRPr kumimoji="1" lang="en-GB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6410</TotalTime>
  <Words>1373</Words>
  <Application>Microsoft Office PowerPoint</Application>
  <PresentationFormat>画面に合わせる (4:3)</PresentationFormat>
  <Paragraphs>574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符号化グループ</vt:lpstr>
      <vt:lpstr>Scalable video coding technology proposal by SHARP (proposal 2)</vt:lpstr>
      <vt:lpstr>Overall summary</vt:lpstr>
      <vt:lpstr>Decoder structure</vt:lpstr>
      <vt:lpstr>Up-sampling</vt:lpstr>
      <vt:lpstr>Adaptive filter</vt:lpstr>
      <vt:lpstr>Inter-layer prediction</vt:lpstr>
      <vt:lpstr>Hybrid Intra and Inter-Layer Prediction</vt:lpstr>
      <vt:lpstr>Other configuration</vt:lpstr>
      <vt:lpstr>Coding efficiency</vt:lpstr>
      <vt:lpstr>Coding efficiency</vt:lpstr>
      <vt:lpstr>Coding efficiency (Additional results)</vt:lpstr>
      <vt:lpstr>Encoding/Decoding time</vt:lpstr>
      <vt:lpstr>Support non-HEVC base layer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</cp:lastModifiedBy>
  <cp:revision>2895</cp:revision>
  <dcterms:created xsi:type="dcterms:W3CDTF">2011-03-24T05:19:20Z</dcterms:created>
  <dcterms:modified xsi:type="dcterms:W3CDTF">2012-10-09T14:59:15Z</dcterms:modified>
</cp:coreProperties>
</file>