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</p:sldMasterIdLst>
  <p:notesMasterIdLst>
    <p:notesMasterId r:id="rId18"/>
  </p:notesMasterIdLst>
  <p:handoutMasterIdLst>
    <p:handoutMasterId r:id="rId19"/>
  </p:handoutMasterIdLst>
  <p:sldIdLst>
    <p:sldId id="256" r:id="rId2"/>
    <p:sldId id="434" r:id="rId3"/>
    <p:sldId id="435" r:id="rId4"/>
    <p:sldId id="436" r:id="rId5"/>
    <p:sldId id="441" r:id="rId6"/>
    <p:sldId id="437" r:id="rId7"/>
    <p:sldId id="438" r:id="rId8"/>
    <p:sldId id="442" r:id="rId9"/>
    <p:sldId id="440" r:id="rId10"/>
    <p:sldId id="448" r:id="rId11"/>
    <p:sldId id="439" r:id="rId12"/>
    <p:sldId id="443" r:id="rId13"/>
    <p:sldId id="444" r:id="rId14"/>
    <p:sldId id="445" r:id="rId15"/>
    <p:sldId id="447" r:id="rId16"/>
    <p:sldId id="446" r:id="rId17"/>
  </p:sldIdLst>
  <p:sldSz cx="9144000" cy="5143500" type="screen16x9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lasny, Daryl" initials="HD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CECFF"/>
    <a:srgbClr val="CCFFFF"/>
    <a:srgbClr val="CCFFCC"/>
    <a:srgbClr val="FFCCFF"/>
    <a:srgbClr val="006600"/>
    <a:srgbClr val="663300"/>
    <a:srgbClr val="FF5050"/>
    <a:srgbClr val="728E3A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52" autoAdjust="0"/>
    <p:restoredTop sz="99105" autoAdjust="0"/>
  </p:normalViewPr>
  <p:slideViewPr>
    <p:cSldViewPr>
      <p:cViewPr>
        <p:scale>
          <a:sx n="100" d="100"/>
          <a:sy n="100" d="100"/>
        </p:scale>
        <p:origin x="-1224" y="-834"/>
      </p:cViewPr>
      <p:guideLst>
        <p:guide orient="horz" pos="1627"/>
        <p:guide pos="2880"/>
      </p:guideLst>
    </p:cSldViewPr>
  </p:slideViewPr>
  <p:outlineViewPr>
    <p:cViewPr>
      <p:scale>
        <a:sx n="33" d="100"/>
        <a:sy n="33" d="100"/>
      </p:scale>
      <p:origin x="0" y="3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3780" y="-78"/>
      </p:cViewPr>
      <p:guideLst>
        <p:guide orient="horz" pos="2928"/>
        <p:guide pos="22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US"/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1265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5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F781F78A-6DA5-4E5C-B7DA-CC0FBB00C99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3340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11175" y="511175"/>
            <a:ext cx="6040438" cy="3397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72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87828" y="4376060"/>
            <a:ext cx="6259286" cy="4419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1265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5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14BF4540-F070-4ED6-A048-E38C81298C3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6477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11175" y="511175"/>
            <a:ext cx="6040438" cy="33972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4540-F070-4ED6-A048-E38C81298C3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846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SLATITLEPAGE.jpg copy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0539" y="845202"/>
            <a:ext cx="8262922" cy="1102519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lang="en-US" sz="3600" b="1" baseline="0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903402" y="3375921"/>
            <a:ext cx="5337199" cy="1075292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lang="en-US" sz="1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Presenter Information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30078" y="2198903"/>
            <a:ext cx="8283844" cy="926702"/>
          </a:xfrm>
        </p:spPr>
        <p:txBody>
          <a:bodyPr/>
          <a:lstStyle>
            <a:lvl1pPr marL="0" indent="0" algn="ctr">
              <a:spcBef>
                <a:spcPts val="0"/>
              </a:spcBef>
              <a:buNone/>
              <a:defRPr lang="en-US" sz="2400" b="1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Subtitle</a:t>
            </a:r>
            <a:endParaRPr lang="en-US" dirty="0"/>
          </a:p>
        </p:txBody>
      </p:sp>
      <p:pic>
        <p:nvPicPr>
          <p:cNvPr id="7" name="Picture 6" descr="SLA Logo Vertical110728 copy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657598" y="4589879"/>
            <a:ext cx="1828804" cy="470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601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idx="1"/>
          </p:nvPr>
        </p:nvSpPr>
        <p:spPr bwMode="auto">
          <a:xfrm>
            <a:off x="572293" y="942268"/>
            <a:ext cx="8152608" cy="3650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" name="Tit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40263309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5776" y="936198"/>
            <a:ext cx="3800474" cy="3692281"/>
          </a:xfr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752976" y="945714"/>
            <a:ext cx="3819525" cy="36922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35931296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461267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pic>
        <p:nvPicPr>
          <p:cNvPr id="5" name="Picture 13" descr="SLATITLEPAGE.jpg copy.png"/>
          <p:cNvPicPr>
            <a:picLocks noChangeAspect="1"/>
          </p:cNvPicPr>
          <p:nvPr userDrawn="1"/>
        </p:nvPicPr>
        <p:blipFill>
          <a:blip r:embed="rId2" cstate="print"/>
          <a:srcRect l="15042" r="12174"/>
          <a:stretch>
            <a:fillRect/>
          </a:stretch>
        </p:blipFill>
        <p:spPr bwMode="auto">
          <a:xfrm>
            <a:off x="0" y="-961611"/>
            <a:ext cx="9144000" cy="7066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SLA Logo Vertical110728 copy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262267" y="2234495"/>
            <a:ext cx="2619466" cy="6745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SLATITLEPAGE.jpg copy.pn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916837"/>
            <a:ext cx="9144000" cy="22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6" name="Rectangle 14"/>
          <p:cNvSpPr>
            <a:spLocks noChangeArrowheads="1"/>
          </p:cNvSpPr>
          <p:nvPr userDrawn="1"/>
        </p:nvSpPr>
        <p:spPr bwMode="auto">
          <a:xfrm>
            <a:off x="0" y="1"/>
            <a:ext cx="9144000" cy="610245"/>
          </a:xfrm>
          <a:prstGeom prst="rect">
            <a:avLst/>
          </a:prstGeom>
          <a:solidFill>
            <a:srgbClr val="000066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9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1032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title</a:t>
            </a:r>
          </a:p>
        </p:txBody>
      </p:sp>
      <p:sp>
        <p:nvSpPr>
          <p:cNvPr id="103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2293" y="770812"/>
            <a:ext cx="8152608" cy="3835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1" name="Picture 10" descr="SLA Logo Horizontal 110728 copy.png"/>
          <p:cNvPicPr>
            <a:picLocks noChangeAspect="1"/>
          </p:cNvPicPr>
          <p:nvPr userDrawn="1"/>
        </p:nvPicPr>
        <p:blipFill>
          <a:blip r:embed="rId8" cstate="print"/>
          <a:srcRect l="3013"/>
          <a:stretch>
            <a:fillRect/>
          </a:stretch>
        </p:blipFill>
        <p:spPr>
          <a:xfrm>
            <a:off x="0" y="4947551"/>
            <a:ext cx="2291120" cy="171516"/>
          </a:xfrm>
          <a:prstGeom prst="rect">
            <a:avLst/>
          </a:prstGeom>
        </p:spPr>
      </p:pic>
      <p:sp>
        <p:nvSpPr>
          <p:cNvPr id="13" name="Footer Placeholder 3"/>
          <p:cNvSpPr txBox="1">
            <a:spLocks/>
          </p:cNvSpPr>
          <p:nvPr userDrawn="1"/>
        </p:nvSpPr>
        <p:spPr>
          <a:xfrm>
            <a:off x="2133600" y="4929344"/>
            <a:ext cx="7010401" cy="215504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600" b="1" kern="1200">
                <a:solidFill>
                  <a:srgbClr val="000066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 smtClean="0"/>
              <a:t>JCT-VC K0031: Description of scalable video coding technology proposal by Sharp (proposal 1)</a:t>
            </a:r>
            <a:r>
              <a:rPr lang="en-US" sz="800" baseline="0" dirty="0" smtClean="0"/>
              <a:t> </a:t>
            </a:r>
            <a:r>
              <a:rPr lang="en-US" sz="700" kern="0" dirty="0" smtClean="0"/>
              <a:t>|   October</a:t>
            </a:r>
            <a:r>
              <a:rPr lang="en-US" sz="700" kern="0" baseline="0" dirty="0" smtClean="0"/>
              <a:t> 2012</a:t>
            </a:r>
            <a:r>
              <a:rPr lang="en-US" sz="700" kern="0" dirty="0" smtClean="0"/>
              <a:t>   |   </a:t>
            </a:r>
            <a:fld id="{95F343B4-3827-46CB-BBEB-8360B6C13ADE}" type="slidenum">
              <a:rPr lang="en-US" sz="700" kern="0" smtClean="0"/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lang="en-US" sz="700" kern="0" dirty="0" smtClean="0"/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68" r:id="rId2"/>
    <p:sldLayoutId id="2147483696" r:id="rId3"/>
    <p:sldLayoutId id="2147483669" r:id="rId4"/>
    <p:sldLayoutId id="2147483699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+mj-ea"/>
          <a:cs typeface="Calibri" pitchFamily="34" charset="0"/>
        </a:defRPr>
      </a:lvl1pPr>
      <a:lvl2pPr algn="l" defTabSz="871538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2pPr>
      <a:lvl3pPr algn="l" defTabSz="871538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3pPr>
      <a:lvl4pPr algn="l" defTabSz="871538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4pPr>
      <a:lvl5pPr algn="l" defTabSz="871538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5pPr>
      <a:lvl6pPr marL="4572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6pPr>
      <a:lvl7pPr marL="9144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7pPr>
      <a:lvl8pPr marL="13716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8pPr>
      <a:lvl9pPr marL="18288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9pPr>
    </p:titleStyle>
    <p:bodyStyle>
      <a:lvl1pPr marL="325438" indent="-325438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706438" indent="-269875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marL="1087438" indent="-215900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50000"/>
        <a:buFont typeface="Wingdings" pitchFamily="2" charset="2"/>
        <a:buChar char="n"/>
        <a:defRPr sz="2200">
          <a:solidFill>
            <a:schemeClr val="tx1"/>
          </a:solidFill>
          <a:latin typeface="Calibri" pitchFamily="34" charset="0"/>
          <a:cs typeface="Calibri" pitchFamily="34" charset="0"/>
        </a:defRPr>
      </a:lvl3pPr>
      <a:lvl4pPr marL="1524000" indent="-217488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cs typeface="Calibri" pitchFamily="34" charset="0"/>
        </a:defRPr>
      </a:lvl4pPr>
      <a:lvl5pPr marL="1960563" indent="-217488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50000"/>
        <a:buFont typeface="Wingdings" pitchFamily="2" charset="2"/>
        <a:buChar char="n"/>
        <a:defRPr sz="1800">
          <a:solidFill>
            <a:schemeClr val="tx1"/>
          </a:solidFill>
          <a:latin typeface="Calibri" pitchFamily="34" charset="0"/>
          <a:cs typeface="Calibri" pitchFamily="34" charset="0"/>
        </a:defRPr>
      </a:lvl5pPr>
      <a:lvl6pPr marL="24177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6pPr>
      <a:lvl7pPr marL="28749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7pPr>
      <a:lvl8pPr marL="33321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8pPr>
      <a:lvl9pPr marL="37893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/>
              <a:t>JCT-VC K0031: Description of scalable video coding technology proposal by Sharp (proposal 1)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2876550"/>
            <a:ext cx="5337199" cy="107529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Kiran Misra, Jie Zhao, Seung-Hwan Kim, Sachin Deshpande, Andrew Segall</a:t>
            </a:r>
          </a:p>
          <a:p>
            <a:endParaRPr lang="en-US" dirty="0" smtClean="0"/>
          </a:p>
          <a:p>
            <a:r>
              <a:rPr lang="en-US" dirty="0" smtClean="0"/>
              <a:t>Presenter: Andrew Segall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666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-76200" y="742950"/>
            <a:ext cx="3800474" cy="3692281"/>
          </a:xfrm>
        </p:spPr>
        <p:txBody>
          <a:bodyPr/>
          <a:lstStyle/>
          <a:p>
            <a:r>
              <a:rPr lang="en-US" dirty="0" smtClean="0"/>
              <a:t>An up-sampler is chosen from multiple up-samplers if:</a:t>
            </a:r>
          </a:p>
          <a:p>
            <a:pPr lvl="1"/>
            <a:r>
              <a:rPr lang="en-US" dirty="0" smtClean="0"/>
              <a:t>In </a:t>
            </a:r>
            <a:r>
              <a:rPr lang="en-US" b="1" dirty="0" smtClean="0"/>
              <a:t>Difference Coding Mode</a:t>
            </a:r>
            <a:r>
              <a:rPr lang="en-US" dirty="0" smtClean="0"/>
              <a:t>, or</a:t>
            </a:r>
          </a:p>
          <a:p>
            <a:pPr lvl="1"/>
            <a:r>
              <a:rPr lang="en-US" dirty="0" smtClean="0"/>
              <a:t>In </a:t>
            </a:r>
            <a:r>
              <a:rPr lang="en-US" b="1" dirty="0" smtClean="0"/>
              <a:t>Pixel Coding Mode</a:t>
            </a:r>
            <a:r>
              <a:rPr lang="en-US" dirty="0" smtClean="0"/>
              <a:t> and co-located base layer picture is used for reference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488145134"/>
              </p:ext>
            </p:extLst>
          </p:nvPr>
        </p:nvGraphicFramePr>
        <p:xfrm>
          <a:off x="3733800" y="666750"/>
          <a:ext cx="5257800" cy="4023360"/>
        </p:xfrm>
        <a:graphic>
          <a:graphicData uri="http://schemas.openxmlformats.org/drawingml/2006/table">
            <a:tbl>
              <a:tblPr/>
              <a:tblGrid>
                <a:gridCol w="4779818"/>
                <a:gridCol w="477982"/>
              </a:tblGrid>
              <a:tr h="15712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prediction_unit</a:t>
                      </a:r>
                      <a:r>
                        <a:rPr lang="en-GB" sz="12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( x0, y0, </a:t>
                      </a:r>
                      <a:r>
                        <a:rPr lang="en-GB" sz="12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nPbW</a:t>
                      </a:r>
                      <a:r>
                        <a:rPr lang="en-GB" sz="12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, </a:t>
                      </a:r>
                      <a:r>
                        <a:rPr lang="en-GB" sz="12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nPbH</a:t>
                      </a:r>
                      <a:r>
                        <a:rPr lang="en-GB" sz="12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) {</a:t>
                      </a:r>
                      <a:endParaRPr lang="en-US" sz="12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32140" marR="3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 b="1">
                          <a:effectLst/>
                          <a:latin typeface="Times New Roman"/>
                          <a:ea typeface="Malgun Gothic"/>
                        </a:rPr>
                        <a:t>Descriptor</a:t>
                      </a:r>
                      <a:endParaRPr lang="en-US" sz="12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32140" marR="3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56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if( skip_flag[ x0 ][ y0 ] ) {</a:t>
                      </a:r>
                      <a:endParaRPr lang="en-US" sz="12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32140" marR="3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32140" marR="3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56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if( MaxNumMergeCand &gt; 1 )</a:t>
                      </a:r>
                      <a:endParaRPr lang="en-US" sz="12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32140" marR="3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32140" marR="3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56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2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merge_idx</a:t>
                      </a:r>
                      <a:r>
                        <a:rPr lang="en-GB" sz="12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2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32140" marR="3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32140" marR="3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56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} else { /* MODE_INTER */</a:t>
                      </a:r>
                      <a:endParaRPr lang="en-US" sz="12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32140" marR="3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32140" marR="3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56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200" dirty="0" smtClean="0">
                          <a:effectLst/>
                          <a:latin typeface="Times"/>
                          <a:ea typeface="Malgun Gothic"/>
                          <a:cs typeface="Times New Roman"/>
                        </a:rPr>
                        <a:t>			…</a:t>
                      </a:r>
                      <a:endParaRPr lang="en-US" sz="12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32140" marR="3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12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32140" marR="3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56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if( </a:t>
                      </a:r>
                      <a:r>
                        <a:rPr lang="en-GB" sz="12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inter_pred_idc</a:t>
                      </a:r>
                      <a:r>
                        <a:rPr lang="en-GB" sz="12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x0 ][ y0 ]  !=  Pred_L1 ) {</a:t>
                      </a:r>
                      <a:endParaRPr lang="en-US" sz="12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32140" marR="3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endParaRPr lang="en-US" sz="12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32140" marR="3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56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if( num_ref_idx_l0_active_minus1  &gt;  0 )</a:t>
                      </a:r>
                      <a:endParaRPr lang="en-US" sz="12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32140" marR="3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endParaRPr lang="en-US" sz="12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32140" marR="3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56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</a:t>
                      </a:r>
                      <a:r>
                        <a:rPr lang="en-GB" sz="1200" b="1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ref_idx_l0</a:t>
                      </a:r>
                      <a:r>
                        <a:rPr lang="en-GB" sz="12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2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32140" marR="3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en-US" sz="12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32140" marR="3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56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	if( diff_coding_flag || ColocatedBLPic( 0 , ref_idx_l0[ x0 ][ y0 ] ) )</a:t>
                      </a:r>
                      <a:endParaRPr lang="en-US" sz="12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32140" marR="3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32140" marR="3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56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		</a:t>
                      </a:r>
                      <a:r>
                        <a:rPr lang="en-GB" sz="1200" b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upsampler_idx_l0[ x0 ][ y0 ]</a:t>
                      </a:r>
                      <a:endParaRPr lang="en-US" sz="12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32140" marR="3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32140" marR="3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56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200" dirty="0" smtClean="0">
                          <a:effectLst/>
                          <a:latin typeface="Times"/>
                          <a:ea typeface="Malgun Gothic"/>
                          <a:cs typeface="Times New Roman"/>
                        </a:rPr>
                        <a:t>				...</a:t>
                      </a:r>
                      <a:endParaRPr lang="en-US" sz="12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32140" marR="3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32140" marR="3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56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}</a:t>
                      </a:r>
                      <a:endParaRPr lang="en-US" sz="12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32140" marR="3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endParaRPr lang="en-US" sz="12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32140" marR="3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56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if( inter_pred_idc[ x0 ][ y0 ]  !=  Pred_L0 ) {</a:t>
                      </a:r>
                      <a:endParaRPr lang="en-US" sz="12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32140" marR="3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endParaRPr lang="en-US" sz="12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32140" marR="3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56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if( num_ref_idx_l1_active_minus1  &gt;  0 )</a:t>
                      </a:r>
                      <a:endParaRPr lang="en-US" sz="12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32140" marR="3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endParaRPr lang="en-US" sz="12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32140" marR="3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56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		</a:t>
                      </a:r>
                      <a:r>
                        <a:rPr lang="en-GB" sz="12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ref_idx_l1</a:t>
                      </a:r>
                      <a:r>
                        <a:rPr lang="en-GB" sz="12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2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32140" marR="3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en-US" sz="12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32140" marR="3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56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	if( diff_coding_flag || ColocatedBLPic( 1 , ref_idx_l1[ x0 ][ y0 ] ) )</a:t>
                      </a:r>
                      <a:endParaRPr lang="en-US" sz="12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32140" marR="3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32140" marR="3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56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		</a:t>
                      </a:r>
                      <a:r>
                        <a:rPr lang="en-GB" sz="1200" b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upsampler_idx_l1</a:t>
                      </a:r>
                      <a:r>
                        <a:rPr lang="en-GB" sz="12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2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32140" marR="3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2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32140" marR="3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5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  <a:defRPr/>
                      </a:pPr>
                      <a:r>
                        <a:rPr lang="en-US" sz="1200" dirty="0" smtClean="0">
                          <a:effectLst/>
                          <a:latin typeface="Times"/>
                          <a:ea typeface="Malgun Gothic"/>
                          <a:cs typeface="Times New Roman"/>
                        </a:rPr>
                        <a:t>				...</a:t>
                      </a:r>
                    </a:p>
                  </a:txBody>
                  <a:tcPr marL="32140" marR="3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12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32140" marR="3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56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en-US" sz="12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32140" marR="3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endParaRPr lang="en-US" sz="12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32140" marR="3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56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2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32140" marR="3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 </a:t>
                      </a:r>
                      <a:endParaRPr lang="en-US" sz="12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32140" marR="321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Pixel data: Adaptive up-sampling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815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Pixel data: Inter prediction difference coding mode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1002720"/>
              </p:ext>
            </p:extLst>
          </p:nvPr>
        </p:nvGraphicFramePr>
        <p:xfrm>
          <a:off x="152400" y="819150"/>
          <a:ext cx="5486400" cy="373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1" name="Visio" r:id="rId3" imgW="7246906" imgH="4938617" progId="Visio.Drawing.11">
                  <p:embed/>
                </p:oleObj>
              </mc:Choice>
              <mc:Fallback>
                <p:oleObj name="Visio" r:id="rId3" imgW="7246906" imgH="4938617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400" y="819150"/>
                        <a:ext cx="5486400" cy="3736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914900" y="742950"/>
            <a:ext cx="4038600" cy="4136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5438" indent="-325438" defTabSz="871538" eaLnBrk="0" hangingPunct="0">
              <a:spcBef>
                <a:spcPct val="20000"/>
              </a:spcBef>
              <a:buClr>
                <a:schemeClr val="bg1">
                  <a:lumMod val="50000"/>
                </a:schemeClr>
              </a:buClr>
              <a:buSzPct val="60000"/>
              <a:buFont typeface="Wingdings" pitchFamily="2" charset="2"/>
              <a:buChar char="n"/>
            </a:pPr>
            <a:r>
              <a:rPr lang="en-US" sz="1800" dirty="0">
                <a:latin typeface="Calibri" pitchFamily="34" charset="0"/>
                <a:cs typeface="Calibri" pitchFamily="34" charset="0"/>
              </a:rPr>
              <a:t>Prediction is done in pixel difference domain relative to the base layer</a:t>
            </a:r>
          </a:p>
          <a:p>
            <a:pPr marL="325438" indent="-325438" defTabSz="871538" eaLnBrk="0" hangingPunct="0">
              <a:spcBef>
                <a:spcPct val="20000"/>
              </a:spcBef>
              <a:buClr>
                <a:schemeClr val="bg1">
                  <a:lumMod val="50000"/>
                </a:schemeClr>
              </a:buClr>
              <a:buSzPct val="60000"/>
              <a:buFont typeface="Wingdings" pitchFamily="2" charset="2"/>
              <a:buChar char="n"/>
            </a:pPr>
            <a:r>
              <a:rPr lang="en-US" sz="1800" dirty="0">
                <a:latin typeface="Calibri" pitchFamily="34" charset="0"/>
                <a:cs typeface="Calibri" pitchFamily="34" charset="0"/>
              </a:rPr>
              <a:t>The motion search and motion interpolation process is the same as pixel coding mode (</a:t>
            </a:r>
            <a:r>
              <a:rPr lang="en-US" sz="1800" dirty="0" err="1">
                <a:latin typeface="Calibri" pitchFamily="34" charset="0"/>
                <a:cs typeface="Calibri" pitchFamily="34" charset="0"/>
              </a:rPr>
              <a:t>PxCM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)</a:t>
            </a:r>
          </a:p>
          <a:p>
            <a:pPr marL="325438" indent="-325438" defTabSz="871538" eaLnBrk="0" hangingPunct="0">
              <a:spcBef>
                <a:spcPct val="20000"/>
              </a:spcBef>
              <a:buClr>
                <a:schemeClr val="bg1">
                  <a:lumMod val="50000"/>
                </a:schemeClr>
              </a:buClr>
              <a:buSzPct val="60000"/>
              <a:buFont typeface="Wingdings" pitchFamily="2" charset="2"/>
              <a:buChar char="n"/>
            </a:pPr>
            <a:r>
              <a:rPr lang="en-US" sz="1800" dirty="0">
                <a:latin typeface="Calibri" pitchFamily="34" charset="0"/>
                <a:cs typeface="Calibri" pitchFamily="34" charset="0"/>
              </a:rPr>
              <a:t>The predictor in difference coding mode (DCM) is based on the difference of reference enhancement layer decoded pixel data and co-located reference base layer decoded pixel data</a:t>
            </a:r>
          </a:p>
          <a:p>
            <a:pPr marL="325438" indent="-325438" defTabSz="871538" eaLnBrk="0" hangingPunct="0">
              <a:spcBef>
                <a:spcPct val="20000"/>
              </a:spcBef>
              <a:buClr>
                <a:schemeClr val="bg1">
                  <a:lumMod val="50000"/>
                </a:schemeClr>
              </a:buClr>
              <a:buSzPct val="60000"/>
              <a:buFont typeface="Wingdings" pitchFamily="2" charset="2"/>
              <a:buChar char="n"/>
            </a:pPr>
            <a:r>
              <a:rPr lang="en-US" sz="1800" dirty="0">
                <a:latin typeface="Calibri" pitchFamily="34" charset="0"/>
                <a:cs typeface="Calibri" pitchFamily="34" charset="0"/>
              </a:rPr>
              <a:t>The current base layer decoded pixel data is up-sampled and added back during reconstruction </a:t>
            </a:r>
          </a:p>
        </p:txBody>
      </p:sp>
    </p:spTree>
    <p:extLst>
      <p:ext uri="{BB962C8B-B14F-4D97-AF65-F5344CB8AC3E}">
        <p14:creationId xmlns:p14="http://schemas.microsoft.com/office/powerpoint/2010/main" val="17125066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Pixel data: Intra </a:t>
            </a:r>
            <a:r>
              <a:rPr lang="en-US" dirty="0"/>
              <a:t>prediction </a:t>
            </a:r>
            <a:r>
              <a:rPr lang="en-US" dirty="0" smtClean="0"/>
              <a:t>difference </a:t>
            </a:r>
            <a:r>
              <a:rPr lang="en-US" dirty="0"/>
              <a:t>coding mode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751738"/>
              </p:ext>
            </p:extLst>
          </p:nvPr>
        </p:nvGraphicFramePr>
        <p:xfrm>
          <a:off x="0" y="1200150"/>
          <a:ext cx="5587935" cy="281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7" name="Visio" r:id="rId3" imgW="7316343" imgH="3705225" progId="Visio.Drawing.11">
                  <p:embed/>
                </p:oleObj>
              </mc:Choice>
              <mc:Fallback>
                <p:oleObj name="Visio" r:id="rId3" imgW="7316343" imgH="3705225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1200150"/>
                        <a:ext cx="5587935" cy="2819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562600" y="590550"/>
            <a:ext cx="3429000" cy="4358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Similar to inter-prediction:</a:t>
            </a:r>
          </a:p>
          <a:p>
            <a:pPr marL="325438" indent="-325438" defTabSz="871538" eaLnBrk="0" hangingPunct="0">
              <a:spcBef>
                <a:spcPct val="20000"/>
              </a:spcBef>
              <a:buClr>
                <a:schemeClr val="bg1">
                  <a:lumMod val="50000"/>
                </a:schemeClr>
              </a:buClr>
              <a:buSzPct val="60000"/>
              <a:buFont typeface="Wingdings" pitchFamily="2" charset="2"/>
              <a:buChar char="n"/>
            </a:pPr>
            <a:r>
              <a:rPr lang="en-US" sz="1800" dirty="0">
                <a:latin typeface="Calibri" pitchFamily="34" charset="0"/>
                <a:cs typeface="Calibri" pitchFamily="34" charset="0"/>
              </a:rPr>
              <a:t>The secondary predictor is based on the difference of decoded neighboring enhancement layer sample values (to be used as reference) and co-located decoded neighboring base layer sample values. </a:t>
            </a:r>
          </a:p>
          <a:p>
            <a:pPr marL="325438" indent="-325438" defTabSz="871538" eaLnBrk="0" hangingPunct="0">
              <a:spcBef>
                <a:spcPct val="20000"/>
              </a:spcBef>
              <a:buClr>
                <a:schemeClr val="bg1">
                  <a:lumMod val="50000"/>
                </a:schemeClr>
              </a:buClr>
              <a:buSzPct val="60000"/>
              <a:buFont typeface="Wingdings" pitchFamily="2" charset="2"/>
              <a:buChar char="n"/>
            </a:pPr>
            <a:r>
              <a:rPr lang="en-US" sz="1800" dirty="0">
                <a:latin typeface="Calibri" pitchFamily="34" charset="0"/>
                <a:cs typeface="Calibri" pitchFamily="34" charset="0"/>
              </a:rPr>
              <a:t>Once the secondary predictor is determined the current decoded base layer sample values which form the primary predictor are added back during reconstruction.</a:t>
            </a:r>
          </a:p>
        </p:txBody>
      </p:sp>
    </p:spTree>
    <p:extLst>
      <p:ext uri="{BB962C8B-B14F-4D97-AF65-F5344CB8AC3E}">
        <p14:creationId xmlns:p14="http://schemas.microsoft.com/office/powerpoint/2010/main" val="11650732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CABAC Initialization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7831788"/>
              </p:ext>
            </p:extLst>
          </p:nvPr>
        </p:nvGraphicFramePr>
        <p:xfrm>
          <a:off x="533400" y="1047750"/>
          <a:ext cx="7696200" cy="1600200"/>
        </p:xfrm>
        <a:graphic>
          <a:graphicData uri="http://schemas.openxmlformats.org/drawingml/2006/table">
            <a:tbl>
              <a:tblPr firstRow="1" firstCol="1" bandRow="1"/>
              <a:tblGrid>
                <a:gridCol w="1924050"/>
                <a:gridCol w="1924050"/>
                <a:gridCol w="1924050"/>
                <a:gridCol w="1924050"/>
              </a:tblGrid>
              <a:tr h="5334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>
                          <a:effectLst/>
                          <a:latin typeface="Times New Roman"/>
                          <a:ea typeface="Times New Roman"/>
                        </a:rPr>
                        <a:t>Enhancement Layer Slice Type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>
                          <a:effectLst/>
                          <a:latin typeface="Times New Roman"/>
                          <a:ea typeface="Times New Roman"/>
                        </a:rPr>
                        <a:t>Use </a:t>
                      </a:r>
                      <a:r>
                        <a:rPr lang="en-US" sz="1600" i="1" dirty="0" err="1">
                          <a:effectLst/>
                          <a:latin typeface="Times New Roman"/>
                          <a:ea typeface="Times New Roman"/>
                        </a:rPr>
                        <a:t>BaseLayer</a:t>
                      </a:r>
                      <a:r>
                        <a:rPr lang="en-US" sz="1600" i="1" dirty="0">
                          <a:effectLst/>
                          <a:latin typeface="Times New Roman"/>
                          <a:ea typeface="Times New Roman"/>
                        </a:rPr>
                        <a:t> Frame for Reference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i="1">
                          <a:effectLst/>
                          <a:latin typeface="Times New Roman"/>
                          <a:ea typeface="Times New Roman"/>
                        </a:rPr>
                        <a:t>cabac_init_flag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i="1">
                          <a:effectLst/>
                          <a:latin typeface="Times New Roman"/>
                          <a:ea typeface="Times New Roman"/>
                        </a:rPr>
                        <a:t>Selected Table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I_SLICE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As in HEVC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P/B_SLICE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Enh0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P_SLICE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0/1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Enh 1/2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B_SLICE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0/1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Times New Roman"/>
                          <a:ea typeface="Times New Roman"/>
                        </a:rPr>
                        <a:t>Enh</a:t>
                      </a: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 2/1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219200" y="3105150"/>
            <a:ext cx="57290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Different CABAC initialization values for enhancement layer</a:t>
            </a:r>
          </a:p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Re-define the semantics for </a:t>
            </a:r>
            <a:r>
              <a:rPr lang="en-US" sz="1800" dirty="0" err="1" smtClean="0">
                <a:latin typeface="Calibri" pitchFamily="34" charset="0"/>
                <a:cs typeface="Calibri" pitchFamily="34" charset="0"/>
              </a:rPr>
              <a:t>cabac_init_flag</a:t>
            </a:r>
            <a:endParaRPr lang="en-US" sz="1800" dirty="0" smtClean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93095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Compression Performance versus simulcast anchors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7497372"/>
              </p:ext>
            </p:extLst>
          </p:nvPr>
        </p:nvGraphicFramePr>
        <p:xfrm>
          <a:off x="1447800" y="819150"/>
          <a:ext cx="6248400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6248400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EL-only actual rate: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RA HEVC 2x		-30.4%(Y)	-18.4%(U)	-18.1%(V)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RA HEVC 1.5x		-47.8%(Y)	-41.0%(U)	-40.1%(V)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EL-only target rate: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RA HEVC 2x		-28.4%(Y)	-16.0%(U)	-15.7%(V)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RA HEVC 1.5x		-45.8%(Y)	-38.7%(U)	-37.8%(V)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effectLst/>
                          <a:latin typeface="Times New Roman"/>
                          <a:ea typeface="Times New Roman"/>
                        </a:rPr>
                        <a:t>EL+BL actual rate</a:t>
                      </a:r>
                      <a:r>
                        <a:rPr lang="en-US" sz="1400" b="1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: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RA HEVC 2x		-20.5%(Y)	-10.2%(U)	-9.9%(V)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RA HEVC 1.5x		-28.4%(Y)	-22.0%(U)	-21.3%(V)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EL+BL target rate: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RA HEVC 2x		-19.0%(Y)	-8.5%(U)	-8.2%(V)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RA HEVC 1.5x		-27.0%(Y)	-20.5%(U)	-19.8%(V)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09600" y="4019550"/>
            <a:ext cx="830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Based on EL only actual rate, BD bitrate improvement of 30.4</a:t>
            </a:r>
            <a:r>
              <a:rPr lang="en-US" sz="1800" dirty="0"/>
              <a:t>% and 47.8% for 2x and 1.5x configurations, </a:t>
            </a:r>
            <a:r>
              <a:rPr lang="en-US" sz="1800" dirty="0" smtClean="0"/>
              <a:t>respectively are observed. Larger improvements for </a:t>
            </a:r>
            <a:r>
              <a:rPr lang="en-US" sz="1800" dirty="0"/>
              <a:t>Class A+ sequences in the 2x </a:t>
            </a:r>
            <a:r>
              <a:rPr lang="en-US" sz="1800" dirty="0" smtClean="0"/>
              <a:t>scenario.</a:t>
            </a:r>
            <a:endParaRPr lang="en-US" sz="1800" dirty="0" smtClean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33446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Supplemental Information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9287555"/>
              </p:ext>
            </p:extLst>
          </p:nvPr>
        </p:nvGraphicFramePr>
        <p:xfrm>
          <a:off x="1447800" y="819150"/>
          <a:ext cx="6248400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6248400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EL-only actual rate: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RA HEVC 2x		-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33.7%(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Y)	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-27.0%(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U)	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-27.6%(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V)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RA HEVC 1.5x		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-50.5%(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Y)	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-48.3%(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U)	-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47.5%(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V)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EL-only target rate: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RA HEVC 2x		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-33.3%(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Y)	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-26.6%(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U)	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-27.2%(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V)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RA HEVC 1.5x		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-49.8%(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Y)	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-47.6%(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U)	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-46.8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%(V)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effectLst/>
                          <a:latin typeface="Times New Roman"/>
                          <a:ea typeface="Times New Roman"/>
                        </a:rPr>
                        <a:t>EL+BL actual rate</a:t>
                      </a:r>
                      <a:r>
                        <a:rPr lang="en-US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: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RA HEVC 2x		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-23.6%(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Y)	-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17.9%(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U)	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-18.4%(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V)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RA HEVC 1.5x		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-31.2%(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Y)	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-29.1.0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%(U)	-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28.4%(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V)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EL+BL target rate: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RA HEVC 2x		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-23.3%(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Y)	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-17.6%(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U)	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-18.1%(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V)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RA HEVC 1.5x		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-30.8%(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Y)	-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28.6%(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U)	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-27.9%(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V)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09600" y="4095750"/>
            <a:ext cx="830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Enabling IBDI and ALF in enhancement layer results in an </a:t>
            </a:r>
            <a:r>
              <a:rPr lang="en-US" sz="1800" dirty="0" smtClean="0"/>
              <a:t>average Y </a:t>
            </a:r>
            <a:r>
              <a:rPr lang="en-US" sz="1800" dirty="0"/>
              <a:t>BD rate improvement of </a:t>
            </a:r>
            <a:r>
              <a:rPr lang="en-US" sz="1800" dirty="0" smtClean="0"/>
              <a:t>3.1% to 4.9% for 2x; and 2.7% to 4% for 1.5x</a:t>
            </a:r>
            <a:endParaRPr lang="en-US" sz="1800" dirty="0"/>
          </a:p>
          <a:p>
            <a:endParaRPr lang="en-US" sz="1800" dirty="0" smtClean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23028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Sharp response to the </a:t>
            </a:r>
            <a:r>
              <a:rPr lang="en-US" dirty="0" err="1" smtClean="0"/>
              <a:t>CfP</a:t>
            </a:r>
            <a:r>
              <a:rPr lang="en-US" dirty="0" smtClean="0"/>
              <a:t> on scalable video coding extension for HEVC has been described</a:t>
            </a:r>
          </a:p>
          <a:p>
            <a:endParaRPr lang="en-US" dirty="0"/>
          </a:p>
          <a:p>
            <a:r>
              <a:rPr lang="en-US" dirty="0" smtClean="0"/>
              <a:t>Proposed design extends existing techniques</a:t>
            </a:r>
          </a:p>
          <a:p>
            <a:endParaRPr lang="en-US" dirty="0"/>
          </a:p>
          <a:p>
            <a:r>
              <a:rPr lang="en-US" dirty="0" smtClean="0"/>
              <a:t>Average object gains of:</a:t>
            </a:r>
          </a:p>
          <a:p>
            <a:pPr lvl="1"/>
            <a:r>
              <a:rPr lang="en-US" dirty="0" smtClean="0"/>
              <a:t>EL only Actual Rate: </a:t>
            </a:r>
            <a:r>
              <a:rPr lang="en-US" dirty="0"/>
              <a:t>30.4% and 47.8% for 2x and </a:t>
            </a:r>
            <a:r>
              <a:rPr lang="en-US" dirty="0" smtClean="0"/>
              <a:t>1.5x</a:t>
            </a:r>
          </a:p>
          <a:p>
            <a:pPr lvl="1"/>
            <a:r>
              <a:rPr lang="en-US" dirty="0" smtClean="0"/>
              <a:t>EL only Target Rate: 28.4% and 45.8%</a:t>
            </a:r>
            <a:r>
              <a:rPr lang="en-US" dirty="0"/>
              <a:t> for 2x and 1.5x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268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66800" y="742950"/>
            <a:ext cx="7047707" cy="3650794"/>
          </a:xfrm>
        </p:spPr>
        <p:txBody>
          <a:bodyPr/>
          <a:lstStyle/>
          <a:p>
            <a:r>
              <a:rPr lang="en-US" sz="2400" dirty="0" smtClean="0"/>
              <a:t>Introduction</a:t>
            </a:r>
          </a:p>
          <a:p>
            <a:r>
              <a:rPr lang="en-US" sz="2400" dirty="0" smtClean="0"/>
              <a:t>Algorithms</a:t>
            </a:r>
          </a:p>
          <a:p>
            <a:pPr lvl="1"/>
            <a:r>
              <a:rPr lang="en-US" sz="2000" dirty="0"/>
              <a:t>Motion data:</a:t>
            </a:r>
          </a:p>
          <a:p>
            <a:pPr lvl="2"/>
            <a:r>
              <a:rPr lang="en-US" sz="1800" dirty="0"/>
              <a:t>Merge process</a:t>
            </a:r>
          </a:p>
          <a:p>
            <a:pPr lvl="2"/>
            <a:r>
              <a:rPr lang="en-US" sz="1800" dirty="0"/>
              <a:t>Motion vector </a:t>
            </a:r>
            <a:r>
              <a:rPr lang="en-US" sz="1800" dirty="0" smtClean="0"/>
              <a:t>prediction</a:t>
            </a:r>
            <a:endParaRPr lang="en-US" sz="2400" dirty="0" smtClean="0"/>
          </a:p>
          <a:p>
            <a:pPr lvl="1"/>
            <a:r>
              <a:rPr lang="en-US" sz="2000" dirty="0" smtClean="0"/>
              <a:t>Pixel data:</a:t>
            </a:r>
          </a:p>
          <a:p>
            <a:pPr lvl="2"/>
            <a:r>
              <a:rPr lang="en-US" sz="1800" dirty="0" smtClean="0"/>
              <a:t>Up-sampling </a:t>
            </a:r>
            <a:r>
              <a:rPr lang="en-US" sz="1800" dirty="0"/>
              <a:t>of base layer picture for </a:t>
            </a:r>
            <a:r>
              <a:rPr lang="en-US" sz="1800" dirty="0" smtClean="0"/>
              <a:t>reference</a:t>
            </a:r>
          </a:p>
          <a:p>
            <a:pPr lvl="2"/>
            <a:r>
              <a:rPr lang="en-US" sz="1800" dirty="0"/>
              <a:t>High frequency prediction in pixel difference domain</a:t>
            </a:r>
          </a:p>
          <a:p>
            <a:pPr lvl="1"/>
            <a:r>
              <a:rPr lang="en-US" sz="2000" dirty="0" smtClean="0"/>
              <a:t>CABAC Initialization</a:t>
            </a:r>
          </a:p>
          <a:p>
            <a:r>
              <a:rPr lang="en-US" sz="2400" dirty="0" smtClean="0"/>
              <a:t>Compression Performance</a:t>
            </a:r>
          </a:p>
          <a:p>
            <a:r>
              <a:rPr lang="en-US" sz="2400" dirty="0" smtClean="0"/>
              <a:t>Summary</a:t>
            </a:r>
          </a:p>
          <a:p>
            <a:pPr lvl="1"/>
            <a:endParaRPr lang="en-US" sz="2000" dirty="0" smtClean="0"/>
          </a:p>
          <a:p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20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Idea:</a:t>
            </a:r>
          </a:p>
          <a:p>
            <a:pPr lvl="1"/>
            <a:r>
              <a:rPr lang="en-US" dirty="0" smtClean="0"/>
              <a:t>Use correlated pixel and motion data in base layer for enhancement layer prediction and coding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Extend existing tools – merge process, motion vector prediction, difference coding mode for intra/inter prediction</a:t>
            </a:r>
          </a:p>
          <a:p>
            <a:pPr lvl="1"/>
            <a:endParaRPr lang="en-US" dirty="0"/>
          </a:p>
          <a:p>
            <a:r>
              <a:rPr lang="en-US" dirty="0" smtClean="0"/>
              <a:t>No ALF, No IBDI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07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- Architecture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4767513"/>
              </p:ext>
            </p:extLst>
          </p:nvPr>
        </p:nvGraphicFramePr>
        <p:xfrm>
          <a:off x="533400" y="895350"/>
          <a:ext cx="8150235" cy="381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3" name="Visio" r:id="rId3" imgW="7308247" imgH="3424761" progId="Visio.Drawing.11">
                  <p:embed/>
                </p:oleObj>
              </mc:Choice>
              <mc:Fallback>
                <p:oleObj name="Visio" r:id="rId3" imgW="7308247" imgH="3424761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3400" y="895350"/>
                        <a:ext cx="8150235" cy="381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1000" y="4091296"/>
            <a:ext cx="42234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Modified blocks labeled in  </a:t>
            </a:r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red</a:t>
            </a:r>
          </a:p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All remaining blocks are same as base layer</a:t>
            </a:r>
          </a:p>
        </p:txBody>
      </p:sp>
    </p:spTree>
    <p:extLst>
      <p:ext uri="{BB962C8B-B14F-4D97-AF65-F5344CB8AC3E}">
        <p14:creationId xmlns:p14="http://schemas.microsoft.com/office/powerpoint/2010/main" val="235430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Inter-frame prediction structure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2678958"/>
              </p:ext>
            </p:extLst>
          </p:nvPr>
        </p:nvGraphicFramePr>
        <p:xfrm>
          <a:off x="304800" y="438150"/>
          <a:ext cx="6861628" cy="4108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6" name="Visio" r:id="rId3" imgW="6137501" imgH="3675776" progId="Visio.Drawing.11">
                  <p:embed/>
                </p:oleObj>
              </mc:Choice>
              <mc:Fallback>
                <p:oleObj name="Visio" r:id="rId3" imgW="6137501" imgH="3675776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4800" y="438150"/>
                        <a:ext cx="6861628" cy="4108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089297" y="3790950"/>
            <a:ext cx="2057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Use of up-sampled base layer picture for inter-prediction</a:t>
            </a:r>
          </a:p>
        </p:txBody>
      </p:sp>
    </p:spTree>
    <p:extLst>
      <p:ext uri="{BB962C8B-B14F-4D97-AF65-F5344CB8AC3E}">
        <p14:creationId xmlns:p14="http://schemas.microsoft.com/office/powerpoint/2010/main" val="29195747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 data: Mapping base layer data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2878565"/>
              </p:ext>
            </p:extLst>
          </p:nvPr>
        </p:nvGraphicFramePr>
        <p:xfrm>
          <a:off x="1295400" y="819150"/>
          <a:ext cx="6858000" cy="320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Visio" r:id="rId3" imgW="6435471" imgH="3013043" progId="Visio.Drawing.11">
                  <p:embed/>
                </p:oleObj>
              </mc:Choice>
              <mc:Fallback>
                <p:oleObj name="Visio" r:id="rId3" imgW="6435471" imgH="3013043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95400" y="819150"/>
                        <a:ext cx="6858000" cy="3200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09600" y="4171950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(</a:t>
            </a:r>
            <a:r>
              <a:rPr lang="en-US" sz="1800" dirty="0"/>
              <a:t>X_EL, Y_EL) maps to (X_BL = </a:t>
            </a:r>
            <a:r>
              <a:rPr lang="en-US" sz="1800" dirty="0" smtClean="0"/>
              <a:t>X_EL/</a:t>
            </a:r>
            <a:r>
              <a:rPr lang="en-US" sz="1800" dirty="0" err="1" smtClean="0"/>
              <a:t>ScaleX</a:t>
            </a:r>
            <a:r>
              <a:rPr lang="en-US" sz="1800" dirty="0"/>
              <a:t>, </a:t>
            </a:r>
            <a:r>
              <a:rPr lang="en-US" sz="1800" dirty="0" smtClean="0"/>
              <a:t>Y_BL = Y_EL/</a:t>
            </a:r>
            <a:r>
              <a:rPr lang="en-US" sz="1800" dirty="0" err="1" smtClean="0"/>
              <a:t>ScaleY</a:t>
            </a:r>
            <a:r>
              <a:rPr lang="en-US" sz="1800" dirty="0" smtClean="0"/>
              <a:t>).  </a:t>
            </a:r>
          </a:p>
          <a:p>
            <a:r>
              <a:rPr lang="en-US" sz="1800" dirty="0" smtClean="0"/>
              <a:t>Establishing </a:t>
            </a:r>
            <a:r>
              <a:rPr lang="en-US" sz="1800" dirty="0"/>
              <a:t>a correspondence between (CTU_BL, PU_BL) and (CTU_EL, PU_EL)</a:t>
            </a:r>
            <a:endParaRPr lang="en-US" sz="1800" dirty="0" smtClean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30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724400" y="819150"/>
            <a:ext cx="3819525" cy="3692281"/>
          </a:xfrm>
        </p:spPr>
        <p:txBody>
          <a:bodyPr/>
          <a:lstStyle/>
          <a:p>
            <a:pPr lvl="0"/>
            <a:r>
              <a:rPr lang="en-US" sz="1800" dirty="0" smtClean="0"/>
              <a:t>Scaled base layer motion vector and enhancement picture co-located with base layer reference is added as a candidate</a:t>
            </a:r>
          </a:p>
          <a:p>
            <a:pPr lvl="0"/>
            <a:r>
              <a:rPr lang="en-US" sz="1800" dirty="0"/>
              <a:t>Each merge candidate carries an up-sampler index</a:t>
            </a:r>
          </a:p>
          <a:p>
            <a:pPr lvl="0"/>
            <a:r>
              <a:rPr lang="en-US" sz="1800" dirty="0"/>
              <a:t>Use uncompressed motion data</a:t>
            </a:r>
          </a:p>
          <a:p>
            <a:pPr lvl="0"/>
            <a:r>
              <a:rPr lang="en-US" sz="1800" dirty="0" smtClean="0"/>
              <a:t>Temporal </a:t>
            </a:r>
            <a:r>
              <a:rPr lang="en-US" sz="1800" dirty="0"/>
              <a:t>merge list candidate is not allowed to </a:t>
            </a:r>
            <a:r>
              <a:rPr lang="en-US" sz="1800" dirty="0" smtClean="0"/>
              <a:t>reference co-located </a:t>
            </a:r>
            <a:r>
              <a:rPr lang="en-US" sz="1800" dirty="0"/>
              <a:t>up-sampled base layer </a:t>
            </a:r>
            <a:r>
              <a:rPr lang="en-US" sz="1800" dirty="0" smtClean="0"/>
              <a:t>picture</a:t>
            </a:r>
            <a:endParaRPr lang="en-US" sz="1800" dirty="0"/>
          </a:p>
          <a:p>
            <a:pPr lvl="0"/>
            <a:r>
              <a:rPr lang="en-US" sz="1800" dirty="0" smtClean="0"/>
              <a:t>Add candidates with different up-sampler index if space available</a:t>
            </a:r>
            <a:endParaRPr lang="en-US" sz="1800" dirty="0"/>
          </a:p>
          <a:p>
            <a:pPr lvl="0"/>
            <a:endParaRPr lang="en-US" sz="1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 data: Skip/Merge - Merge list modification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3821565"/>
              </p:ext>
            </p:extLst>
          </p:nvPr>
        </p:nvGraphicFramePr>
        <p:xfrm>
          <a:off x="304800" y="1200150"/>
          <a:ext cx="3962400" cy="297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6" name="Visio" r:id="rId3" imgW="2729823" imgH="2047536" progId="Visio.Drawing.11">
                  <p:embed/>
                </p:oleObj>
              </mc:Choice>
              <mc:Fallback>
                <p:oleObj name="Visio" r:id="rId3" imgW="2729823" imgH="2047536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4800" y="1200150"/>
                        <a:ext cx="3962400" cy="2971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64300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3400" y="742950"/>
            <a:ext cx="8152608" cy="3650794"/>
          </a:xfrm>
        </p:spPr>
        <p:txBody>
          <a:bodyPr/>
          <a:lstStyle/>
          <a:p>
            <a:r>
              <a:rPr lang="en-US" dirty="0" smtClean="0"/>
              <a:t>Scale base layer motion vector and use as primary predictor</a:t>
            </a:r>
          </a:p>
          <a:p>
            <a:r>
              <a:rPr lang="en-US" dirty="0" smtClean="0"/>
              <a:t>If pointing to up-sampled base layer picture infer zero motion vector</a:t>
            </a:r>
            <a:endParaRPr lang="en-US" dirty="0"/>
          </a:p>
          <a:p>
            <a:r>
              <a:rPr lang="en-US" dirty="0" smtClean="0"/>
              <a:t>Replace AMVP candidates pointing to </a:t>
            </a:r>
            <a:r>
              <a:rPr lang="en-US" dirty="0"/>
              <a:t>up-sampled base layer </a:t>
            </a:r>
            <a:r>
              <a:rPr lang="en-US" dirty="0" smtClean="0"/>
              <a:t>picture</a:t>
            </a:r>
          </a:p>
          <a:p>
            <a:r>
              <a:rPr lang="en-US" dirty="0" smtClean="0"/>
              <a:t>Signal up-sampler index when in difference coding mode or when referencing up-sampled </a:t>
            </a:r>
            <a:r>
              <a:rPr lang="en-US" dirty="0"/>
              <a:t>base layer picture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 data: Motion vector prediction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231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819150"/>
            <a:ext cx="8152608" cy="3650794"/>
          </a:xfrm>
        </p:spPr>
        <p:txBody>
          <a:bodyPr/>
          <a:lstStyle/>
          <a:p>
            <a:r>
              <a:rPr lang="en-US" dirty="0" smtClean="0"/>
              <a:t>DCTIF based up-sampler</a:t>
            </a:r>
          </a:p>
          <a:p>
            <a:pPr lvl="1"/>
            <a:r>
              <a:rPr lang="en-US" dirty="0" smtClean="0"/>
              <a:t>2x	: Same tap values as base layer (HEVC)</a:t>
            </a:r>
          </a:p>
          <a:p>
            <a:pPr lvl="1"/>
            <a:r>
              <a:rPr lang="en-US" dirty="0" smtClean="0"/>
              <a:t>1.5x	: 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2-D smoothing filter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Pixel data: </a:t>
            </a:r>
            <a:r>
              <a:rPr lang="en-US" dirty="0" smtClean="0"/>
              <a:t>Up-sampling base layer picture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27907" y="2296232"/>
            <a:ext cx="39624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err="1" smtClean="0">
                <a:latin typeface="Courier New" pitchFamily="49" charset="0"/>
                <a:cs typeface="Courier New" pitchFamily="49" charset="0"/>
              </a:rPr>
              <a:t>Luma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:</a:t>
            </a:r>
          </a:p>
          <a:p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h0 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= {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0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, 0,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0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, 0,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64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0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, 0,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0 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}</a:t>
            </a:r>
            <a:br>
              <a:rPr lang="en-US" sz="1200" dirty="0">
                <a:latin typeface="Courier New" pitchFamily="49" charset="0"/>
                <a:cs typeface="Courier New" pitchFamily="49" charset="0"/>
              </a:rPr>
            </a:br>
            <a:r>
              <a:rPr lang="en-US" sz="1200" dirty="0">
                <a:latin typeface="Courier New" pitchFamily="49" charset="0"/>
                <a:cs typeface="Courier New" pitchFamily="49" charset="0"/>
              </a:rPr>
              <a:t>h1 = { -1,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5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, -12, 52, 26,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-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9, 4, -1 }</a:t>
            </a:r>
            <a:br>
              <a:rPr lang="en-US" sz="1200" dirty="0">
                <a:latin typeface="Courier New" pitchFamily="49" charset="0"/>
                <a:cs typeface="Courier New" pitchFamily="49" charset="0"/>
              </a:rPr>
            </a:br>
            <a:r>
              <a:rPr lang="en-US" sz="1200" dirty="0">
                <a:latin typeface="Courier New" pitchFamily="49" charset="0"/>
                <a:cs typeface="Courier New" pitchFamily="49" charset="0"/>
              </a:rPr>
              <a:t>h2 = { -1, 4,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-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9, 26, 52, -12, 5, -1 }</a:t>
            </a:r>
            <a:br>
              <a:rPr lang="en-US" sz="1200" dirty="0">
                <a:latin typeface="Courier New" pitchFamily="49" charset="0"/>
                <a:cs typeface="Courier New" pitchFamily="49" charset="0"/>
              </a:rPr>
            </a:br>
            <a:r>
              <a:rPr lang="en-US" sz="1200" dirty="0">
                <a:latin typeface="Courier New" pitchFamily="49" charset="0"/>
                <a:cs typeface="Courier New" pitchFamily="49" charset="0"/>
              </a:rPr>
              <a:t>v0 =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{  0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, 0,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0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0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, 64,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0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, 0,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0 }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200" dirty="0">
                <a:latin typeface="Courier New" pitchFamily="49" charset="0"/>
                <a:cs typeface="Courier New" pitchFamily="49" charset="0"/>
              </a:rPr>
            </a:br>
            <a:r>
              <a:rPr lang="en-US" sz="1200" dirty="0">
                <a:latin typeface="Courier New" pitchFamily="49" charset="0"/>
                <a:cs typeface="Courier New" pitchFamily="49" charset="0"/>
              </a:rPr>
              <a:t>v1 =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{ -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1, 5, -12, 52, 26,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-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9, 4, -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1 }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200" dirty="0">
                <a:latin typeface="Courier New" pitchFamily="49" charset="0"/>
                <a:cs typeface="Courier New" pitchFamily="49" charset="0"/>
              </a:rPr>
            </a:br>
            <a:r>
              <a:rPr lang="en-US" sz="1200" dirty="0">
                <a:latin typeface="Courier New" pitchFamily="49" charset="0"/>
                <a:cs typeface="Courier New" pitchFamily="49" charset="0"/>
              </a:rPr>
              <a:t>v2 = { -1, 4,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-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9, 26, 52, -12, 5, -1 }</a:t>
            </a:r>
            <a:endParaRPr lang="en-US" sz="12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71307" y="2296232"/>
            <a:ext cx="280987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Chroma:</a:t>
            </a:r>
          </a:p>
          <a:p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>
                <a:latin typeface="Courier New" pitchFamily="49" charset="0"/>
                <a:cs typeface="Courier New" pitchFamily="49" charset="0"/>
              </a:rPr>
              <a:t>h0 = {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0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0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, 64,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0 }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200" dirty="0">
                <a:latin typeface="Courier New" pitchFamily="49" charset="0"/>
                <a:cs typeface="Courier New" pitchFamily="49" charset="0"/>
              </a:rPr>
            </a:br>
            <a:r>
              <a:rPr lang="en-US" sz="1200" dirty="0">
                <a:latin typeface="Courier New" pitchFamily="49" charset="0"/>
                <a:cs typeface="Courier New" pitchFamily="49" charset="0"/>
              </a:rPr>
              <a:t>h1 = { -7, 51, 25, -5 }</a:t>
            </a:r>
            <a:br>
              <a:rPr lang="en-US" sz="1200" dirty="0">
                <a:latin typeface="Courier New" pitchFamily="49" charset="0"/>
                <a:cs typeface="Courier New" pitchFamily="49" charset="0"/>
              </a:rPr>
            </a:br>
            <a:r>
              <a:rPr lang="en-US" sz="1200" dirty="0">
                <a:latin typeface="Courier New" pitchFamily="49" charset="0"/>
                <a:cs typeface="Courier New" pitchFamily="49" charset="0"/>
              </a:rPr>
              <a:t>h2 = { -5, 25, 51, -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7 }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200" dirty="0">
                <a:latin typeface="Courier New" pitchFamily="49" charset="0"/>
                <a:cs typeface="Courier New" pitchFamily="49" charset="0"/>
              </a:rPr>
            </a:br>
            <a:r>
              <a:rPr lang="en-US" sz="1200" dirty="0">
                <a:latin typeface="Courier New" pitchFamily="49" charset="0"/>
                <a:cs typeface="Courier New" pitchFamily="49" charset="0"/>
              </a:rPr>
              <a:t>v0 = {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0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0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, 64,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0 }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200" dirty="0">
                <a:latin typeface="Courier New" pitchFamily="49" charset="0"/>
                <a:cs typeface="Courier New" pitchFamily="49" charset="0"/>
              </a:rPr>
            </a:br>
            <a:r>
              <a:rPr lang="en-US" sz="1200" dirty="0">
                <a:latin typeface="Courier New" pitchFamily="49" charset="0"/>
                <a:cs typeface="Courier New" pitchFamily="49" charset="0"/>
              </a:rPr>
              <a:t>v1 = { -7, 51, 25, -5 }</a:t>
            </a:r>
            <a:br>
              <a:rPr lang="en-US" sz="1200" dirty="0">
                <a:latin typeface="Courier New" pitchFamily="49" charset="0"/>
                <a:cs typeface="Courier New" pitchFamily="49" charset="0"/>
              </a:rPr>
            </a:br>
            <a:r>
              <a:rPr lang="en-US" sz="1200" dirty="0">
                <a:latin typeface="Courier New" pitchFamily="49" charset="0"/>
                <a:cs typeface="Courier New" pitchFamily="49" charset="0"/>
              </a:rPr>
              <a:t>v2 = { -5, 25, 51, -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7 }</a:t>
            </a:r>
          </a:p>
        </p:txBody>
      </p:sp>
    </p:spTree>
    <p:extLst>
      <p:ext uri="{BB962C8B-B14F-4D97-AF65-F5344CB8AC3E}">
        <p14:creationId xmlns:p14="http://schemas.microsoft.com/office/powerpoint/2010/main" val="1771532142"/>
      </p:ext>
    </p:extLst>
  </p:cSld>
  <p:clrMapOvr>
    <a:masterClrMapping/>
  </p:clrMapOvr>
</p:sld>
</file>

<file path=ppt/theme/theme1.xml><?xml version="1.0" encoding="utf-8"?>
<a:theme xmlns:a="http://schemas.openxmlformats.org/drawingml/2006/main" name="CST July Monthly Dept Meeting 073008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ST July Monthly Dept Meeting 073008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  <a:cs typeface="Calibri" pitchFamily="34" charset="0"/>
          </a:defRPr>
        </a:defPPr>
      </a:lstStyle>
    </a:txDef>
  </a:objectDefaults>
  <a:extraClrSchemeLst>
    <a:extraClrScheme>
      <a:clrScheme name="CST July Monthly Dept Meeting 073008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CST July Monthly Dept Meeting 073008</Template>
  <TotalTime>18806</TotalTime>
  <Words>781</Words>
  <Application>Microsoft Office PowerPoint</Application>
  <PresentationFormat>On-screen Show (16:9)</PresentationFormat>
  <Paragraphs>176</Paragraphs>
  <Slides>16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CST July Monthly Dept Meeting 073008</vt:lpstr>
      <vt:lpstr>Microsoft Visio Drawing</vt:lpstr>
      <vt:lpstr>Visio</vt:lpstr>
      <vt:lpstr>JCT-VC K0031: Description of scalable video coding technology proposal by Sharp (proposal 1)</vt:lpstr>
      <vt:lpstr>Outline</vt:lpstr>
      <vt:lpstr>Introduction</vt:lpstr>
      <vt:lpstr>Introduction - Architecture</vt:lpstr>
      <vt:lpstr>Inter-frame prediction structure</vt:lpstr>
      <vt:lpstr>Motion data: Mapping base layer data</vt:lpstr>
      <vt:lpstr>Motion data: Skip/Merge - Merge list modification</vt:lpstr>
      <vt:lpstr>Motion data: Motion vector prediction</vt:lpstr>
      <vt:lpstr>Pixel data: Up-sampling base layer picture</vt:lpstr>
      <vt:lpstr>Pixel data: Adaptive up-sampling</vt:lpstr>
      <vt:lpstr>Pixel data: Inter prediction difference coding mode</vt:lpstr>
      <vt:lpstr>Pixel data: Intra prediction difference coding mode</vt:lpstr>
      <vt:lpstr>CABAC Initialization</vt:lpstr>
      <vt:lpstr>Compression Performance versus simulcast anchors</vt:lpstr>
      <vt:lpstr>Supplemental Information</vt:lpstr>
      <vt:lpstr>Summary</vt:lpstr>
    </vt:vector>
  </TitlesOfParts>
  <Company>Sharp Labs of America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 Overview Nov 2011</dc:title>
  <dc:creator>Larry Meixner</dc:creator>
  <dc:description>Letter Paper size
Meets sharp Logo Reqt. 2007</dc:description>
  <cp:lastModifiedBy>Kiran Misra</cp:lastModifiedBy>
  <cp:revision>377</cp:revision>
  <cp:lastPrinted>2012-05-17T23:57:45Z</cp:lastPrinted>
  <dcterms:created xsi:type="dcterms:W3CDTF">2008-07-29T15:54:01Z</dcterms:created>
  <dcterms:modified xsi:type="dcterms:W3CDTF">2012-10-10T01:02:16Z</dcterms:modified>
</cp:coreProperties>
</file>