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51" r:id="rId3"/>
    <p:sldMasterId id="2147483653" r:id="rId4"/>
  </p:sldMasterIdLst>
  <p:notesMasterIdLst>
    <p:notesMasterId r:id="rId18"/>
  </p:notesMasterIdLst>
  <p:handoutMasterIdLst>
    <p:handoutMasterId r:id="rId19"/>
  </p:handoutMasterIdLst>
  <p:sldIdLst>
    <p:sldId id="300" r:id="rId5"/>
    <p:sldId id="303" r:id="rId6"/>
    <p:sldId id="292" r:id="rId7"/>
    <p:sldId id="302" r:id="rId8"/>
    <p:sldId id="293" r:id="rId9"/>
    <p:sldId id="295" r:id="rId10"/>
    <p:sldId id="296" r:id="rId11"/>
    <p:sldId id="301" r:id="rId12"/>
    <p:sldId id="297" r:id="rId13"/>
    <p:sldId id="298" r:id="rId14"/>
    <p:sldId id="305" r:id="rId15"/>
    <p:sldId id="306" r:id="rId16"/>
    <p:sldId id="304" r:id="rId17"/>
  </p:sldIdLst>
  <p:sldSz cx="9144000" cy="6858000" type="screen4x3"/>
  <p:notesSz cx="6935788" cy="9220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A2BA"/>
    <a:srgbClr val="663300"/>
    <a:srgbClr val="FFCCCC"/>
    <a:srgbClr val="FFCCFF"/>
    <a:srgbClr val="FF9900"/>
    <a:srgbClr val="E2F85C"/>
    <a:srgbClr val="AAAAAA"/>
    <a:srgbClr val="FF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829" autoAdjust="0"/>
    <p:restoredTop sz="94622" autoAdjust="0"/>
  </p:normalViewPr>
  <p:slideViewPr>
    <p:cSldViewPr snapToGrid="0">
      <p:cViewPr>
        <p:scale>
          <a:sx n="63" d="100"/>
          <a:sy n="63" d="100"/>
        </p:scale>
        <p:origin x="-1243" y="-62"/>
      </p:cViewPr>
      <p:guideLst>
        <p:guide orient="horz" pos="426"/>
        <p:guide pos="21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-2304" y="-77"/>
      </p:cViewPr>
      <p:guideLst>
        <p:guide orient="horz" pos="2904"/>
        <p:guide pos="218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0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9063" y="0"/>
            <a:ext cx="3005137" cy="460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A35423-4D3D-446E-ADEA-1923CC81B48C}" type="datetimeFigureOut">
              <a:rPr lang="en-US" smtClean="0"/>
              <a:t>7/17/2012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58238"/>
            <a:ext cx="3005138" cy="460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9063" y="8758238"/>
            <a:ext cx="3005137" cy="460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760D7B-FBF4-48A6-8764-99C45D90495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9063" y="0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2050" y="692150"/>
            <a:ext cx="4611688" cy="3457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8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3738" y="4379913"/>
            <a:ext cx="5548312" cy="414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9063" y="8758238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775E10C-18B9-4DD0-BCF1-F9F1A3BC0F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158096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7" descr="1c_revBlack_rgb_powerpoint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38925" y="6427788"/>
            <a:ext cx="1119188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5"/>
          <p:cNvSpPr>
            <a:spLocks noChangeArrowheads="1"/>
          </p:cNvSpPr>
          <p:nvPr userDrawn="1"/>
        </p:nvSpPr>
        <p:spPr bwMode="auto">
          <a:xfrm>
            <a:off x="338138" y="6330950"/>
            <a:ext cx="8462962" cy="46196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28"/>
          <p:cNvSpPr>
            <a:spLocks noChangeArrowheads="1"/>
          </p:cNvSpPr>
          <p:nvPr userDrawn="1"/>
        </p:nvSpPr>
        <p:spPr bwMode="auto">
          <a:xfrm>
            <a:off x="338138" y="6330950"/>
            <a:ext cx="8462962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943100"/>
            <a:ext cx="8458200" cy="147002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3698875"/>
            <a:ext cx="8458200" cy="1485900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22"/>
          <p:cNvSpPr>
            <a:spLocks noGrp="1" noChangeArrowheads="1"/>
          </p:cNvSpPr>
          <p:nvPr>
            <p:ph type="dt" sz="half" idx="10"/>
          </p:nvPr>
        </p:nvSpPr>
        <p:spPr>
          <a:xfrm>
            <a:off x="355600" y="6038850"/>
            <a:ext cx="2133600" cy="2063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AFABE9-4D0D-4F28-AB1E-BD86536CB0D1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9" name="Rectangle 23"/>
          <p:cNvSpPr>
            <a:spLocks noGrp="1" noChangeArrowheads="1"/>
          </p:cNvSpPr>
          <p:nvPr>
            <p:ph type="ftr" sz="quarter" idx="11"/>
          </p:nvPr>
        </p:nvSpPr>
        <p:spPr>
          <a:xfrm>
            <a:off x="2474913" y="6038850"/>
            <a:ext cx="4164012" cy="2524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2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642100" y="6038850"/>
            <a:ext cx="2133600" cy="2063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13F9F8-F4CC-490D-A434-61C237E2DA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22F2D2-1270-4F61-8A4C-EC0A7C584D62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588E31-7822-4BDF-8169-260C2AB3C2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3" y="142875"/>
            <a:ext cx="2141537" cy="57356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1775" y="142875"/>
            <a:ext cx="6275388" cy="57356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74EE1-CF5A-4695-9320-5CDCCE3934A0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399948-0413-48E8-A127-99362C6141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775" y="142875"/>
            <a:ext cx="8458200" cy="8143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33375" y="1185863"/>
            <a:ext cx="8467725" cy="469265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186C85-CB59-419D-B883-23A446C3DEEF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C37BE2-F5F5-4F2A-BA83-7F20461AC9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775" y="142875"/>
            <a:ext cx="8458200" cy="8143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33375" y="1185863"/>
            <a:ext cx="4157663" cy="4692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185863"/>
            <a:ext cx="4157662" cy="4692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7D8015-0158-40D7-B3E6-95157418A461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A382C8-5E41-4688-9CD9-DC4081CDB8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003E17-17E7-4B60-8DA5-D9D98E549750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47294-708D-4ECF-8E36-4F21D1C077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1B90EC-3EBB-4E97-A05A-F2CEC8CB10B3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825CA-23F1-4496-9467-43C88A707C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3EFDED-9A6F-4B74-B622-C22C15D1BAEC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4B7688-42A3-4FC6-BB45-663F08E113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3657600"/>
            <a:ext cx="4152900" cy="160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657600"/>
            <a:ext cx="4152900" cy="160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F7ECD1-1EFB-4EE1-A28F-EA44411D57C7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5C867-D9C4-43A3-BD1A-AE893EF876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B0666-E742-4B24-B641-2F29E31BB040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70E96E-1BC7-458A-BEE3-552AF6D6B9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7DD6D-852D-4853-8471-80DA90640C1F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328424-9275-4395-B474-A06D602A09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16D75C-5E1F-4387-80CC-E993A58DD7EF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8B2831-C1CA-4BC9-8858-B52DDDB7F7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8D35F8-FF5F-4F6C-9501-B99A12CCB6E2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10109C-AAAF-49CB-A019-BF17D755A9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BB136D-6426-4367-AF48-E8EA1FB8CE3A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A46F7B-5EC1-4F8E-A0E8-9112A048A3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75AF8-4C41-44C0-8D68-7A30D85FC366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6742ED-A619-48C4-A0A3-924878742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00E342-4C85-4B84-AC3C-EBDD18C5F4B4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BEFC8-ECCA-418A-8AEC-336341D10C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943100"/>
            <a:ext cx="2114550" cy="3314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1943100"/>
            <a:ext cx="6191250" cy="3314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151A3B-378B-444F-B673-4CF86338A22C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996E07-6088-446D-A9A4-AEB821D700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666E94-B3F2-4708-B63E-D4D593A87D2F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7D0133-B238-4B57-86D9-D79FD8FAA9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2BF262-E2CB-496B-BAF5-66CD78A32A3B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9DD28D-588E-441D-98DC-23AB826095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2A3AEF-68A0-4201-B96F-E26ED42EC696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34DF1E-03C6-41C9-939C-5E65BC6D9A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3657600"/>
            <a:ext cx="4152900" cy="160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657600"/>
            <a:ext cx="4152900" cy="160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3A3948-7ACF-4684-A8A3-D1E251AC8D39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FE7D71-03E3-42AE-AF81-271FB1EF87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FC18D-4107-416F-9DCD-330004A41D09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496EF8-6F64-441E-B5E0-6B6C47C7A9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16C47-C7FF-4AB2-A151-6886EAE8178D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97E23D-57F3-418E-998A-AD2FCF3D37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CC1A0-4849-4838-9305-01C505A019B8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418420-98EB-44B7-A67D-A6DBAF09A0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551E76-1A25-4C81-AEAE-F48489CC2949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A42E13-224E-48C1-8EE3-222B6BF92B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8CA7C2-43B8-44AA-9E66-55DF2524BA40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C9ABF7-9996-46EE-ACF8-2929C3B0DF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79EA26-7C3A-4992-B829-C3AF09338584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93D7B-47E1-4FA2-8539-566E61D342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01B68-F07A-43F7-A98D-8B7850DDC823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EC6152-CB77-441C-8693-E1919D81D4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943100"/>
            <a:ext cx="2114550" cy="3314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1943100"/>
            <a:ext cx="6191250" cy="3314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EF3A50-D508-4A2F-87DB-FE9B2B62D090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44B5C-6406-4599-9A80-B7F4E819B7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5C48A5-BF23-49D6-BB78-84FA81D8391A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A827E2-8EA3-4E54-95B8-1DD168DCB3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14C27-0362-48D8-BF3A-C229B853BCB0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F27E9-D5B7-451F-B1C8-A33C4D6A26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73A22E-7F1E-453D-AD67-E55FCC2FDBD7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858EE9-03F0-43CD-8D6D-90E3795818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3657600"/>
            <a:ext cx="4152900" cy="160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657600"/>
            <a:ext cx="4152900" cy="160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7A638E-23FE-46CE-8EF6-329D245D5753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7E978C-930F-480A-9116-3A70349827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5" y="1185863"/>
            <a:ext cx="4157663" cy="4692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185863"/>
            <a:ext cx="4157662" cy="4692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BCA5F-78EA-4550-A682-BE9BF1C3E262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B9EE0-AABF-4C28-A939-D9B473E6BB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E97C14-727C-45FC-A653-D01E7928CC15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323834-74E9-44E5-A2CB-1F731D2418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ACEEE-E5C6-4E46-B774-2FA3A3E77863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ADED3B-2069-4A44-BD1B-D9A07B8ABE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EBEC93-3652-4049-976E-4509F46CCC98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68F4AD-988B-4E93-97C6-EC4CF3DB77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55442-4240-44F8-8932-D3DF15AD0262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FEF43B-80AC-4BE7-AD8A-B0B8E37035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785F76-6878-4FFC-B311-2B3D68018957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E2CECA-0A3E-4890-A62C-F7CB23935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A39C01-355D-49A5-BB54-A4284D81FAA1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0A2D24-093A-45D3-A14D-365EC97516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943100"/>
            <a:ext cx="2114550" cy="3314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1943100"/>
            <a:ext cx="6191250" cy="3314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555C9D-86DE-4C21-AB38-AD7A90205392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2EF9A-959D-44C5-9741-3C0A553577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B8E70-DD92-4C1C-B2E6-913FD9D9BC60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855B7-1D55-44C1-874B-D630805BDB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EBD7DF-6EBD-44C8-A925-E544ECD3E4F9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0659E9-C206-43D0-9D14-1332783870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A7BED3-975B-4A68-874A-4ACFD07C07DA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47ECB-3C0C-4E30-943B-F8ED7D98CA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7F0AE-5964-4A7D-B32E-6392D2DA2063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8A9A2-7F39-4B9C-A43A-63758AEC2C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076725-9984-47F8-8DDB-0D13681E5BD0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083F7-15E1-4A70-9D6D-CD5700A262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1775" y="142875"/>
            <a:ext cx="8458200" cy="81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5" y="1185863"/>
            <a:ext cx="8467725" cy="46926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5600" y="6078538"/>
            <a:ext cx="21336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pPr>
              <a:defRPr/>
            </a:pPr>
            <a:fld id="{F302E8E3-2603-4E99-B104-D9BDAE65DD6A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86025" y="6078538"/>
            <a:ext cx="415290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42100" y="6078538"/>
            <a:ext cx="21336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pPr>
              <a:defRPr/>
            </a:pPr>
            <a:fld id="{6B10EB5C-8C45-49D0-B4C8-41568B977F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43" name="Rectangle 19"/>
          <p:cNvSpPr>
            <a:spLocks noChangeArrowheads="1"/>
          </p:cNvSpPr>
          <p:nvPr userDrawn="1"/>
        </p:nvSpPr>
        <p:spPr bwMode="auto">
          <a:xfrm>
            <a:off x="338138" y="6330950"/>
            <a:ext cx="8462962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32" name="Picture 30" descr="ti_stk_2c_pos_rgb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629400" y="6418263"/>
            <a:ext cx="1136650" cy="28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15" r:id="rId1"/>
    <p:sldLayoutId id="2147484170" r:id="rId2"/>
    <p:sldLayoutId id="2147484171" r:id="rId3"/>
    <p:sldLayoutId id="2147484172" r:id="rId4"/>
    <p:sldLayoutId id="2147484173" r:id="rId5"/>
    <p:sldLayoutId id="2147484174" r:id="rId6"/>
    <p:sldLayoutId id="2147484175" r:id="rId7"/>
    <p:sldLayoutId id="2147484176" r:id="rId8"/>
    <p:sldLayoutId id="2147484177" r:id="rId9"/>
    <p:sldLayoutId id="2147484178" r:id="rId10"/>
    <p:sldLayoutId id="2147484179" r:id="rId11"/>
    <p:sldLayoutId id="2147484180" r:id="rId12"/>
    <p:sldLayoutId id="2147484181" r:id="rId13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9pPr>
    </p:titleStyle>
    <p:bodyStyle>
      <a:lvl1pPr marL="227013" indent="-227013" algn="l" rtl="0" eaLnBrk="0" fontAlgn="base" hangingPunct="0">
        <a:spcBef>
          <a:spcPct val="65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574675" indent="-233363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854075" indent="-165100" algn="l" rtl="0" eaLnBrk="0" fontAlgn="base" hangingPunct="0">
        <a:spcBef>
          <a:spcPct val="15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3pPr>
      <a:lvl4pPr marL="1201738" indent="-233363" algn="l" rtl="0" eaLnBrk="0" fontAlgn="base" hangingPunct="0">
        <a:spcBef>
          <a:spcPct val="5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1489075" indent="-173038" algn="l" rtl="0" eaLnBrk="0" fontAlgn="base" hangingPunct="0">
        <a:spcBef>
          <a:spcPct val="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1946275" indent="-173038" algn="l" rtl="0" fontAlgn="base">
        <a:spcBef>
          <a:spcPct val="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403475" indent="-173038" algn="l" rtl="0" fontAlgn="base">
        <a:spcBef>
          <a:spcPct val="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2860675" indent="-173038" algn="l" rtl="0" fontAlgn="base">
        <a:spcBef>
          <a:spcPct val="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317875" indent="-173038" algn="l" rtl="0" fontAlgn="base">
        <a:spcBef>
          <a:spcPct val="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9" descr="1c_revBlack_rgb_powerpoint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638925" y="6427788"/>
            <a:ext cx="1119188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1943100"/>
            <a:ext cx="84582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3657600"/>
            <a:ext cx="8458200" cy="1600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407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5600" y="6038850"/>
            <a:ext cx="21336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pPr>
              <a:defRPr/>
            </a:pPr>
            <a:fld id="{94D54DBC-7E3B-483B-9810-64B00E09B974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16408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68563" y="6038850"/>
            <a:ext cx="415925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409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42100" y="6038850"/>
            <a:ext cx="21336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pPr>
              <a:defRPr/>
            </a:pPr>
            <a:fld id="{086CB445-7801-402F-92BD-CCF5D55DDD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410" name="Rectangle 26"/>
          <p:cNvSpPr>
            <a:spLocks noChangeArrowheads="1"/>
          </p:cNvSpPr>
          <p:nvPr userDrawn="1"/>
        </p:nvSpPr>
        <p:spPr bwMode="auto">
          <a:xfrm>
            <a:off x="338138" y="6330950"/>
            <a:ext cx="8462962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182" r:id="rId1"/>
    <p:sldLayoutId id="2147484183" r:id="rId2"/>
    <p:sldLayoutId id="2147484184" r:id="rId3"/>
    <p:sldLayoutId id="2147484185" r:id="rId4"/>
    <p:sldLayoutId id="2147484186" r:id="rId5"/>
    <p:sldLayoutId id="2147484187" r:id="rId6"/>
    <p:sldLayoutId id="2147484188" r:id="rId7"/>
    <p:sldLayoutId id="2147484189" r:id="rId8"/>
    <p:sldLayoutId id="2147484190" r:id="rId9"/>
    <p:sldLayoutId id="2147484191" r:id="rId10"/>
    <p:sldLayoutId id="2147484192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85000"/>
        </a:lnSpc>
        <a:spcBef>
          <a:spcPct val="60000"/>
        </a:spcBef>
        <a:spcAft>
          <a:spcPct val="0"/>
        </a:spcAft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341313" indent="115888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latin typeface="+mn-lt"/>
        </a:defRPr>
      </a:lvl2pPr>
      <a:lvl3pPr marL="688975" indent="225425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3pPr>
      <a:lvl4pPr marL="968375" indent="403225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1316038" indent="51276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17732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2304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26876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1448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1943100"/>
            <a:ext cx="84582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3657600"/>
            <a:ext cx="8458200" cy="1600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8622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5600" y="6038850"/>
            <a:ext cx="21336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pPr>
              <a:defRPr/>
            </a:pPr>
            <a:fld id="{2D524B23-91CD-4661-8B6C-E666E4B800FA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68623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86025" y="6038850"/>
            <a:ext cx="415290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8624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42100" y="6038850"/>
            <a:ext cx="21336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pPr>
              <a:defRPr/>
            </a:pPr>
            <a:fld id="{5EA0ED96-54CE-4677-8283-7C6578B63D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8625" name="Rectangle 17"/>
          <p:cNvSpPr>
            <a:spLocks noChangeArrowheads="1"/>
          </p:cNvSpPr>
          <p:nvPr userDrawn="1"/>
        </p:nvSpPr>
        <p:spPr bwMode="auto">
          <a:xfrm>
            <a:off x="338138" y="6330950"/>
            <a:ext cx="8462962" cy="46196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3080" name="Picture 19" descr="1c_revBlack_rgb_powerpoint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638925" y="6427788"/>
            <a:ext cx="1119188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94" r:id="rId2"/>
    <p:sldLayoutId id="2147484195" r:id="rId3"/>
    <p:sldLayoutId id="2147484196" r:id="rId4"/>
    <p:sldLayoutId id="2147484197" r:id="rId5"/>
    <p:sldLayoutId id="2147484198" r:id="rId6"/>
    <p:sldLayoutId id="2147484199" r:id="rId7"/>
    <p:sldLayoutId id="2147484200" r:id="rId8"/>
    <p:sldLayoutId id="2147484201" r:id="rId9"/>
    <p:sldLayoutId id="2147484202" r:id="rId10"/>
    <p:sldLayoutId id="2147484203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85000"/>
        </a:lnSpc>
        <a:spcBef>
          <a:spcPct val="60000"/>
        </a:spcBef>
        <a:spcAft>
          <a:spcPct val="0"/>
        </a:spcAft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341313" indent="115888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latin typeface="+mn-lt"/>
        </a:defRPr>
      </a:lvl2pPr>
      <a:lvl3pPr marL="688975" indent="225425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3pPr>
      <a:lvl4pPr marL="968375" indent="403225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1316038" indent="51276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17732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2304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26876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1448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1943100"/>
            <a:ext cx="84582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3657600"/>
            <a:ext cx="8458200" cy="1600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77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5600" y="6038850"/>
            <a:ext cx="21336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pPr>
              <a:defRPr/>
            </a:pPr>
            <a:fld id="{58D8C1D4-505B-4B1A-8070-BA6A1F0C0CDC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1177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86025" y="6038850"/>
            <a:ext cx="4164013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77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42100" y="6038850"/>
            <a:ext cx="21336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pPr>
              <a:defRPr/>
            </a:pPr>
            <a:fld id="{A8F45C88-ABB4-4585-B895-1D0EF92F5B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7767" name="Rectangle 7"/>
          <p:cNvSpPr>
            <a:spLocks noChangeArrowheads="1"/>
          </p:cNvSpPr>
          <p:nvPr userDrawn="1"/>
        </p:nvSpPr>
        <p:spPr bwMode="auto">
          <a:xfrm>
            <a:off x="338138" y="6330950"/>
            <a:ext cx="8462962" cy="46196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4104" name="Picture 8" descr="1c_revBlack_rgb_powerpoint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638925" y="6427788"/>
            <a:ext cx="1119188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04" r:id="rId1"/>
    <p:sldLayoutId id="2147484205" r:id="rId2"/>
    <p:sldLayoutId id="2147484206" r:id="rId3"/>
    <p:sldLayoutId id="2147484207" r:id="rId4"/>
    <p:sldLayoutId id="2147484208" r:id="rId5"/>
    <p:sldLayoutId id="2147484209" r:id="rId6"/>
    <p:sldLayoutId id="2147484210" r:id="rId7"/>
    <p:sldLayoutId id="2147484211" r:id="rId8"/>
    <p:sldLayoutId id="2147484212" r:id="rId9"/>
    <p:sldLayoutId id="2147484213" r:id="rId10"/>
    <p:sldLayoutId id="2147484214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folHlink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folHlink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folHlink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folHlink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folHlink"/>
          </a:solidFill>
          <a:latin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folHlink"/>
          </a:solidFill>
          <a:latin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folHlink"/>
          </a:solidFill>
          <a:latin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folHlink"/>
          </a:solidFill>
          <a:latin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folHlink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85000"/>
        </a:lnSpc>
        <a:spcBef>
          <a:spcPct val="60000"/>
        </a:spcBef>
        <a:spcAft>
          <a:spcPct val="0"/>
        </a:spcAft>
        <a:defRPr sz="2000" b="1">
          <a:solidFill>
            <a:schemeClr val="tx2"/>
          </a:solidFill>
          <a:latin typeface="+mn-lt"/>
          <a:ea typeface="+mn-ea"/>
          <a:cs typeface="+mn-cs"/>
        </a:defRPr>
      </a:lvl1pPr>
      <a:lvl2pPr marL="341313" indent="115888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latin typeface="+mn-lt"/>
        </a:defRPr>
      </a:lvl2pPr>
      <a:lvl3pPr marL="688975" indent="225425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3pPr>
      <a:lvl4pPr marL="968375" indent="403225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1316038" indent="51276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17732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2304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26876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1448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650" y="1375210"/>
            <a:ext cx="8458200" cy="1470025"/>
          </a:xfrm>
        </p:spPr>
        <p:txBody>
          <a:bodyPr/>
          <a:lstStyle/>
          <a:p>
            <a:pPr algn="ctr"/>
            <a:r>
              <a:rPr lang="en-US" dirty="0" smtClean="0"/>
              <a:t>Side activity report on slice header parsing overhead reduction</a:t>
            </a:r>
            <a:br>
              <a:rPr lang="en-US" dirty="0" smtClean="0"/>
            </a:br>
            <a:r>
              <a:rPr lang="en-US" dirty="0" smtClean="0"/>
              <a:t>(JCTVC-J0571)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Minhua Zhou  (Texas Instruments) </a:t>
            </a:r>
          </a:p>
          <a:p>
            <a:pPr algn="ctr"/>
            <a:r>
              <a:rPr lang="en-US" dirty="0" smtClean="0"/>
              <a:t>Alexis Tourapis (Apple)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AFABE9-4D0D-4F28-AB1E-BD86536CB0D1}" type="datetime1">
              <a:rPr lang="en-US" smtClean="0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13F9F8-F4CC-490D-A434-61C237E2DA9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67323" y="6651625"/>
            <a:ext cx="2133600" cy="206375"/>
          </a:xfrm>
          <a:noFill/>
        </p:spPr>
        <p:txBody>
          <a:bodyPr/>
          <a:lstStyle/>
          <a:p>
            <a:fld id="{DC9E3109-46A5-4CA7-97F7-2DBCB19E5934}" type="datetime1">
              <a:rPr lang="en-US" smtClean="0"/>
              <a:pPr/>
              <a:t>7/17/2012</a:t>
            </a:fld>
            <a:endParaRPr lang="en-US" smtClean="0"/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65546" y="6030302"/>
            <a:ext cx="2133600" cy="206375"/>
          </a:xfrm>
          <a:noFill/>
        </p:spPr>
        <p:txBody>
          <a:bodyPr/>
          <a:lstStyle/>
          <a:p>
            <a:fld id="{49E9AA90-4E10-413E-A0D3-A32A1A66FED2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>
          <a:xfrm>
            <a:off x="287194" y="184437"/>
            <a:ext cx="8458200" cy="814388"/>
          </a:xfrm>
        </p:spPr>
        <p:txBody>
          <a:bodyPr/>
          <a:lstStyle/>
          <a:p>
            <a:pPr eaLnBrk="1" hangingPunct="1"/>
            <a:r>
              <a:rPr lang="en-US" dirty="0" smtClean="0"/>
              <a:t>CD text for limit specification (variant 3)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4114800" y="3265630"/>
          <a:ext cx="914400" cy="215900"/>
        </p:xfrm>
        <a:graphic>
          <a:graphicData uri="http://schemas.openxmlformats.org/presentationml/2006/ole">
            <p:oleObj spid="_x0000_s115714" name="Equation" r:id="rId3" imgW="390270" imgH="739061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21895" y="972151"/>
            <a:ext cx="826810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hangingPunct="0">
              <a:buFont typeface="+mj-lt"/>
              <a:buAutoNum type="arabicPeriod"/>
            </a:pPr>
            <a:r>
              <a:rPr lang="en-US" dirty="0" smtClean="0"/>
              <a:t>For P slices, the sum of luma_weight_l0_flag[</a:t>
            </a:r>
            <a:r>
              <a:rPr lang="en-US" dirty="0" err="1" smtClean="0"/>
              <a:t>i</a:t>
            </a:r>
            <a:r>
              <a:rPr lang="en-US" dirty="0" smtClean="0"/>
              <a:t>], for </a:t>
            </a:r>
            <a:r>
              <a:rPr lang="en-US" dirty="0" err="1" smtClean="0"/>
              <a:t>i</a:t>
            </a:r>
            <a:r>
              <a:rPr lang="en-US" dirty="0" smtClean="0"/>
              <a:t> = 0, 1, …, num_ref_idx_l0_active_minus1, </a:t>
            </a:r>
            <a:r>
              <a:rPr lang="en-US" dirty="0" smtClean="0"/>
              <a:t>shall not exceed 8.</a:t>
            </a:r>
            <a:endParaRPr lang="en-US" dirty="0" smtClean="0"/>
          </a:p>
          <a:p>
            <a:pPr marL="342900" indent="-342900" hangingPunct="0">
              <a:buFont typeface="+mj-lt"/>
              <a:buAutoNum type="arabicPeriod"/>
            </a:pPr>
            <a:endParaRPr lang="en-US" dirty="0" smtClean="0"/>
          </a:p>
          <a:p>
            <a:pPr marL="342900" indent="-342900" hangingPunct="0">
              <a:buFont typeface="+mj-lt"/>
              <a:buAutoNum type="arabicPeriod"/>
            </a:pPr>
            <a:r>
              <a:rPr lang="en-US" dirty="0" smtClean="0"/>
              <a:t>For P slices, the sum of chroma_weight_l0_flag[</a:t>
            </a:r>
            <a:r>
              <a:rPr lang="en-US" dirty="0" err="1" smtClean="0"/>
              <a:t>i</a:t>
            </a:r>
            <a:r>
              <a:rPr lang="en-US" dirty="0" smtClean="0"/>
              <a:t>], for </a:t>
            </a:r>
            <a:r>
              <a:rPr lang="en-US" dirty="0" err="1" smtClean="0"/>
              <a:t>i</a:t>
            </a:r>
            <a:r>
              <a:rPr lang="en-US" dirty="0" smtClean="0"/>
              <a:t> = 0, 1, …, num_ref_idx_l0_active_minus1, </a:t>
            </a:r>
            <a:r>
              <a:rPr lang="en-US" dirty="0" smtClean="0"/>
              <a:t>shall not exceed 8.</a:t>
            </a:r>
            <a:endParaRPr lang="en-US" dirty="0" smtClean="0"/>
          </a:p>
          <a:p>
            <a:pPr marL="342900" indent="-342900" hangingPunct="0">
              <a:buFont typeface="+mj-lt"/>
              <a:buAutoNum type="arabicPeriod"/>
            </a:pPr>
            <a:endParaRPr lang="en-US" dirty="0" smtClean="0"/>
          </a:p>
          <a:p>
            <a:pPr marL="342900" indent="-342900" hangingPunct="0">
              <a:buFont typeface="+mj-lt"/>
              <a:buAutoNum type="arabicPeriod"/>
            </a:pPr>
            <a:r>
              <a:rPr lang="en-US" dirty="0" smtClean="0"/>
              <a:t>For B slices, the sum of sum_luma_weight_l0_flags and sum_luma_weight_l1_flags </a:t>
            </a:r>
            <a:r>
              <a:rPr lang="en-US" dirty="0" smtClean="0"/>
              <a:t>shall not exceed 8.. </a:t>
            </a:r>
            <a:r>
              <a:rPr lang="en-US" dirty="0" smtClean="0"/>
              <a:t>Where sum_luma_weight_l0_flags is the sum  of  luma_weight_l0_flag[</a:t>
            </a:r>
            <a:r>
              <a:rPr lang="en-US" dirty="0" err="1" smtClean="0"/>
              <a:t>i</a:t>
            </a:r>
            <a:r>
              <a:rPr lang="en-US" dirty="0" smtClean="0"/>
              <a:t>], for </a:t>
            </a:r>
            <a:r>
              <a:rPr lang="en-US" dirty="0" err="1" smtClean="0"/>
              <a:t>i</a:t>
            </a:r>
            <a:r>
              <a:rPr lang="en-US" dirty="0" smtClean="0"/>
              <a:t> = 0, 1, …, num_ref_idx_l0_active_minus1, and sum_luma_weight_l1_flags  is the sum of  luma_weight_l1_flag[</a:t>
            </a:r>
            <a:r>
              <a:rPr lang="en-US" dirty="0" err="1" smtClean="0"/>
              <a:t>i</a:t>
            </a:r>
            <a:r>
              <a:rPr lang="en-US" dirty="0" smtClean="0"/>
              <a:t>], for </a:t>
            </a:r>
            <a:r>
              <a:rPr lang="en-US" dirty="0" err="1" smtClean="0"/>
              <a:t>i</a:t>
            </a:r>
            <a:r>
              <a:rPr lang="en-US" dirty="0" smtClean="0"/>
              <a:t> = 0, 1, …, num_ref_idx_l1_active_minus1.</a:t>
            </a:r>
          </a:p>
          <a:p>
            <a:pPr marL="342900" indent="-342900" hangingPunct="0">
              <a:buFont typeface="+mj-lt"/>
              <a:buAutoNum type="arabicPeriod"/>
            </a:pPr>
            <a:endParaRPr lang="en-US" dirty="0" smtClean="0"/>
          </a:p>
          <a:p>
            <a:pPr marL="342900" indent="-342900" hangingPunct="0">
              <a:buFont typeface="+mj-lt"/>
              <a:buAutoNum type="arabicPeriod"/>
            </a:pPr>
            <a:r>
              <a:rPr lang="en-US" dirty="0" smtClean="0"/>
              <a:t>For B slices, the sum of sum_chroma_weight_l0_flags and sum_chroma_weight_l1_flags </a:t>
            </a:r>
            <a:r>
              <a:rPr lang="en-US" dirty="0" smtClean="0"/>
              <a:t>shall not exceed 8.. </a:t>
            </a:r>
            <a:r>
              <a:rPr lang="en-US" dirty="0" smtClean="0"/>
              <a:t>Where sum_chroma_weight_l0_flags is the sum of  chroma_weight_l0_flag[</a:t>
            </a:r>
            <a:r>
              <a:rPr lang="en-US" dirty="0" err="1" smtClean="0"/>
              <a:t>i</a:t>
            </a:r>
            <a:r>
              <a:rPr lang="en-US" dirty="0" smtClean="0"/>
              <a:t>], for </a:t>
            </a:r>
            <a:r>
              <a:rPr lang="en-US" dirty="0" err="1" smtClean="0"/>
              <a:t>i</a:t>
            </a:r>
            <a:r>
              <a:rPr lang="en-US" dirty="0" smtClean="0"/>
              <a:t> = 0, 1, …, num_ref_idx_l0_active_minus1, and sum_chroma_weight_l1_flags  is the sum of  chroma_weight_l1_flag[</a:t>
            </a:r>
            <a:r>
              <a:rPr lang="en-US" dirty="0" err="1" smtClean="0"/>
              <a:t>i</a:t>
            </a:r>
            <a:r>
              <a:rPr lang="en-US" dirty="0" smtClean="0"/>
              <a:t>], for </a:t>
            </a:r>
            <a:r>
              <a:rPr lang="en-US" dirty="0" err="1" smtClean="0"/>
              <a:t>i</a:t>
            </a:r>
            <a:r>
              <a:rPr lang="en-US" dirty="0" smtClean="0"/>
              <a:t> = 0, 1, …, num_ref_idx_l1_active_minus1.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67323" y="6651625"/>
            <a:ext cx="2133600" cy="206375"/>
          </a:xfrm>
          <a:noFill/>
        </p:spPr>
        <p:txBody>
          <a:bodyPr/>
          <a:lstStyle/>
          <a:p>
            <a:fld id="{DC9E3109-46A5-4CA7-97F7-2DBCB19E5934}" type="datetime1">
              <a:rPr lang="en-US" smtClean="0"/>
              <a:pPr/>
              <a:t>7/17/2012</a:t>
            </a:fld>
            <a:endParaRPr lang="en-US" smtClean="0"/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65546" y="6030302"/>
            <a:ext cx="2133600" cy="206375"/>
          </a:xfrm>
          <a:noFill/>
        </p:spPr>
        <p:txBody>
          <a:bodyPr/>
          <a:lstStyle/>
          <a:p>
            <a:fld id="{49E9AA90-4E10-413E-A0D3-A32A1A66FED2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>
          <a:xfrm>
            <a:off x="287194" y="184437"/>
            <a:ext cx="8458200" cy="814388"/>
          </a:xfrm>
        </p:spPr>
        <p:txBody>
          <a:bodyPr/>
          <a:lstStyle/>
          <a:p>
            <a:pPr eaLnBrk="1" hangingPunct="1"/>
            <a:r>
              <a:rPr lang="en-US" dirty="0" smtClean="0"/>
              <a:t>CD text for limit specification (variant 1)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4114800" y="3265630"/>
          <a:ext cx="914400" cy="215900"/>
        </p:xfrm>
        <a:graphic>
          <a:graphicData uri="http://schemas.openxmlformats.org/presentationml/2006/ole">
            <p:oleObj spid="_x0000_s184322" name="Equation" r:id="rId3" imgW="390270" imgH="739061" progId="Equation.3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34056" y="1213074"/>
            <a:ext cx="75319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>
                <a:ea typeface="Batang"/>
                <a:cs typeface="Times New Roman"/>
              </a:rPr>
              <a:t>sum_luma_weight_flag</a:t>
            </a:r>
            <a:r>
              <a:rPr lang="en-GB" sz="2000" dirty="0" smtClean="0">
                <a:ea typeface="Batang"/>
                <a:cs typeface="Times New Roman"/>
              </a:rPr>
              <a:t> </a:t>
            </a:r>
            <a:r>
              <a:rPr lang="en-GB" sz="2000" dirty="0" smtClean="0">
                <a:ea typeface="Batang"/>
                <a:cs typeface="Times New Roman"/>
              </a:rPr>
              <a:t>+ 2*</a:t>
            </a:r>
            <a:r>
              <a:rPr lang="en-GB" sz="2000" dirty="0" err="1" smtClean="0">
                <a:ea typeface="Batang"/>
                <a:cs typeface="Times New Roman"/>
              </a:rPr>
              <a:t>sum_chroma_weight_flag</a:t>
            </a:r>
            <a:r>
              <a:rPr lang="en-US" sz="2000" dirty="0" smtClean="0"/>
              <a:t> </a:t>
            </a:r>
            <a:r>
              <a:rPr lang="en-US" sz="2000" dirty="0" smtClean="0"/>
              <a:t>shall not exceed </a:t>
            </a:r>
            <a:r>
              <a:rPr lang="en-US" sz="2000" dirty="0" smtClean="0"/>
              <a:t>24</a:t>
            </a:r>
            <a:endParaRPr lang="en-US" sz="2000" dirty="0" smtClean="0"/>
          </a:p>
          <a:p>
            <a:endParaRPr lang="en-US" sz="2000" dirty="0" smtClean="0"/>
          </a:p>
          <a:p>
            <a:pPr marL="800100" lvl="1" indent="-342900">
              <a:buFont typeface="+mj-lt"/>
              <a:buAutoNum type="arabicPeriod"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43260" y="6651625"/>
            <a:ext cx="2133600" cy="206375"/>
          </a:xfrm>
          <a:noFill/>
        </p:spPr>
        <p:txBody>
          <a:bodyPr/>
          <a:lstStyle/>
          <a:p>
            <a:fld id="{DC9E3109-46A5-4CA7-97F7-2DBCB19E5934}" type="datetime1">
              <a:rPr lang="en-US" smtClean="0"/>
              <a:pPr/>
              <a:t>7/17/2012</a:t>
            </a:fld>
            <a:endParaRPr lang="en-US" dirty="0" smtClean="0"/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65546" y="6030302"/>
            <a:ext cx="2133600" cy="206375"/>
          </a:xfrm>
          <a:noFill/>
        </p:spPr>
        <p:txBody>
          <a:bodyPr/>
          <a:lstStyle/>
          <a:p>
            <a:fld id="{49E9AA90-4E10-413E-A0D3-A32A1A66FED2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>
          <a:xfrm>
            <a:off x="287194" y="184437"/>
            <a:ext cx="8458200" cy="814388"/>
          </a:xfrm>
        </p:spPr>
        <p:txBody>
          <a:bodyPr/>
          <a:lstStyle/>
          <a:p>
            <a:pPr eaLnBrk="1" hangingPunct="1"/>
            <a:r>
              <a:rPr lang="en-US" dirty="0" smtClean="0"/>
              <a:t>CD text for limit specification (variant 2)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4114800" y="3265630"/>
          <a:ext cx="914400" cy="215900"/>
        </p:xfrm>
        <a:graphic>
          <a:graphicData uri="http://schemas.openxmlformats.org/presentationml/2006/ole">
            <p:oleObj spid="_x0000_s185346" name="Equation" r:id="rId3" imgW="390270" imgH="739061" progId="Equation.3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34056" y="1213074"/>
            <a:ext cx="753191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"The sum of </a:t>
            </a:r>
            <a:r>
              <a:rPr lang="en-US" sz="2000" dirty="0" smtClean="0"/>
              <a:t>all </a:t>
            </a:r>
            <a:r>
              <a:rPr lang="en-US" sz="2000" dirty="0" err="1" smtClean="0"/>
              <a:t>signalled</a:t>
            </a:r>
            <a:r>
              <a:rPr lang="en-US" sz="2000" dirty="0" smtClean="0"/>
              <a:t> </a:t>
            </a:r>
            <a:r>
              <a:rPr lang="en-US" sz="2000" dirty="0" err="1" smtClean="0"/>
              <a:t>luma_weight_lX_flag</a:t>
            </a:r>
            <a:r>
              <a:rPr lang="en-US" sz="2000" dirty="0" smtClean="0"/>
              <a:t>[</a:t>
            </a:r>
            <a:r>
              <a:rPr lang="en-US" sz="2000" dirty="0" err="1" smtClean="0"/>
              <a:t>i</a:t>
            </a:r>
            <a:r>
              <a:rPr lang="en-US" sz="2000" dirty="0" smtClean="0"/>
              <a:t>] plus</a:t>
            </a:r>
            <a:r>
              <a:rPr lang="en-US" sz="2000" dirty="0" smtClean="0"/>
              <a:t> twice of all </a:t>
            </a:r>
            <a:r>
              <a:rPr lang="en-US" sz="2000" dirty="0" err="1" smtClean="0"/>
              <a:t>signalled</a:t>
            </a:r>
            <a:r>
              <a:rPr lang="en-US" sz="2000" dirty="0" smtClean="0"/>
              <a:t> </a:t>
            </a:r>
            <a:r>
              <a:rPr lang="en-US" sz="2000" dirty="0" err="1" smtClean="0"/>
              <a:t>chroma_weight_lX_flag</a:t>
            </a:r>
            <a:r>
              <a:rPr lang="en-US" sz="2000" dirty="0" smtClean="0"/>
              <a:t>[</a:t>
            </a:r>
            <a:r>
              <a:rPr lang="en-US" sz="2000" dirty="0" err="1" smtClean="0"/>
              <a:t>i</a:t>
            </a:r>
            <a:r>
              <a:rPr lang="en-US" sz="2000" dirty="0" smtClean="0"/>
              <a:t>], </a:t>
            </a:r>
            <a:r>
              <a:rPr lang="en-US" sz="2000" dirty="0" smtClean="0"/>
              <a:t>with  X being 0 and 1, within a single </a:t>
            </a:r>
            <a:r>
              <a:rPr lang="en-US" sz="2000" dirty="0" err="1" smtClean="0"/>
              <a:t>picture_weight_table</a:t>
            </a:r>
            <a:r>
              <a:rPr lang="en-US" sz="2000" dirty="0" smtClean="0"/>
              <a:t> shall not exceed </a:t>
            </a:r>
            <a:r>
              <a:rPr lang="en-US" sz="2000" dirty="0" smtClean="0"/>
              <a:t>24.“</a:t>
            </a: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pPr marL="800100" lvl="1" indent="-342900">
              <a:buFont typeface="+mj-lt"/>
              <a:buAutoNum type="arabicPeriod"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67323" y="6651625"/>
            <a:ext cx="2133600" cy="206375"/>
          </a:xfrm>
          <a:noFill/>
        </p:spPr>
        <p:txBody>
          <a:bodyPr/>
          <a:lstStyle/>
          <a:p>
            <a:fld id="{DC9E3109-46A5-4CA7-97F7-2DBCB19E5934}" type="datetime1">
              <a:rPr lang="en-US" smtClean="0"/>
              <a:pPr/>
              <a:t>7/17/2012</a:t>
            </a:fld>
            <a:endParaRPr lang="en-US" smtClean="0"/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65546" y="6030302"/>
            <a:ext cx="2133600" cy="206375"/>
          </a:xfrm>
          <a:noFill/>
        </p:spPr>
        <p:txBody>
          <a:bodyPr/>
          <a:lstStyle/>
          <a:p>
            <a:fld id="{49E9AA90-4E10-413E-A0D3-A32A1A66FED2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>
          <a:xfrm>
            <a:off x="287194" y="184437"/>
            <a:ext cx="8458200" cy="814388"/>
          </a:xfrm>
        </p:spPr>
        <p:txBody>
          <a:bodyPr/>
          <a:lstStyle/>
          <a:p>
            <a:pPr eaLnBrk="1" hangingPunct="1"/>
            <a:r>
              <a:rPr lang="en-US" dirty="0" smtClean="0"/>
              <a:t>CD text for limit specification (variant 3)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4114800" y="3265630"/>
          <a:ext cx="914400" cy="215900"/>
        </p:xfrm>
        <a:graphic>
          <a:graphicData uri="http://schemas.openxmlformats.org/presentationml/2006/ole">
            <p:oleObj spid="_x0000_s183298" name="Equation" r:id="rId3" imgW="390270" imgH="739061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21895" y="972151"/>
            <a:ext cx="826810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hangingPunct="0">
              <a:buFont typeface="+mj-lt"/>
              <a:buAutoNum type="arabicPeriod"/>
            </a:pPr>
            <a:r>
              <a:rPr lang="en-US" dirty="0" smtClean="0"/>
              <a:t>For P slices, the sum of luma_weight_l0_flag[</a:t>
            </a:r>
            <a:r>
              <a:rPr lang="en-US" dirty="0" err="1" smtClean="0"/>
              <a:t>i</a:t>
            </a:r>
            <a:r>
              <a:rPr lang="en-US" dirty="0" smtClean="0"/>
              <a:t>] </a:t>
            </a:r>
            <a:r>
              <a:rPr lang="en-US" dirty="0" smtClean="0"/>
              <a:t>+ 2*chroma_weight_l0_flag[</a:t>
            </a:r>
            <a:r>
              <a:rPr lang="en-US" dirty="0" err="1" smtClean="0"/>
              <a:t>i</a:t>
            </a:r>
            <a:r>
              <a:rPr lang="en-US" dirty="0" smtClean="0"/>
              <a:t>], </a:t>
            </a:r>
            <a:r>
              <a:rPr lang="en-US" dirty="0" smtClean="0"/>
              <a:t>for </a:t>
            </a:r>
            <a:r>
              <a:rPr lang="en-US" dirty="0" err="1" smtClean="0"/>
              <a:t>i</a:t>
            </a:r>
            <a:r>
              <a:rPr lang="en-US" dirty="0" smtClean="0"/>
              <a:t> = 0, 1, …, num_ref_idx_l0_active_minus1, shall </a:t>
            </a:r>
            <a:r>
              <a:rPr lang="en-US" dirty="0" smtClean="0"/>
              <a:t>not exceed 24.</a:t>
            </a:r>
            <a:endParaRPr lang="en-US" dirty="0" smtClean="0"/>
          </a:p>
          <a:p>
            <a:pPr marL="342900" indent="-342900" hangingPunct="0">
              <a:buFont typeface="+mj-lt"/>
              <a:buAutoNum type="arabicPeriod"/>
            </a:pPr>
            <a:endParaRPr lang="en-US" dirty="0" smtClean="0"/>
          </a:p>
          <a:p>
            <a:pPr marL="342900" indent="-342900" hangingPunct="0">
              <a:buFont typeface="+mj-lt"/>
              <a:buAutoNum type="arabicPeriod"/>
            </a:pPr>
            <a:r>
              <a:rPr lang="en-US" dirty="0" smtClean="0"/>
              <a:t>For B slices, the sum of sum_luma_weight_l0_flags and sum_luma_weight_l1_flags shall </a:t>
            </a:r>
            <a:r>
              <a:rPr lang="en-US" dirty="0" smtClean="0"/>
              <a:t>not exceed 24. </a:t>
            </a:r>
            <a:r>
              <a:rPr lang="en-US" dirty="0" smtClean="0"/>
              <a:t>Where sum_luma_weight_l0_flags is the sum  of  luma_weight_l0_flag[</a:t>
            </a:r>
            <a:r>
              <a:rPr lang="en-US" dirty="0" err="1" smtClean="0"/>
              <a:t>i</a:t>
            </a:r>
            <a:r>
              <a:rPr lang="en-US" dirty="0" smtClean="0"/>
              <a:t>] + 2*chroma_weight_l0_flag[</a:t>
            </a:r>
            <a:r>
              <a:rPr lang="en-US" dirty="0" err="1" smtClean="0"/>
              <a:t>i</a:t>
            </a:r>
            <a:r>
              <a:rPr lang="en-US" dirty="0" smtClean="0"/>
              <a:t>], </a:t>
            </a:r>
            <a:r>
              <a:rPr lang="en-US" dirty="0" smtClean="0"/>
              <a:t>for </a:t>
            </a:r>
            <a:r>
              <a:rPr lang="en-US" dirty="0" err="1" smtClean="0"/>
              <a:t>i</a:t>
            </a:r>
            <a:r>
              <a:rPr lang="en-US" dirty="0" smtClean="0"/>
              <a:t> = 0, 1, …, num_ref_idx_l0_active_minus1, and sum_luma_weight_l1_flags  is the sum of  luma_weight_l1_flag[</a:t>
            </a:r>
            <a:r>
              <a:rPr lang="en-US" dirty="0" err="1" smtClean="0"/>
              <a:t>i</a:t>
            </a:r>
            <a:r>
              <a:rPr lang="en-US" dirty="0" smtClean="0"/>
              <a:t>]+ 2*chroma_weight_l1_flag[</a:t>
            </a:r>
            <a:r>
              <a:rPr lang="en-US" dirty="0" err="1" smtClean="0"/>
              <a:t>i</a:t>
            </a:r>
            <a:r>
              <a:rPr lang="en-US" dirty="0" smtClean="0"/>
              <a:t>], </a:t>
            </a:r>
            <a:r>
              <a:rPr lang="en-US" dirty="0" smtClean="0"/>
              <a:t>for </a:t>
            </a:r>
            <a:r>
              <a:rPr lang="en-US" dirty="0" err="1" smtClean="0"/>
              <a:t>i</a:t>
            </a:r>
            <a:r>
              <a:rPr lang="en-US" dirty="0" smtClean="0"/>
              <a:t> = 0, 1, …, num_ref_idx_l1_active_minus1.</a:t>
            </a:r>
          </a:p>
          <a:p>
            <a:pPr marL="342900" indent="-342900" hangingPunct="0">
              <a:buFont typeface="+mj-lt"/>
              <a:buAutoNum type="arabicPeriod"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67323" y="6651625"/>
            <a:ext cx="2133600" cy="206375"/>
          </a:xfrm>
          <a:noFill/>
        </p:spPr>
        <p:txBody>
          <a:bodyPr/>
          <a:lstStyle/>
          <a:p>
            <a:fld id="{DC9E3109-46A5-4CA7-97F7-2DBCB19E5934}" type="datetime1">
              <a:rPr lang="en-US" smtClean="0"/>
              <a:pPr/>
              <a:t>7/17/2012</a:t>
            </a:fld>
            <a:endParaRPr lang="en-US" smtClean="0"/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65546" y="6030302"/>
            <a:ext cx="2133600" cy="206375"/>
          </a:xfrm>
          <a:noFill/>
        </p:spPr>
        <p:txBody>
          <a:bodyPr/>
          <a:lstStyle/>
          <a:p>
            <a:fld id="{49E9AA90-4E10-413E-A0D3-A32A1A66FED2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>
          <a:xfrm>
            <a:off x="287194" y="184437"/>
            <a:ext cx="8458200" cy="814388"/>
          </a:xfrm>
        </p:spPr>
        <p:txBody>
          <a:bodyPr/>
          <a:lstStyle/>
          <a:p>
            <a:pPr eaLnBrk="1" hangingPunct="1"/>
            <a:r>
              <a:rPr lang="en-US" dirty="0" smtClean="0"/>
              <a:t>Summary of proposed solution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3383279" y="2784367"/>
          <a:ext cx="914400" cy="215900"/>
        </p:xfrm>
        <a:graphic>
          <a:graphicData uri="http://schemas.openxmlformats.org/presentationml/2006/ole">
            <p:oleObj spid="_x0000_s124930" name="Equation" r:id="rId3" imgW="390270" imgH="739061" progId="Equation.3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46511" y="1395664"/>
            <a:ext cx="7709834" cy="175432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en-US" dirty="0" smtClean="0"/>
              <a:t>Impose a limit on sum of </a:t>
            </a:r>
            <a:r>
              <a:rPr lang="en-US" dirty="0" err="1" smtClean="0"/>
              <a:t>luma</a:t>
            </a:r>
            <a:r>
              <a:rPr lang="en-US" dirty="0" smtClean="0"/>
              <a:t>/</a:t>
            </a:r>
            <a:r>
              <a:rPr lang="en-US" dirty="0" err="1" smtClean="0"/>
              <a:t>chroma</a:t>
            </a:r>
            <a:r>
              <a:rPr lang="en-US" dirty="0" smtClean="0"/>
              <a:t> weight flags in </a:t>
            </a:r>
            <a:r>
              <a:rPr lang="en-US" b="1" dirty="0" err="1" smtClean="0"/>
              <a:t>picture_weight_table</a:t>
            </a:r>
            <a:r>
              <a:rPr lang="en-US" b="1" dirty="0" smtClean="0"/>
              <a:t>() </a:t>
            </a:r>
            <a:r>
              <a:rPr lang="en-US" dirty="0" smtClean="0"/>
              <a:t>to reduce number of weighted prediction parameter sets from 24 to 8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en-US" dirty="0" smtClean="0"/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dirty="0" smtClean="0"/>
              <a:t>Make </a:t>
            </a:r>
            <a:r>
              <a:rPr lang="en-US" b="1" dirty="0" err="1" smtClean="0"/>
              <a:t>picture_weight_table</a:t>
            </a:r>
            <a:r>
              <a:rPr lang="en-US" b="1" dirty="0" smtClean="0"/>
              <a:t>() </a:t>
            </a:r>
            <a:r>
              <a:rPr lang="en-US" dirty="0" smtClean="0"/>
              <a:t>more parsing friendly by pulling the </a:t>
            </a:r>
            <a:r>
              <a:rPr lang="en-US" dirty="0" smtClean="0"/>
              <a:t>parsing </a:t>
            </a:r>
            <a:r>
              <a:rPr lang="en-US" dirty="0" smtClean="0"/>
              <a:t>of </a:t>
            </a:r>
            <a:r>
              <a:rPr lang="en-US" dirty="0" err="1" smtClean="0"/>
              <a:t>luma</a:t>
            </a:r>
            <a:r>
              <a:rPr lang="en-US" dirty="0" smtClean="0"/>
              <a:t>/</a:t>
            </a:r>
            <a:r>
              <a:rPr lang="en-US" dirty="0" err="1" smtClean="0"/>
              <a:t>chroma</a:t>
            </a:r>
            <a:r>
              <a:rPr lang="en-US" dirty="0" smtClean="0"/>
              <a:t> weight flags  out of the loop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67323" y="6651625"/>
            <a:ext cx="2133600" cy="206375"/>
          </a:xfrm>
          <a:noFill/>
        </p:spPr>
        <p:txBody>
          <a:bodyPr/>
          <a:lstStyle/>
          <a:p>
            <a:fld id="{DC9E3109-46A5-4CA7-97F7-2DBCB19E5934}" type="datetime1">
              <a:rPr lang="en-US" smtClean="0"/>
              <a:pPr/>
              <a:t>7/17/2012</a:t>
            </a:fld>
            <a:endParaRPr lang="en-US" smtClean="0"/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65546" y="6030302"/>
            <a:ext cx="2133600" cy="206375"/>
          </a:xfrm>
          <a:noFill/>
        </p:spPr>
        <p:txBody>
          <a:bodyPr/>
          <a:lstStyle/>
          <a:p>
            <a:fld id="{49E9AA90-4E10-413E-A0D3-A32A1A66FED2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Pred_weight_table</a:t>
            </a:r>
            <a:r>
              <a:rPr lang="en-US" dirty="0" smtClean="0"/>
              <a:t>() syntax (list 0)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04579096"/>
              </p:ext>
            </p:extLst>
          </p:nvPr>
        </p:nvGraphicFramePr>
        <p:xfrm>
          <a:off x="762000" y="874295"/>
          <a:ext cx="7606145" cy="5164278"/>
        </p:xfrm>
        <a:graphic>
          <a:graphicData uri="http://schemas.openxmlformats.org/drawingml/2006/table">
            <a:tbl>
              <a:tblPr/>
              <a:tblGrid>
                <a:gridCol w="6417352"/>
                <a:gridCol w="1188793"/>
              </a:tblGrid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pred_weight_table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( ) {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b="1">
                          <a:latin typeface="Arial"/>
                          <a:ea typeface="Batang"/>
                          <a:cs typeface="Times New Roman"/>
                        </a:rPr>
                        <a:t>Descriptor</a:t>
                      </a:r>
                      <a:endParaRPr lang="en-US" sz="1600" b="1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	luma_log2_weight_denom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latin typeface="Arial"/>
                          <a:ea typeface="Batang"/>
                          <a:cs typeface="Times New Roman"/>
                        </a:rPr>
                        <a:t>ue(v)</a:t>
                      </a:r>
                      <a:endParaRPr lang="en-US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 dirty="0" smtClean="0">
                          <a:latin typeface="Arial"/>
                          <a:ea typeface="Batang"/>
                          <a:cs typeface="Times New Roman"/>
                        </a:rPr>
                        <a:t>  </a:t>
                      </a:r>
                      <a:r>
                        <a:rPr lang="en-US" sz="1600" dirty="0" err="1" smtClean="0">
                          <a:latin typeface="Arial"/>
                          <a:ea typeface="Batang"/>
                          <a:cs typeface="Times New Roman"/>
                        </a:rPr>
                        <a:t>sum_luma_weight_flag</a:t>
                      </a:r>
                      <a:r>
                        <a:rPr lang="en-US" sz="1600" dirty="0" smtClean="0">
                          <a:latin typeface="Arial"/>
                          <a:ea typeface="Batang"/>
                          <a:cs typeface="Times New Roman"/>
                        </a:rPr>
                        <a:t> = 0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	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if(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chroma_format_idc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  !=  0 )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		delta_chroma_log2_weight_denom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latin typeface="Arial"/>
                          <a:ea typeface="Batang"/>
                          <a:cs typeface="Times New Roman"/>
                        </a:rPr>
                        <a:t>se(v)</a:t>
                      </a:r>
                      <a:endParaRPr lang="en-US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if(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slice_type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  = =  P | | 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slice_type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  = =  B </a:t>
                      </a:r>
                      <a:r>
                        <a:rPr lang="en-US" sz="1600" dirty="0">
                          <a:latin typeface="Arial"/>
                          <a:ea typeface="Batang"/>
                          <a:cs typeface="Times New Roman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	for(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 = 0;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 &lt;= num_ref_idx_l0_active_minus1;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++ ) {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			</a:t>
                      </a:r>
                      <a:r>
                        <a:rPr lang="en-GB" sz="1600" b="1" dirty="0">
                          <a:solidFill>
                            <a:srgbClr val="FF0000"/>
                          </a:solidFill>
                          <a:latin typeface="Arial"/>
                          <a:ea typeface="Batang"/>
                          <a:cs typeface="Times New Roman"/>
                        </a:rPr>
                        <a:t>luma_weight_l0_flag</a:t>
                      </a:r>
                      <a:r>
                        <a:rPr lang="en-GB" sz="1600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Arial"/>
                          <a:ea typeface="Batang"/>
                          <a:cs typeface="Times New Roman"/>
                        </a:rPr>
                        <a:t>[</a:t>
                      </a:r>
                      <a:r>
                        <a:rPr lang="en-GB" sz="1600" b="1" dirty="0" err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Arial"/>
                          <a:ea typeface="Batang"/>
                          <a:cs typeface="Times New Roman"/>
                        </a:rPr>
                        <a:t>]</a:t>
                      </a:r>
                      <a:endParaRPr lang="en-US" sz="1600" dirty="0">
                        <a:solidFill>
                          <a:srgbClr val="FF0000"/>
                        </a:solidFill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latin typeface="Arial"/>
                          <a:ea typeface="Batang"/>
                          <a:cs typeface="Times New Roman"/>
                        </a:rPr>
                        <a:t>u(1)</a:t>
                      </a:r>
                      <a:endParaRPr lang="en-US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		if( luma_weight_l0_flag[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] ) {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				delta_luma_weight_l0[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]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latin typeface="Arial"/>
                          <a:ea typeface="Batang"/>
                          <a:cs typeface="Times New Roman"/>
                        </a:rPr>
                        <a:t>se(v)</a:t>
                      </a:r>
                      <a:endParaRPr lang="en-US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				luma_offset_l0[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]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latin typeface="Arial"/>
                          <a:ea typeface="Batang"/>
                          <a:cs typeface="Times New Roman"/>
                        </a:rPr>
                        <a:t>se(v)</a:t>
                      </a:r>
                      <a:endParaRPr lang="en-US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		}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		if(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chroma_format_idc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  !=  0 ) {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				</a:t>
                      </a:r>
                      <a:r>
                        <a:rPr lang="en-GB" sz="1600" b="1" dirty="0">
                          <a:solidFill>
                            <a:srgbClr val="FF0000"/>
                          </a:solidFill>
                          <a:latin typeface="Arial"/>
                          <a:ea typeface="Batang"/>
                          <a:cs typeface="Times New Roman"/>
                        </a:rPr>
                        <a:t>chroma_weight_l0_flag</a:t>
                      </a:r>
                      <a:r>
                        <a:rPr lang="en-GB" sz="1600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Arial"/>
                          <a:ea typeface="Batang"/>
                          <a:cs typeface="Times New Roman"/>
                        </a:rPr>
                        <a:t>[</a:t>
                      </a:r>
                      <a:r>
                        <a:rPr lang="en-GB" sz="1600" b="1" dirty="0" err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Arial"/>
                          <a:ea typeface="Batang"/>
                          <a:cs typeface="Times New Roman"/>
                        </a:rPr>
                        <a:t>]</a:t>
                      </a:r>
                      <a:endParaRPr lang="en-US" sz="1600" dirty="0">
                        <a:solidFill>
                          <a:srgbClr val="FF0000"/>
                        </a:solidFill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latin typeface="Arial"/>
                          <a:ea typeface="Batang"/>
                          <a:cs typeface="Times New Roman"/>
                        </a:rPr>
                        <a:t>u(1)</a:t>
                      </a:r>
                      <a:endParaRPr lang="en-US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			if( chroma_weight_l0_flag[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] )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				for( j =0; j &lt; 2; j++ ) {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						delta_chroma_weight_l0[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][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 j </a:t>
                      </a: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]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se(v)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pl-PL" sz="1600" b="1" dirty="0">
                          <a:latin typeface="Arial"/>
                          <a:ea typeface="Batang"/>
                          <a:cs typeface="Times New Roman"/>
                        </a:rPr>
                        <a:t>						delta_chroma_offset_l0[</a:t>
                      </a:r>
                      <a:r>
                        <a:rPr lang="pl-PL" sz="1600" dirty="0">
                          <a:latin typeface="Arial"/>
                          <a:ea typeface="Batang"/>
                          <a:cs typeface="Times New Roman"/>
                        </a:rPr>
                        <a:t> i </a:t>
                      </a:r>
                      <a:r>
                        <a:rPr lang="pl-PL" sz="1600" b="1" dirty="0">
                          <a:latin typeface="Arial"/>
                          <a:ea typeface="Batang"/>
                          <a:cs typeface="Times New Roman"/>
                        </a:rPr>
                        <a:t>][</a:t>
                      </a:r>
                      <a:r>
                        <a:rPr lang="pl-PL" sz="1600" dirty="0">
                          <a:latin typeface="Arial"/>
                          <a:ea typeface="Batang"/>
                          <a:cs typeface="Times New Roman"/>
                        </a:rPr>
                        <a:t> j </a:t>
                      </a:r>
                      <a:r>
                        <a:rPr lang="pl-PL" sz="1600" b="1" dirty="0">
                          <a:latin typeface="Arial"/>
                          <a:ea typeface="Batang"/>
                          <a:cs typeface="Times New Roman"/>
                        </a:rPr>
                        <a:t>]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se(v)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				}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Arial"/>
                          <a:ea typeface="Batang"/>
                          <a:cs typeface="Times New Roman"/>
                        </a:rPr>
                        <a:t>			}</a:t>
                      </a:r>
                      <a:endParaRPr lang="en-US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	}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67323" y="6651625"/>
            <a:ext cx="2133600" cy="206375"/>
          </a:xfrm>
          <a:noFill/>
        </p:spPr>
        <p:txBody>
          <a:bodyPr/>
          <a:lstStyle/>
          <a:p>
            <a:fld id="{DC9E3109-46A5-4CA7-97F7-2DBCB19E5934}" type="datetime1">
              <a:rPr lang="en-US" smtClean="0"/>
              <a:pPr/>
              <a:t>7/17/2012</a:t>
            </a:fld>
            <a:endParaRPr lang="en-US" smtClean="0"/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65546" y="6030302"/>
            <a:ext cx="2133600" cy="206375"/>
          </a:xfrm>
          <a:noFill/>
        </p:spPr>
        <p:txBody>
          <a:bodyPr/>
          <a:lstStyle/>
          <a:p>
            <a:fld id="{49E9AA90-4E10-413E-A0D3-A32A1A66FED2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>
          <a:xfrm>
            <a:off x="287194" y="184437"/>
            <a:ext cx="8458200" cy="814388"/>
          </a:xfrm>
        </p:spPr>
        <p:txBody>
          <a:bodyPr/>
          <a:lstStyle/>
          <a:p>
            <a:pPr eaLnBrk="1" hangingPunct="1"/>
            <a:r>
              <a:rPr lang="en-US" dirty="0" smtClean="0"/>
              <a:t>Proposed constraint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3383279" y="2784367"/>
          <a:ext cx="914400" cy="215900"/>
        </p:xfrm>
        <a:graphic>
          <a:graphicData uri="http://schemas.openxmlformats.org/presentationml/2006/ole">
            <p:oleObj spid="_x0000_s122882" name="Equation" r:id="rId3" imgW="390270" imgH="739061" progId="Equation.3">
              <p:embed/>
            </p:oleObj>
          </a:graphicData>
        </a:graphic>
      </p:graphicFrame>
      <p:graphicFrame>
        <p:nvGraphicFramePr>
          <p:cNvPr id="60421" name="Object 5"/>
          <p:cNvGraphicFramePr>
            <a:graphicFrameLocks noChangeAspect="1"/>
          </p:cNvGraphicFramePr>
          <p:nvPr/>
        </p:nvGraphicFramePr>
        <p:xfrm>
          <a:off x="1475104" y="1596775"/>
          <a:ext cx="4605338" cy="735012"/>
        </p:xfrm>
        <a:graphic>
          <a:graphicData uri="http://schemas.openxmlformats.org/presentationml/2006/ole">
            <p:oleObj spid="_x0000_s122885" name="Equation" r:id="rId4" imgW="2819160" imgH="431640" progId="Equation.3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08010" y="1106906"/>
            <a:ext cx="3655681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Variant </a:t>
            </a:r>
            <a:r>
              <a:rPr lang="en-US" dirty="0" smtClean="0"/>
              <a:t>1 (</a:t>
            </a:r>
            <a:r>
              <a:rPr lang="en-US" dirty="0" err="1" smtClean="0"/>
              <a:t>luma</a:t>
            </a:r>
            <a:r>
              <a:rPr lang="en-US" dirty="0" smtClean="0"/>
              <a:t>/</a:t>
            </a:r>
            <a:r>
              <a:rPr lang="en-US" dirty="0" err="1" smtClean="0"/>
              <a:t>choma</a:t>
            </a:r>
            <a:r>
              <a:rPr lang="en-US" dirty="0" smtClean="0"/>
              <a:t> separated)</a:t>
            </a:r>
            <a:endParaRPr lang="en-US" dirty="0"/>
          </a:p>
        </p:txBody>
      </p:sp>
      <p:graphicFrame>
        <p:nvGraphicFramePr>
          <p:cNvPr id="122887" name="Object 7"/>
          <p:cNvGraphicFramePr>
            <a:graphicFrameLocks noChangeAspect="1"/>
          </p:cNvGraphicFramePr>
          <p:nvPr/>
        </p:nvGraphicFramePr>
        <p:xfrm>
          <a:off x="1395729" y="2644525"/>
          <a:ext cx="4875213" cy="735012"/>
        </p:xfrm>
        <a:graphic>
          <a:graphicData uri="http://schemas.openxmlformats.org/presentationml/2006/ole">
            <p:oleObj spid="_x0000_s122887" name="Equation" r:id="rId5" imgW="2984400" imgH="431640" progId="Equation.3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36884" y="3578995"/>
            <a:ext cx="2591287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Variant </a:t>
            </a:r>
            <a:r>
              <a:rPr lang="en-US" dirty="0" smtClean="0"/>
              <a:t>2 (most flexible)</a:t>
            </a:r>
            <a:endParaRPr lang="en-US" dirty="0"/>
          </a:p>
        </p:txBody>
      </p:sp>
      <p:graphicFrame>
        <p:nvGraphicFramePr>
          <p:cNvPr id="122888" name="Object 8"/>
          <p:cNvGraphicFramePr>
            <a:graphicFrameLocks noChangeAspect="1"/>
          </p:cNvGraphicFramePr>
          <p:nvPr/>
        </p:nvGraphicFramePr>
        <p:xfrm>
          <a:off x="375452" y="4311099"/>
          <a:ext cx="8421688" cy="735012"/>
        </p:xfrm>
        <a:graphic>
          <a:graphicData uri="http://schemas.openxmlformats.org/presentationml/2006/ole">
            <p:oleObj spid="_x0000_s122888" name="Equation" r:id="rId6" imgW="5155920" imgH="431640" progId="Equation.3">
              <p:embed/>
            </p:oleObj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750771" y="5573027"/>
            <a:ext cx="7520007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/>
              <a:t>luma_weight_lx_flag</a:t>
            </a:r>
            <a:r>
              <a:rPr lang="en-US" dirty="0" smtClean="0"/>
              <a:t>[</a:t>
            </a:r>
            <a:r>
              <a:rPr lang="en-US" dirty="0" err="1" smtClean="0"/>
              <a:t>i</a:t>
            </a:r>
            <a:r>
              <a:rPr lang="en-US" dirty="0" smtClean="0"/>
              <a:t>] and </a:t>
            </a:r>
            <a:r>
              <a:rPr lang="en-US" dirty="0" err="1" smtClean="0"/>
              <a:t>chroma_weight_lx_flag</a:t>
            </a:r>
            <a:r>
              <a:rPr lang="en-US" dirty="0" smtClean="0"/>
              <a:t>[</a:t>
            </a:r>
            <a:r>
              <a:rPr lang="en-US" dirty="0" err="1" smtClean="0"/>
              <a:t>i</a:t>
            </a:r>
            <a:r>
              <a:rPr lang="en-US" dirty="0" smtClean="0"/>
              <a:t>] are inferred to 0 if </a:t>
            </a:r>
          </a:p>
          <a:p>
            <a:r>
              <a:rPr lang="en-US" dirty="0" smtClean="0"/>
              <a:t>not present in the </a:t>
            </a:r>
            <a:r>
              <a:rPr lang="en-US" dirty="0" err="1" smtClean="0"/>
              <a:t>bitstream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67323" y="6651625"/>
            <a:ext cx="2133600" cy="206375"/>
          </a:xfrm>
          <a:noFill/>
        </p:spPr>
        <p:txBody>
          <a:bodyPr/>
          <a:lstStyle/>
          <a:p>
            <a:fld id="{DC9E3109-46A5-4CA7-97F7-2DBCB19E5934}" type="datetime1">
              <a:rPr lang="en-US" smtClean="0"/>
              <a:pPr/>
              <a:t>7/17/2012</a:t>
            </a:fld>
            <a:endParaRPr lang="en-US" smtClean="0"/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65546" y="6030302"/>
            <a:ext cx="2133600" cy="206375"/>
          </a:xfrm>
          <a:noFill/>
        </p:spPr>
        <p:txBody>
          <a:bodyPr/>
          <a:lstStyle/>
          <a:p>
            <a:fld id="{49E9AA90-4E10-413E-A0D3-A32A1A66FED2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42875"/>
            <a:ext cx="9143999" cy="814388"/>
          </a:xfrm>
        </p:spPr>
        <p:txBody>
          <a:bodyPr/>
          <a:lstStyle/>
          <a:p>
            <a:pPr eaLnBrk="1" hangingPunct="1"/>
            <a:r>
              <a:rPr lang="en-US" dirty="0" smtClean="0"/>
              <a:t>Parsing </a:t>
            </a:r>
            <a:r>
              <a:rPr lang="en-US" dirty="0" smtClean="0"/>
              <a:t>unfriendliness of </a:t>
            </a:r>
            <a:r>
              <a:rPr lang="en-US" dirty="0" err="1" smtClean="0"/>
              <a:t>pred_weight_table</a:t>
            </a:r>
            <a:r>
              <a:rPr lang="en-US" dirty="0" smtClean="0"/>
              <a:t>()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762000" y="1066800"/>
          <a:ext cx="7606145" cy="4963390"/>
        </p:xfrm>
        <a:graphic>
          <a:graphicData uri="http://schemas.openxmlformats.org/drawingml/2006/table">
            <a:tbl>
              <a:tblPr/>
              <a:tblGrid>
                <a:gridCol w="6417352"/>
                <a:gridCol w="1188793"/>
              </a:tblGrid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pred_weight_table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( ) {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b="1">
                          <a:latin typeface="Arial"/>
                          <a:ea typeface="Batang"/>
                          <a:cs typeface="Times New Roman"/>
                        </a:rPr>
                        <a:t>Descriptor</a:t>
                      </a:r>
                      <a:endParaRPr lang="en-US" sz="1600" b="1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	luma_log2_weight_denom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latin typeface="Arial"/>
                          <a:ea typeface="Batang"/>
                          <a:cs typeface="Times New Roman"/>
                        </a:rPr>
                        <a:t>ue(v)</a:t>
                      </a:r>
                      <a:endParaRPr lang="en-US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	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if(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chroma_format_idc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  !=  0 )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		delta_chroma_log2_weight_denom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latin typeface="Arial"/>
                          <a:ea typeface="Batang"/>
                          <a:cs typeface="Times New Roman"/>
                        </a:rPr>
                        <a:t>se(v)</a:t>
                      </a:r>
                      <a:endParaRPr lang="en-US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if(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slice_type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  = =  P | | 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slice_type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  = =  B </a:t>
                      </a:r>
                      <a:r>
                        <a:rPr lang="en-US" sz="1600" dirty="0">
                          <a:latin typeface="Arial"/>
                          <a:ea typeface="Batang"/>
                          <a:cs typeface="Times New Roman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	for(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 = 0;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 &lt;= num_ref_idx_l0_active_minus1;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++ ) 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  <a:latin typeface="Arial"/>
                          <a:ea typeface="Batang"/>
                          <a:cs typeface="Times New Roman"/>
                        </a:rPr>
                        <a:t>{</a:t>
                      </a:r>
                      <a:endParaRPr lang="en-US" sz="1600" dirty="0">
                        <a:solidFill>
                          <a:srgbClr val="FF0000"/>
                        </a:solidFill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			luma_weight_l0_flag</a:t>
                      </a:r>
                      <a:r>
                        <a:rPr lang="en-GB" sz="1600" b="1" dirty="0">
                          <a:highlight>
                            <a:srgbClr val="FFFF00"/>
                          </a:highlight>
                          <a:latin typeface="Arial"/>
                          <a:ea typeface="Batang"/>
                          <a:cs typeface="Times New Roman"/>
                        </a:rPr>
                        <a:t>[</a:t>
                      </a:r>
                      <a:r>
                        <a:rPr lang="en-GB" sz="1600" b="1" dirty="0" err="1">
                          <a:highlight>
                            <a:srgbClr val="FFFF00"/>
                          </a:highlight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b="1" dirty="0">
                          <a:highlight>
                            <a:srgbClr val="FFFF00"/>
                          </a:highlight>
                          <a:latin typeface="Arial"/>
                          <a:ea typeface="Batang"/>
                          <a:cs typeface="Times New Roman"/>
                        </a:rPr>
                        <a:t>]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latin typeface="Arial"/>
                          <a:ea typeface="Batang"/>
                          <a:cs typeface="Times New Roman"/>
                        </a:rPr>
                        <a:t>u(1)</a:t>
                      </a:r>
                      <a:endParaRPr lang="en-US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		if( luma_weight_l0_flag[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] ) {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strike="sngStrike" baseline="0" dirty="0">
                          <a:latin typeface="Arial"/>
                          <a:ea typeface="Batang"/>
                          <a:cs typeface="Times New Roman"/>
                        </a:rPr>
                        <a:t>				delta_luma_weight_l0[</a:t>
                      </a:r>
                      <a:r>
                        <a:rPr lang="en-GB" sz="1600" strike="sngStrike" baseline="0" dirty="0">
                          <a:latin typeface="Arial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600" strike="sngStrike" baseline="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strike="sngStrike" baseline="0" dirty="0">
                          <a:latin typeface="Arial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600" b="1" strike="sngStrike" baseline="0" dirty="0">
                          <a:latin typeface="Arial"/>
                          <a:ea typeface="Batang"/>
                          <a:cs typeface="Times New Roman"/>
                        </a:rPr>
                        <a:t>]</a:t>
                      </a:r>
                      <a:endParaRPr lang="en-US" sz="1600" strike="sngStrike" baseline="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strike="sngStrike" baseline="0" dirty="0">
                          <a:latin typeface="Arial"/>
                          <a:ea typeface="Batang"/>
                          <a:cs typeface="Times New Roman"/>
                        </a:rPr>
                        <a:t>se(v)</a:t>
                      </a:r>
                      <a:endParaRPr lang="en-US" sz="1600" strike="sngStrike" baseline="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strike="sngStrike" baseline="0" dirty="0">
                          <a:latin typeface="Arial"/>
                          <a:ea typeface="Batang"/>
                          <a:cs typeface="Times New Roman"/>
                        </a:rPr>
                        <a:t>				luma_offset_l0[</a:t>
                      </a:r>
                      <a:r>
                        <a:rPr lang="en-GB" sz="1600" strike="sngStrike" baseline="0" dirty="0">
                          <a:latin typeface="Arial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600" strike="sngStrike" baseline="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strike="sngStrike" baseline="0" dirty="0">
                          <a:latin typeface="Arial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600" b="1" strike="sngStrike" baseline="0" dirty="0">
                          <a:latin typeface="Arial"/>
                          <a:ea typeface="Batang"/>
                          <a:cs typeface="Times New Roman"/>
                        </a:rPr>
                        <a:t>]</a:t>
                      </a:r>
                      <a:endParaRPr lang="en-US" sz="1600" strike="sngStrike" baseline="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strike="sngStrike" baseline="0" dirty="0">
                          <a:latin typeface="Arial"/>
                          <a:ea typeface="Batang"/>
                          <a:cs typeface="Times New Roman"/>
                        </a:rPr>
                        <a:t>se(v)</a:t>
                      </a:r>
                      <a:endParaRPr lang="en-US" sz="1600" strike="sngStrike" baseline="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		}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		if(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chroma_format_idc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  !=  0 ) {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				chroma_weight_l0_flag</a:t>
                      </a:r>
                      <a:r>
                        <a:rPr lang="en-GB" sz="1600" b="1" dirty="0">
                          <a:highlight>
                            <a:srgbClr val="FFFF00"/>
                          </a:highlight>
                          <a:latin typeface="Arial"/>
                          <a:ea typeface="Batang"/>
                          <a:cs typeface="Times New Roman"/>
                        </a:rPr>
                        <a:t>[</a:t>
                      </a:r>
                      <a:r>
                        <a:rPr lang="en-GB" sz="1600" b="1" dirty="0" err="1">
                          <a:highlight>
                            <a:srgbClr val="FFFF00"/>
                          </a:highlight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b="1" dirty="0">
                          <a:highlight>
                            <a:srgbClr val="FFFF00"/>
                          </a:highlight>
                          <a:latin typeface="Arial"/>
                          <a:ea typeface="Batang"/>
                          <a:cs typeface="Times New Roman"/>
                        </a:rPr>
                        <a:t>]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latin typeface="Arial"/>
                          <a:ea typeface="Batang"/>
                          <a:cs typeface="Times New Roman"/>
                        </a:rPr>
                        <a:t>u(1)</a:t>
                      </a:r>
                      <a:endParaRPr lang="en-US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			if( chroma_weight_l0_flag[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] )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strike="sngStrike" baseline="0" dirty="0">
                          <a:latin typeface="Arial"/>
                          <a:ea typeface="Batang"/>
                          <a:cs typeface="Times New Roman"/>
                        </a:rPr>
                        <a:t>					for( j =0; j &lt; 2; j++ ) {</a:t>
                      </a:r>
                      <a:endParaRPr lang="en-US" sz="1600" strike="sngStrike" baseline="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 strike="sngStrike" baseline="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strike="sngStrike" baseline="0" dirty="0">
                          <a:latin typeface="Arial"/>
                          <a:ea typeface="Batang"/>
                          <a:cs typeface="Times New Roman"/>
                        </a:rPr>
                        <a:t>						delta_chroma_weight_l0[</a:t>
                      </a:r>
                      <a:r>
                        <a:rPr lang="en-GB" sz="1600" strike="sngStrike" baseline="0" dirty="0">
                          <a:latin typeface="Arial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600" strike="sngStrike" baseline="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strike="sngStrike" baseline="0" dirty="0">
                          <a:latin typeface="Arial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600" b="1" strike="sngStrike" baseline="0" dirty="0">
                          <a:latin typeface="Arial"/>
                          <a:ea typeface="Batang"/>
                          <a:cs typeface="Times New Roman"/>
                        </a:rPr>
                        <a:t>][</a:t>
                      </a:r>
                      <a:r>
                        <a:rPr lang="en-GB" sz="1600" strike="sngStrike" baseline="0" dirty="0">
                          <a:latin typeface="Arial"/>
                          <a:ea typeface="Batang"/>
                          <a:cs typeface="Times New Roman"/>
                        </a:rPr>
                        <a:t> j </a:t>
                      </a:r>
                      <a:r>
                        <a:rPr lang="en-GB" sz="1600" b="1" strike="sngStrike" baseline="0" dirty="0">
                          <a:latin typeface="Arial"/>
                          <a:ea typeface="Batang"/>
                          <a:cs typeface="Times New Roman"/>
                        </a:rPr>
                        <a:t>]</a:t>
                      </a:r>
                      <a:endParaRPr lang="en-US" sz="1600" strike="sngStrike" baseline="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strike="sngStrike" baseline="0" dirty="0">
                          <a:latin typeface="Arial"/>
                          <a:ea typeface="Batang"/>
                          <a:cs typeface="Times New Roman"/>
                        </a:rPr>
                        <a:t>se(v)</a:t>
                      </a:r>
                      <a:endParaRPr lang="en-US" sz="1600" strike="sngStrike" baseline="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094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pl-PL" sz="1600" b="1" strike="sngStrike" baseline="0" dirty="0">
                          <a:latin typeface="Arial"/>
                          <a:ea typeface="Batang"/>
                          <a:cs typeface="Times New Roman"/>
                        </a:rPr>
                        <a:t>						delta_chroma_offset_l0[</a:t>
                      </a:r>
                      <a:r>
                        <a:rPr lang="pl-PL" sz="1600" strike="sngStrike" baseline="0" dirty="0">
                          <a:latin typeface="Arial"/>
                          <a:ea typeface="Batang"/>
                          <a:cs typeface="Times New Roman"/>
                        </a:rPr>
                        <a:t> i </a:t>
                      </a:r>
                      <a:r>
                        <a:rPr lang="pl-PL" sz="1600" b="1" strike="sngStrike" baseline="0" dirty="0">
                          <a:latin typeface="Arial"/>
                          <a:ea typeface="Batang"/>
                          <a:cs typeface="Times New Roman"/>
                        </a:rPr>
                        <a:t>][</a:t>
                      </a:r>
                      <a:r>
                        <a:rPr lang="pl-PL" sz="1600" strike="sngStrike" baseline="0" dirty="0">
                          <a:latin typeface="Arial"/>
                          <a:ea typeface="Batang"/>
                          <a:cs typeface="Times New Roman"/>
                        </a:rPr>
                        <a:t> j </a:t>
                      </a:r>
                      <a:r>
                        <a:rPr lang="pl-PL" sz="1600" b="1" strike="sngStrike" baseline="0" dirty="0">
                          <a:latin typeface="Arial"/>
                          <a:ea typeface="Batang"/>
                          <a:cs typeface="Times New Roman"/>
                        </a:rPr>
                        <a:t>]</a:t>
                      </a:r>
                      <a:endParaRPr lang="en-US" sz="1600" strike="sngStrike" baseline="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strike="sngStrike" baseline="0" dirty="0">
                          <a:latin typeface="Arial"/>
                          <a:ea typeface="Batang"/>
                          <a:cs typeface="Times New Roman"/>
                        </a:rPr>
                        <a:t>se(v)</a:t>
                      </a:r>
                      <a:endParaRPr lang="en-US" sz="1600" strike="sngStrike" baseline="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strike="sngStrike" baseline="0" dirty="0">
                          <a:latin typeface="Arial"/>
                          <a:ea typeface="Batang"/>
                          <a:cs typeface="Times New Roman"/>
                        </a:rPr>
                        <a:t>					}</a:t>
                      </a:r>
                      <a:endParaRPr lang="en-US" sz="1600" strike="sngStrike" baseline="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 strike="sngStrike" baseline="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strike="noStrike" baseline="0" dirty="0">
                          <a:latin typeface="Arial"/>
                          <a:ea typeface="Batang"/>
                          <a:cs typeface="Times New Roman"/>
                        </a:rPr>
                        <a:t>	</a:t>
                      </a:r>
                      <a:r>
                        <a:rPr lang="en-GB" sz="1600" strike="noStrike" baseline="0" dirty="0">
                          <a:solidFill>
                            <a:srgbClr val="FF0000"/>
                          </a:solidFill>
                          <a:latin typeface="Arial"/>
                          <a:ea typeface="Batang"/>
                          <a:cs typeface="Times New Roman"/>
                        </a:rPr>
                        <a:t>		}</a:t>
                      </a:r>
                      <a:endParaRPr lang="en-US" sz="1600" strike="noStrike" baseline="0" dirty="0">
                        <a:solidFill>
                          <a:srgbClr val="FF0000"/>
                        </a:solidFill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 strike="sngStrike" baseline="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	}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67323" y="6651625"/>
            <a:ext cx="2133600" cy="206375"/>
          </a:xfrm>
          <a:noFill/>
        </p:spPr>
        <p:txBody>
          <a:bodyPr/>
          <a:lstStyle/>
          <a:p>
            <a:fld id="{DC9E3109-46A5-4CA7-97F7-2DBCB19E5934}" type="datetime1">
              <a:rPr lang="en-US" smtClean="0"/>
              <a:pPr/>
              <a:t>7/17/2012</a:t>
            </a:fld>
            <a:endParaRPr lang="en-US" smtClean="0"/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65546" y="6030302"/>
            <a:ext cx="2133600" cy="206375"/>
          </a:xfrm>
          <a:noFill/>
        </p:spPr>
        <p:txBody>
          <a:bodyPr/>
          <a:lstStyle/>
          <a:p>
            <a:fld id="{49E9AA90-4E10-413E-A0D3-A32A1A66FED2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Proposed </a:t>
            </a:r>
            <a:r>
              <a:rPr lang="en-US" dirty="0" err="1" smtClean="0"/>
              <a:t>pred_weight_table</a:t>
            </a:r>
            <a:r>
              <a:rPr lang="en-US" dirty="0" smtClean="0"/>
              <a:t>() –list 0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817419" y="886687"/>
          <a:ext cx="7536872" cy="5425444"/>
        </p:xfrm>
        <a:graphic>
          <a:graphicData uri="http://schemas.openxmlformats.org/drawingml/2006/table">
            <a:tbl>
              <a:tblPr/>
              <a:tblGrid>
                <a:gridCol w="6262254"/>
                <a:gridCol w="1274618"/>
              </a:tblGrid>
              <a:tr h="30480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 err="1">
                          <a:highlight>
                            <a:srgbClr val="FFFF00"/>
                          </a:highlight>
                          <a:latin typeface="Arial"/>
                          <a:ea typeface="Batang"/>
                          <a:cs typeface="Times New Roman"/>
                        </a:rPr>
                        <a:t>pred_weight_table</a:t>
                      </a:r>
                      <a:r>
                        <a:rPr lang="en-GB" sz="1600" dirty="0">
                          <a:highlight>
                            <a:srgbClr val="FFFF00"/>
                          </a:highlight>
                          <a:latin typeface="Arial"/>
                          <a:ea typeface="Batang"/>
                          <a:cs typeface="Times New Roman"/>
                        </a:rPr>
                        <a:t>( ) {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b="1">
                          <a:latin typeface="Arial"/>
                          <a:ea typeface="Batang"/>
                          <a:cs typeface="Times New Roman"/>
                        </a:rPr>
                        <a:t>Descriptor</a:t>
                      </a:r>
                      <a:endParaRPr lang="en-US" sz="1600" b="1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4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	luma_log2_weight_denom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latin typeface="Arial"/>
                          <a:ea typeface="Batang"/>
                          <a:cs typeface="Times New Roman"/>
                        </a:rPr>
                        <a:t>ue(v)</a:t>
                      </a:r>
                      <a:endParaRPr lang="en-US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4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	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if(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chroma_format_idc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  !=  0 )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4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		delta_chroma_log2_weight_denom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latin typeface="Arial"/>
                          <a:ea typeface="Batang"/>
                          <a:cs typeface="Times New Roman"/>
                        </a:rPr>
                        <a:t>se(v)</a:t>
                      </a:r>
                      <a:endParaRPr lang="en-US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4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</a:t>
                      </a:r>
                      <a:r>
                        <a:rPr lang="en-GB" sz="1600" dirty="0" smtClean="0">
                          <a:latin typeface="Arial"/>
                          <a:ea typeface="Batang"/>
                          <a:cs typeface="Times New Roman"/>
                        </a:rPr>
                        <a:t>if (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slice_type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  = =  P | | 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slice_type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  = =  B </a:t>
                      </a:r>
                      <a:r>
                        <a:rPr lang="en-US" sz="1600" dirty="0">
                          <a:latin typeface="Arial"/>
                          <a:ea typeface="Batang"/>
                          <a:cs typeface="Times New Roman"/>
                        </a:rPr>
                        <a:t>) {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4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	for(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 = 0;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 &lt;= num_ref_idx_l0_active_minus1;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++ ) 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4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			luma_weight_l0_flag</a:t>
                      </a:r>
                      <a:r>
                        <a:rPr lang="en-GB" sz="1600" b="1" dirty="0">
                          <a:highlight>
                            <a:srgbClr val="FFFF00"/>
                          </a:highlight>
                          <a:latin typeface="Arial"/>
                          <a:ea typeface="Batang"/>
                          <a:cs typeface="Times New Roman"/>
                        </a:rPr>
                        <a:t>[</a:t>
                      </a:r>
                      <a:r>
                        <a:rPr lang="en-GB" sz="1600" b="1" dirty="0" err="1">
                          <a:highlight>
                            <a:srgbClr val="FFFF00"/>
                          </a:highlight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b="1" dirty="0">
                          <a:highlight>
                            <a:srgbClr val="FFFF00"/>
                          </a:highlight>
                          <a:latin typeface="Arial"/>
                          <a:ea typeface="Batang"/>
                          <a:cs typeface="Times New Roman"/>
                        </a:rPr>
                        <a:t>]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latin typeface="Arial"/>
                          <a:ea typeface="Batang"/>
                          <a:cs typeface="Times New Roman"/>
                        </a:rPr>
                        <a:t>u(1)</a:t>
                      </a:r>
                      <a:endParaRPr lang="en-US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4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       </a:t>
                      </a:r>
                      <a:r>
                        <a:rPr lang="en-GB" sz="1600" dirty="0" smtClean="0">
                          <a:latin typeface="Arial"/>
                          <a:ea typeface="Batang"/>
                          <a:cs typeface="Times New Roman"/>
                        </a:rPr>
                        <a:t>if (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chroma_format_idc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  !=  0 ) 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4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	   for(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 = 0;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 &lt;= num_ref_idx_l0_active_minus1;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++ ) 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4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 b="1" dirty="0">
                          <a:latin typeface="Arial"/>
                          <a:ea typeface="Batang"/>
                          <a:cs typeface="Times New Roman"/>
                        </a:rPr>
                        <a:t>            </a:t>
                      </a: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chroma_weight_l0_flag</a:t>
                      </a:r>
                      <a:r>
                        <a:rPr lang="en-GB" sz="1600" b="1" dirty="0">
                          <a:highlight>
                            <a:srgbClr val="FFFF00"/>
                          </a:highlight>
                          <a:latin typeface="Arial"/>
                          <a:ea typeface="Batang"/>
                          <a:cs typeface="Times New Roman"/>
                        </a:rPr>
                        <a:t>[</a:t>
                      </a:r>
                      <a:r>
                        <a:rPr lang="en-GB" sz="1600" b="1" dirty="0" err="1">
                          <a:highlight>
                            <a:srgbClr val="FFFF00"/>
                          </a:highlight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b="1" dirty="0">
                          <a:highlight>
                            <a:srgbClr val="FFFF00"/>
                          </a:highlight>
                          <a:latin typeface="Arial"/>
                          <a:ea typeface="Batang"/>
                          <a:cs typeface="Times New Roman"/>
                        </a:rPr>
                        <a:t>]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u(1)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4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   </a:t>
                      </a:r>
                      <a:r>
                        <a:rPr lang="en-GB" sz="1600" dirty="0" smtClean="0">
                          <a:latin typeface="Arial"/>
                          <a:ea typeface="Batang"/>
                          <a:cs typeface="Times New Roman"/>
                        </a:rPr>
                        <a:t>for (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 = 0;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 &lt;= num_ref_idx_l0_active_minus1;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++ ) {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4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		if( luma_weight_l0_flag[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] ) {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4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				delta_luma_weight_l0[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]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latin typeface="Arial"/>
                          <a:ea typeface="Batang"/>
                          <a:cs typeface="Times New Roman"/>
                        </a:rPr>
                        <a:t>se(v)</a:t>
                      </a:r>
                      <a:endParaRPr lang="en-US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4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				luma_offset_l0[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]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se(v)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4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		}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4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	   if( chroma_weight_l0_flag[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] )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4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			for( j =0; j &lt; 2; j++ ) {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4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					delta_chroma_weight_l0[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][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 j </a:t>
                      </a: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]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se(v)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4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pl-PL" sz="1600" b="1" dirty="0">
                          <a:latin typeface="Arial"/>
                          <a:ea typeface="Batang"/>
                          <a:cs typeface="Times New Roman"/>
                        </a:rPr>
                        <a:t>					delta_chroma_offset_l0[</a:t>
                      </a:r>
                      <a:r>
                        <a:rPr lang="pl-PL" sz="1600" dirty="0">
                          <a:latin typeface="Arial"/>
                          <a:ea typeface="Batang"/>
                          <a:cs typeface="Times New Roman"/>
                        </a:rPr>
                        <a:t> i </a:t>
                      </a:r>
                      <a:r>
                        <a:rPr lang="pl-PL" sz="1600" b="1" dirty="0">
                          <a:latin typeface="Arial"/>
                          <a:ea typeface="Batang"/>
                          <a:cs typeface="Times New Roman"/>
                        </a:rPr>
                        <a:t>][</a:t>
                      </a:r>
                      <a:r>
                        <a:rPr lang="pl-PL" sz="1600" dirty="0">
                          <a:latin typeface="Arial"/>
                          <a:ea typeface="Batang"/>
                          <a:cs typeface="Times New Roman"/>
                        </a:rPr>
                        <a:t> j </a:t>
                      </a:r>
                      <a:r>
                        <a:rPr lang="pl-PL" sz="1600" b="1" dirty="0">
                          <a:latin typeface="Arial"/>
                          <a:ea typeface="Batang"/>
                          <a:cs typeface="Times New Roman"/>
                        </a:rPr>
                        <a:t>]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se(v)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4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				}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4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		}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4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	}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67323" y="6651625"/>
            <a:ext cx="2133600" cy="206375"/>
          </a:xfrm>
          <a:noFill/>
        </p:spPr>
        <p:txBody>
          <a:bodyPr/>
          <a:lstStyle/>
          <a:p>
            <a:fld id="{DC9E3109-46A5-4CA7-97F7-2DBCB19E5934}" type="datetime1">
              <a:rPr lang="en-US" smtClean="0"/>
              <a:pPr/>
              <a:t>7/17/2012</a:t>
            </a:fld>
            <a:endParaRPr lang="en-US" smtClean="0"/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65546" y="6030302"/>
            <a:ext cx="2133600" cy="206375"/>
          </a:xfrm>
          <a:noFill/>
        </p:spPr>
        <p:txBody>
          <a:bodyPr/>
          <a:lstStyle/>
          <a:p>
            <a:fld id="{49E9AA90-4E10-413E-A0D3-A32A1A66FED2}" type="slidenum">
              <a:rPr lang="en-US" smtClean="0"/>
              <a:pPr/>
              <a:t>7</a:t>
            </a:fld>
            <a:endParaRPr lang="en-US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71220604"/>
              </p:ext>
            </p:extLst>
          </p:nvPr>
        </p:nvGraphicFramePr>
        <p:xfrm>
          <a:off x="762000" y="1066800"/>
          <a:ext cx="7606145" cy="5303520"/>
        </p:xfrm>
        <a:graphic>
          <a:graphicData uri="http://schemas.openxmlformats.org/drawingml/2006/table">
            <a:tbl>
              <a:tblPr/>
              <a:tblGrid>
                <a:gridCol w="6417352"/>
                <a:gridCol w="1188793"/>
              </a:tblGrid>
              <a:tr h="17510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 err="1">
                          <a:latin typeface="Arial"/>
                          <a:ea typeface="Batang"/>
                          <a:cs typeface="Times New Roman"/>
                        </a:rPr>
                        <a:t>pred_weight_table</a:t>
                      </a:r>
                      <a:r>
                        <a:rPr lang="en-GB" sz="1200" dirty="0">
                          <a:latin typeface="Arial"/>
                          <a:ea typeface="Batang"/>
                          <a:cs typeface="Times New Roman"/>
                        </a:rPr>
                        <a:t>( ) {</a:t>
                      </a:r>
                      <a:endParaRPr lang="en-US" sz="12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 b="1">
                          <a:latin typeface="Arial"/>
                          <a:ea typeface="Batang"/>
                          <a:cs typeface="Times New Roman"/>
                        </a:rPr>
                        <a:t>Descriptor</a:t>
                      </a:r>
                      <a:endParaRPr lang="en-US" sz="1200" b="1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10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 dirty="0">
                          <a:latin typeface="Arial"/>
                          <a:ea typeface="Batang"/>
                          <a:cs typeface="Times New Roman"/>
                        </a:rPr>
                        <a:t>	luma_log2_weight_denom</a:t>
                      </a:r>
                      <a:endParaRPr lang="en-US" sz="12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latin typeface="Arial"/>
                          <a:ea typeface="Batang"/>
                          <a:cs typeface="Times New Roman"/>
                        </a:rPr>
                        <a:t>ue(v)</a:t>
                      </a:r>
                      <a:endParaRPr lang="en-US" sz="12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10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200" dirty="0" smtClean="0">
                          <a:latin typeface="Arial"/>
                          <a:ea typeface="Batang"/>
                          <a:cs typeface="Times New Roman"/>
                        </a:rPr>
                        <a:t>   </a:t>
                      </a:r>
                      <a:r>
                        <a:rPr lang="en-US" sz="1200" dirty="0" err="1" smtClean="0">
                          <a:solidFill>
                            <a:srgbClr val="FF0000"/>
                          </a:solidFill>
                          <a:latin typeface="Arial"/>
                          <a:ea typeface="Batang"/>
                          <a:cs typeface="Times New Roman"/>
                        </a:rPr>
                        <a:t>sum_luma_weight_flag</a:t>
                      </a:r>
                      <a:r>
                        <a:rPr lang="en-US" sz="1200" dirty="0" smtClean="0">
                          <a:latin typeface="Arial"/>
                          <a:ea typeface="Batang"/>
                          <a:cs typeface="Times New Roman"/>
                        </a:rPr>
                        <a:t> = 0</a:t>
                      </a:r>
                      <a:endParaRPr lang="en-US" sz="12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2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10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 dirty="0">
                          <a:latin typeface="Arial"/>
                          <a:ea typeface="Batang"/>
                          <a:cs typeface="Times New Roman"/>
                        </a:rPr>
                        <a:t>	</a:t>
                      </a:r>
                      <a:r>
                        <a:rPr lang="en-GB" sz="1200" dirty="0">
                          <a:latin typeface="Arial"/>
                          <a:ea typeface="Batang"/>
                          <a:cs typeface="Times New Roman"/>
                        </a:rPr>
                        <a:t>if( </a:t>
                      </a:r>
                      <a:r>
                        <a:rPr lang="en-GB" sz="1200" dirty="0" err="1">
                          <a:latin typeface="Arial"/>
                          <a:ea typeface="Batang"/>
                          <a:cs typeface="Times New Roman"/>
                        </a:rPr>
                        <a:t>chroma_format_idc</a:t>
                      </a:r>
                      <a:r>
                        <a:rPr lang="en-GB" sz="1200" dirty="0">
                          <a:latin typeface="Arial"/>
                          <a:ea typeface="Batang"/>
                          <a:cs typeface="Times New Roman"/>
                        </a:rPr>
                        <a:t>  !=  0 </a:t>
                      </a:r>
                      <a:r>
                        <a:rPr lang="en-GB" sz="1200" dirty="0" smtClean="0">
                          <a:latin typeface="Arial"/>
                          <a:ea typeface="Batang"/>
                          <a:cs typeface="Times New Roman"/>
                        </a:rPr>
                        <a:t>) {</a:t>
                      </a:r>
                      <a:endParaRPr lang="en-US" sz="12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2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10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 dirty="0">
                          <a:latin typeface="Arial"/>
                          <a:ea typeface="Batang"/>
                          <a:cs typeface="Times New Roman"/>
                        </a:rPr>
                        <a:t>		delta_chroma_log2_weight_denom</a:t>
                      </a:r>
                      <a:endParaRPr lang="en-US" sz="12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latin typeface="Arial"/>
                          <a:ea typeface="Batang"/>
                          <a:cs typeface="Times New Roman"/>
                        </a:rPr>
                        <a:t>se(v)</a:t>
                      </a:r>
                      <a:endParaRPr lang="en-US" sz="12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10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200" dirty="0" smtClean="0">
                          <a:latin typeface="Arial"/>
                          <a:ea typeface="Batang"/>
                          <a:cs typeface="Times New Roman"/>
                        </a:rPr>
                        <a:t>       </a:t>
                      </a:r>
                      <a:r>
                        <a:rPr lang="en-US" sz="1200" dirty="0" err="1" smtClean="0">
                          <a:solidFill>
                            <a:srgbClr val="FF0000"/>
                          </a:solidFill>
                          <a:latin typeface="Arial"/>
                          <a:ea typeface="Batang"/>
                          <a:cs typeface="Times New Roman"/>
                        </a:rPr>
                        <a:t>sum_croma_weight_flag</a:t>
                      </a:r>
                      <a:r>
                        <a:rPr lang="en-US" sz="1200" dirty="0" smtClean="0">
                          <a:latin typeface="Arial"/>
                          <a:ea typeface="Batang"/>
                          <a:cs typeface="Times New Roman"/>
                        </a:rPr>
                        <a:t> = 0</a:t>
                      </a:r>
                      <a:endParaRPr lang="en-US" sz="12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US" sz="12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10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 dirty="0" smtClean="0">
                          <a:latin typeface="+mn-lt"/>
                          <a:ea typeface="Batang"/>
                          <a:cs typeface="Times New Roman"/>
                        </a:rPr>
                        <a:t>	}</a:t>
                      </a:r>
                      <a:endParaRPr lang="en-US" sz="12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US" sz="12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10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Arial"/>
                          <a:ea typeface="Batang"/>
                          <a:cs typeface="Times New Roman"/>
                        </a:rPr>
                        <a:t>	if( </a:t>
                      </a:r>
                      <a:r>
                        <a:rPr lang="en-GB" sz="1200" dirty="0" err="1">
                          <a:latin typeface="Arial"/>
                          <a:ea typeface="Batang"/>
                          <a:cs typeface="Times New Roman"/>
                        </a:rPr>
                        <a:t>slice_type</a:t>
                      </a:r>
                      <a:r>
                        <a:rPr lang="en-GB" sz="1200" dirty="0">
                          <a:latin typeface="Arial"/>
                          <a:ea typeface="Batang"/>
                          <a:cs typeface="Times New Roman"/>
                        </a:rPr>
                        <a:t>  = =  P | |  </a:t>
                      </a:r>
                      <a:r>
                        <a:rPr lang="en-GB" sz="1200" dirty="0" err="1">
                          <a:latin typeface="Arial"/>
                          <a:ea typeface="Batang"/>
                          <a:cs typeface="Times New Roman"/>
                        </a:rPr>
                        <a:t>slice_type</a:t>
                      </a:r>
                      <a:r>
                        <a:rPr lang="en-GB" sz="1200" dirty="0">
                          <a:latin typeface="Arial"/>
                          <a:ea typeface="Batang"/>
                          <a:cs typeface="Times New Roman"/>
                        </a:rPr>
                        <a:t>  = =  B </a:t>
                      </a:r>
                      <a:r>
                        <a:rPr lang="en-US" sz="1200" dirty="0">
                          <a:latin typeface="Arial"/>
                          <a:ea typeface="Batang"/>
                          <a:cs typeface="Times New Roman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2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10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Arial"/>
                          <a:ea typeface="Batang"/>
                          <a:cs typeface="Times New Roman"/>
                        </a:rPr>
                        <a:t>		for( </a:t>
                      </a:r>
                      <a:r>
                        <a:rPr lang="en-GB" sz="12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200" dirty="0">
                          <a:latin typeface="Arial"/>
                          <a:ea typeface="Batang"/>
                          <a:cs typeface="Times New Roman"/>
                        </a:rPr>
                        <a:t> = 0; </a:t>
                      </a:r>
                      <a:r>
                        <a:rPr lang="en-GB" sz="12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200" dirty="0">
                          <a:latin typeface="Arial"/>
                          <a:ea typeface="Batang"/>
                          <a:cs typeface="Times New Roman"/>
                        </a:rPr>
                        <a:t> &lt;= num_ref_idx_l0_active_minus1; </a:t>
                      </a:r>
                      <a:r>
                        <a:rPr lang="en-GB" sz="12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200" dirty="0">
                          <a:latin typeface="Arial"/>
                          <a:ea typeface="Batang"/>
                          <a:cs typeface="Times New Roman"/>
                        </a:rPr>
                        <a:t>++ ) {</a:t>
                      </a:r>
                      <a:endParaRPr lang="en-US" sz="12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2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10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 dirty="0">
                          <a:latin typeface="Arial"/>
                          <a:ea typeface="Batang"/>
                          <a:cs typeface="Times New Roman"/>
                        </a:rPr>
                        <a:t>			luma_weight_l0_flag</a:t>
                      </a:r>
                      <a:r>
                        <a:rPr lang="en-GB" sz="1200" b="1" dirty="0">
                          <a:highlight>
                            <a:srgbClr val="FFFF00"/>
                          </a:highlight>
                          <a:latin typeface="Arial"/>
                          <a:ea typeface="Batang"/>
                          <a:cs typeface="Times New Roman"/>
                        </a:rPr>
                        <a:t>[</a:t>
                      </a:r>
                      <a:r>
                        <a:rPr lang="en-GB" sz="1200" b="1" dirty="0" err="1">
                          <a:highlight>
                            <a:srgbClr val="FFFF00"/>
                          </a:highlight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200" b="1" dirty="0">
                          <a:highlight>
                            <a:srgbClr val="FFFF00"/>
                          </a:highlight>
                          <a:latin typeface="Arial"/>
                          <a:ea typeface="Batang"/>
                          <a:cs typeface="Times New Roman"/>
                        </a:rPr>
                        <a:t>]</a:t>
                      </a:r>
                      <a:endParaRPr lang="en-US" sz="12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latin typeface="Arial"/>
                          <a:ea typeface="Batang"/>
                          <a:cs typeface="Times New Roman"/>
                        </a:rPr>
                        <a:t>u(1)</a:t>
                      </a:r>
                      <a:endParaRPr lang="en-US" sz="12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510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 dirty="0" smtClean="0">
                          <a:latin typeface="+mn-lt"/>
                          <a:ea typeface="Batang"/>
                          <a:cs typeface="Times New Roman"/>
                        </a:rPr>
                        <a:t>			</a:t>
                      </a:r>
                      <a:r>
                        <a:rPr lang="en-GB" sz="1200" b="0" dirty="0" err="1" smtClean="0">
                          <a:solidFill>
                            <a:srgbClr val="FF0000"/>
                          </a:solidFill>
                          <a:latin typeface="+mn-lt"/>
                          <a:ea typeface="Batang"/>
                          <a:cs typeface="Times New Roman"/>
                        </a:rPr>
                        <a:t>sum_luma_weight_flag</a:t>
                      </a:r>
                      <a:r>
                        <a:rPr lang="en-GB" sz="1200" b="0" baseline="0" dirty="0" smtClean="0">
                          <a:latin typeface="+mn-lt"/>
                          <a:ea typeface="Batang"/>
                          <a:cs typeface="Times New Roman"/>
                        </a:rPr>
                        <a:t> += </a:t>
                      </a:r>
                      <a:r>
                        <a:rPr lang="en-GB" sz="1200" b="0" dirty="0" smtClean="0">
                          <a:latin typeface="+mn-lt"/>
                          <a:ea typeface="Batang"/>
                          <a:cs typeface="Times New Roman"/>
                        </a:rPr>
                        <a:t>luma_weight_l0_flag</a:t>
                      </a:r>
                      <a:r>
                        <a:rPr lang="en-GB" sz="1200" b="0" dirty="0" smtClean="0">
                          <a:highlight>
                            <a:srgbClr val="FFFF00"/>
                          </a:highlight>
                          <a:latin typeface="+mn-lt"/>
                          <a:ea typeface="Batang"/>
                          <a:cs typeface="Times New Roman"/>
                        </a:rPr>
                        <a:t>[</a:t>
                      </a:r>
                      <a:r>
                        <a:rPr lang="en-GB" sz="1200" b="0" dirty="0" err="1" smtClean="0">
                          <a:highlight>
                            <a:srgbClr val="FFFF00"/>
                          </a:highlight>
                          <a:latin typeface="+mn-lt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200" b="0" dirty="0" smtClean="0">
                          <a:highlight>
                            <a:srgbClr val="FFFF00"/>
                          </a:highlight>
                          <a:latin typeface="+mn-lt"/>
                          <a:ea typeface="Batang"/>
                          <a:cs typeface="Times New Roman"/>
                        </a:rPr>
                        <a:t>]</a:t>
                      </a:r>
                      <a:endParaRPr lang="en-US" sz="1200" b="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US" sz="12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510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 dirty="0">
                          <a:latin typeface="Arial"/>
                          <a:ea typeface="Batang"/>
                          <a:cs typeface="Times New Roman"/>
                        </a:rPr>
                        <a:t>       </a:t>
                      </a:r>
                      <a:r>
                        <a:rPr lang="en-GB" sz="1200" dirty="0">
                          <a:latin typeface="Arial"/>
                          <a:ea typeface="Batang"/>
                          <a:cs typeface="Times New Roman"/>
                        </a:rPr>
                        <a:t>if( </a:t>
                      </a:r>
                      <a:r>
                        <a:rPr lang="en-GB" sz="1200" dirty="0" err="1">
                          <a:latin typeface="Arial"/>
                          <a:ea typeface="Batang"/>
                          <a:cs typeface="Times New Roman"/>
                        </a:rPr>
                        <a:t>chroma_format_idc</a:t>
                      </a:r>
                      <a:r>
                        <a:rPr lang="en-GB" sz="1200" dirty="0">
                          <a:latin typeface="Arial"/>
                          <a:ea typeface="Batang"/>
                          <a:cs typeface="Times New Roman"/>
                        </a:rPr>
                        <a:t>  !=  0 ) </a:t>
                      </a:r>
                      <a:endParaRPr lang="en-US" sz="12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2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510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Arial"/>
                          <a:ea typeface="Batang"/>
                          <a:cs typeface="Times New Roman"/>
                        </a:rPr>
                        <a:t>		   for( </a:t>
                      </a:r>
                      <a:r>
                        <a:rPr lang="en-GB" sz="12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200" dirty="0">
                          <a:latin typeface="Arial"/>
                          <a:ea typeface="Batang"/>
                          <a:cs typeface="Times New Roman"/>
                        </a:rPr>
                        <a:t> = 0; </a:t>
                      </a:r>
                      <a:r>
                        <a:rPr lang="en-GB" sz="12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200" dirty="0">
                          <a:latin typeface="Arial"/>
                          <a:ea typeface="Batang"/>
                          <a:cs typeface="Times New Roman"/>
                        </a:rPr>
                        <a:t> &lt;= num_ref_idx_l0_active_minus1; </a:t>
                      </a:r>
                      <a:r>
                        <a:rPr lang="en-GB" sz="12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200" dirty="0">
                          <a:latin typeface="Arial"/>
                          <a:ea typeface="Batang"/>
                          <a:cs typeface="Times New Roman"/>
                        </a:rPr>
                        <a:t>++ ) </a:t>
                      </a:r>
                      <a:r>
                        <a:rPr lang="en-GB" sz="1200" dirty="0" smtClean="0">
                          <a:latin typeface="Arial"/>
                          <a:ea typeface="Batang"/>
                          <a:cs typeface="Times New Roman"/>
                        </a:rPr>
                        <a:t>{</a:t>
                      </a:r>
                      <a:endParaRPr lang="en-US" sz="12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2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510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200" b="1" dirty="0">
                          <a:latin typeface="Arial"/>
                          <a:ea typeface="Batang"/>
                          <a:cs typeface="Times New Roman"/>
                        </a:rPr>
                        <a:t>            </a:t>
                      </a:r>
                      <a:r>
                        <a:rPr lang="en-GB" sz="1200" b="1" dirty="0">
                          <a:latin typeface="Arial"/>
                          <a:ea typeface="Batang"/>
                          <a:cs typeface="Times New Roman"/>
                        </a:rPr>
                        <a:t>chroma_weight_l0_flag</a:t>
                      </a:r>
                      <a:r>
                        <a:rPr lang="en-GB" sz="1200" b="1" dirty="0">
                          <a:highlight>
                            <a:srgbClr val="FFFF00"/>
                          </a:highlight>
                          <a:latin typeface="Arial"/>
                          <a:ea typeface="Batang"/>
                          <a:cs typeface="Times New Roman"/>
                        </a:rPr>
                        <a:t>[</a:t>
                      </a:r>
                      <a:r>
                        <a:rPr lang="en-GB" sz="1200" b="1" dirty="0" err="1">
                          <a:highlight>
                            <a:srgbClr val="FFFF00"/>
                          </a:highlight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200" b="1" dirty="0">
                          <a:highlight>
                            <a:srgbClr val="FFFF00"/>
                          </a:highlight>
                          <a:latin typeface="Arial"/>
                          <a:ea typeface="Batang"/>
                          <a:cs typeface="Times New Roman"/>
                        </a:rPr>
                        <a:t>]</a:t>
                      </a:r>
                      <a:endParaRPr lang="en-US" sz="12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latin typeface="Arial"/>
                          <a:ea typeface="Batang"/>
                          <a:cs typeface="Times New Roman"/>
                        </a:rPr>
                        <a:t>u(1)</a:t>
                      </a:r>
                      <a:endParaRPr lang="en-US" sz="12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5105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  <a:defRPr/>
                      </a:pPr>
                      <a:r>
                        <a:rPr lang="en-GB" sz="1200" b="0" dirty="0" smtClean="0">
                          <a:latin typeface="+mn-lt"/>
                          <a:ea typeface="Batang"/>
                          <a:cs typeface="Times New Roman"/>
                        </a:rPr>
                        <a:t>            </a:t>
                      </a:r>
                      <a:r>
                        <a:rPr lang="en-GB" sz="1200" b="0" dirty="0" err="1" smtClean="0">
                          <a:solidFill>
                            <a:srgbClr val="FF0000"/>
                          </a:solidFill>
                          <a:latin typeface="+mn-lt"/>
                          <a:ea typeface="Batang"/>
                          <a:cs typeface="Times New Roman"/>
                        </a:rPr>
                        <a:t>sum_chroma_weight_flag</a:t>
                      </a:r>
                      <a:r>
                        <a:rPr lang="en-GB" sz="1200" b="0" baseline="0" dirty="0" smtClean="0">
                          <a:latin typeface="+mn-lt"/>
                          <a:ea typeface="Batang"/>
                          <a:cs typeface="Times New Roman"/>
                        </a:rPr>
                        <a:t> += chroma</a:t>
                      </a:r>
                      <a:r>
                        <a:rPr lang="en-GB" sz="1200" b="0" dirty="0" smtClean="0">
                          <a:latin typeface="+mn-lt"/>
                          <a:ea typeface="Batang"/>
                          <a:cs typeface="Times New Roman"/>
                        </a:rPr>
                        <a:t>_weight_l0_flag</a:t>
                      </a:r>
                      <a:r>
                        <a:rPr lang="en-GB" sz="1200" b="0" dirty="0" smtClean="0">
                          <a:highlight>
                            <a:srgbClr val="FFFF00"/>
                          </a:highlight>
                          <a:latin typeface="+mn-lt"/>
                          <a:ea typeface="Batang"/>
                          <a:cs typeface="Times New Roman"/>
                        </a:rPr>
                        <a:t>[</a:t>
                      </a:r>
                      <a:r>
                        <a:rPr lang="en-GB" sz="1200" b="0" dirty="0" err="1" smtClean="0">
                          <a:highlight>
                            <a:srgbClr val="FFFF00"/>
                          </a:highlight>
                          <a:latin typeface="+mn-lt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200" b="0" dirty="0" smtClean="0">
                          <a:highlight>
                            <a:srgbClr val="FFFF00"/>
                          </a:highlight>
                          <a:latin typeface="+mn-lt"/>
                          <a:ea typeface="Batang"/>
                          <a:cs typeface="Times New Roman"/>
                        </a:rPr>
                        <a:t>]</a:t>
                      </a:r>
                      <a:endParaRPr lang="en-US" sz="1200" b="0" dirty="0" smtClean="0">
                        <a:latin typeface="+mn-lt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US" sz="12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510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200" dirty="0" smtClean="0">
                          <a:latin typeface="Arial"/>
                          <a:ea typeface="Batang"/>
                          <a:cs typeface="Times New Roman"/>
                        </a:rPr>
                        <a:t>        }</a:t>
                      </a:r>
                      <a:endParaRPr lang="en-US" sz="12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US" sz="12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510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Arial"/>
                          <a:ea typeface="Batang"/>
                          <a:cs typeface="Times New Roman"/>
                        </a:rPr>
                        <a:t>	   for( </a:t>
                      </a:r>
                      <a:r>
                        <a:rPr lang="en-GB" sz="12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200" dirty="0">
                          <a:latin typeface="Arial"/>
                          <a:ea typeface="Batang"/>
                          <a:cs typeface="Times New Roman"/>
                        </a:rPr>
                        <a:t> = 0; </a:t>
                      </a:r>
                      <a:r>
                        <a:rPr lang="en-GB" sz="12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200" dirty="0">
                          <a:latin typeface="Arial"/>
                          <a:ea typeface="Batang"/>
                          <a:cs typeface="Times New Roman"/>
                        </a:rPr>
                        <a:t> &lt;= num_ref_idx_l0_active_minus1; </a:t>
                      </a:r>
                      <a:r>
                        <a:rPr lang="en-GB" sz="12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200" dirty="0">
                          <a:latin typeface="Arial"/>
                          <a:ea typeface="Batang"/>
                          <a:cs typeface="Times New Roman"/>
                        </a:rPr>
                        <a:t>++ ) {</a:t>
                      </a:r>
                      <a:endParaRPr lang="en-US" sz="12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2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510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Arial"/>
                          <a:ea typeface="Batang"/>
                          <a:cs typeface="Times New Roman"/>
                        </a:rPr>
                        <a:t>			if( luma_weight_l0_flag[</a:t>
                      </a:r>
                      <a:r>
                        <a:rPr lang="en-GB" sz="12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200" dirty="0">
                          <a:latin typeface="Arial"/>
                          <a:ea typeface="Batang"/>
                          <a:cs typeface="Times New Roman"/>
                        </a:rPr>
                        <a:t>] ) {</a:t>
                      </a:r>
                      <a:endParaRPr lang="en-US" sz="12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2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510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 dirty="0">
                          <a:latin typeface="Arial"/>
                          <a:ea typeface="Batang"/>
                          <a:cs typeface="Times New Roman"/>
                        </a:rPr>
                        <a:t>				delta_luma_weight_l0[</a:t>
                      </a:r>
                      <a:r>
                        <a:rPr lang="en-GB" sz="1200" dirty="0">
                          <a:latin typeface="Arial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2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200" dirty="0">
                          <a:latin typeface="Arial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200" b="1" dirty="0">
                          <a:latin typeface="Arial"/>
                          <a:ea typeface="Batang"/>
                          <a:cs typeface="Times New Roman"/>
                        </a:rPr>
                        <a:t>]</a:t>
                      </a:r>
                      <a:endParaRPr lang="en-US" sz="12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>
                          <a:latin typeface="Arial"/>
                          <a:ea typeface="Batang"/>
                          <a:cs typeface="Times New Roman"/>
                        </a:rPr>
                        <a:t>se(v)</a:t>
                      </a:r>
                      <a:endParaRPr lang="en-US" sz="12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510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 dirty="0">
                          <a:latin typeface="Arial"/>
                          <a:ea typeface="Batang"/>
                          <a:cs typeface="Times New Roman"/>
                        </a:rPr>
                        <a:t>				luma_offset_l0[</a:t>
                      </a:r>
                      <a:r>
                        <a:rPr lang="en-GB" sz="1200" dirty="0">
                          <a:latin typeface="Arial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2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200" dirty="0">
                          <a:latin typeface="Arial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200" b="1" dirty="0">
                          <a:latin typeface="Arial"/>
                          <a:ea typeface="Batang"/>
                          <a:cs typeface="Times New Roman"/>
                        </a:rPr>
                        <a:t>]</a:t>
                      </a:r>
                      <a:endParaRPr lang="en-US" sz="12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latin typeface="Arial"/>
                          <a:ea typeface="Batang"/>
                          <a:cs typeface="Times New Roman"/>
                        </a:rPr>
                        <a:t>se(v)</a:t>
                      </a:r>
                      <a:endParaRPr lang="en-US" sz="12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510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Arial"/>
                          <a:ea typeface="Batang"/>
                          <a:cs typeface="Times New Roman"/>
                        </a:rPr>
                        <a:t>			}</a:t>
                      </a:r>
                      <a:endParaRPr lang="en-US" sz="12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2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510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Arial"/>
                          <a:ea typeface="Batang"/>
                          <a:cs typeface="Times New Roman"/>
                        </a:rPr>
                        <a:t>		   if( chroma_weight_l0_flag[</a:t>
                      </a:r>
                      <a:r>
                        <a:rPr lang="en-GB" sz="12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200" dirty="0">
                          <a:latin typeface="Arial"/>
                          <a:ea typeface="Batang"/>
                          <a:cs typeface="Times New Roman"/>
                        </a:rPr>
                        <a:t>] )</a:t>
                      </a:r>
                      <a:endParaRPr lang="en-US" sz="12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2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510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Arial"/>
                          <a:ea typeface="Batang"/>
                          <a:cs typeface="Times New Roman"/>
                        </a:rPr>
                        <a:t>				for( j =0; j &lt; 2; j++ ) {</a:t>
                      </a:r>
                      <a:endParaRPr lang="en-US" sz="12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2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510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b="1" dirty="0">
                          <a:latin typeface="Arial"/>
                          <a:ea typeface="Batang"/>
                          <a:cs typeface="Times New Roman"/>
                        </a:rPr>
                        <a:t>					delta_chroma_weight_l0[</a:t>
                      </a:r>
                      <a:r>
                        <a:rPr lang="en-GB" sz="1200" dirty="0">
                          <a:latin typeface="Arial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2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200" dirty="0">
                          <a:latin typeface="Arial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200" b="1" dirty="0">
                          <a:latin typeface="Arial"/>
                          <a:ea typeface="Batang"/>
                          <a:cs typeface="Times New Roman"/>
                        </a:rPr>
                        <a:t>][</a:t>
                      </a:r>
                      <a:r>
                        <a:rPr lang="en-GB" sz="1200" dirty="0">
                          <a:latin typeface="Arial"/>
                          <a:ea typeface="Batang"/>
                          <a:cs typeface="Times New Roman"/>
                        </a:rPr>
                        <a:t> j </a:t>
                      </a:r>
                      <a:r>
                        <a:rPr lang="en-GB" sz="1200" b="1" dirty="0">
                          <a:latin typeface="Arial"/>
                          <a:ea typeface="Batang"/>
                          <a:cs typeface="Times New Roman"/>
                        </a:rPr>
                        <a:t>]</a:t>
                      </a:r>
                      <a:endParaRPr lang="en-US" sz="12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latin typeface="Arial"/>
                          <a:ea typeface="Batang"/>
                          <a:cs typeface="Times New Roman"/>
                        </a:rPr>
                        <a:t>se(v)</a:t>
                      </a:r>
                      <a:endParaRPr lang="en-US" sz="12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510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pl-PL" sz="1200" b="1" dirty="0">
                          <a:latin typeface="Arial"/>
                          <a:ea typeface="Batang"/>
                          <a:cs typeface="Times New Roman"/>
                        </a:rPr>
                        <a:t>					delta_chroma_offset_l0[</a:t>
                      </a:r>
                      <a:r>
                        <a:rPr lang="pl-PL" sz="1200" dirty="0">
                          <a:latin typeface="Arial"/>
                          <a:ea typeface="Batang"/>
                          <a:cs typeface="Times New Roman"/>
                        </a:rPr>
                        <a:t> i </a:t>
                      </a:r>
                      <a:r>
                        <a:rPr lang="pl-PL" sz="1200" b="1" dirty="0">
                          <a:latin typeface="Arial"/>
                          <a:ea typeface="Batang"/>
                          <a:cs typeface="Times New Roman"/>
                        </a:rPr>
                        <a:t>][</a:t>
                      </a:r>
                      <a:r>
                        <a:rPr lang="pl-PL" sz="1200" dirty="0">
                          <a:latin typeface="Arial"/>
                          <a:ea typeface="Batang"/>
                          <a:cs typeface="Times New Roman"/>
                        </a:rPr>
                        <a:t> j </a:t>
                      </a:r>
                      <a:r>
                        <a:rPr lang="pl-PL" sz="1200" b="1" dirty="0">
                          <a:latin typeface="Arial"/>
                          <a:ea typeface="Batang"/>
                          <a:cs typeface="Times New Roman"/>
                        </a:rPr>
                        <a:t>]</a:t>
                      </a:r>
                      <a:endParaRPr lang="en-US" sz="12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200" dirty="0">
                          <a:latin typeface="Arial"/>
                          <a:ea typeface="Batang"/>
                          <a:cs typeface="Times New Roman"/>
                        </a:rPr>
                        <a:t>se(v)</a:t>
                      </a:r>
                      <a:endParaRPr lang="en-US" sz="12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7510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Arial"/>
                          <a:ea typeface="Batang"/>
                          <a:cs typeface="Times New Roman"/>
                        </a:rPr>
                        <a:t>					}</a:t>
                      </a:r>
                      <a:endParaRPr lang="en-US" sz="12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2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10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Arial"/>
                          <a:ea typeface="Batang"/>
                          <a:cs typeface="Times New Roman"/>
                        </a:rPr>
                        <a:t>			}</a:t>
                      </a:r>
                      <a:endParaRPr lang="en-US" sz="12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2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10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200" dirty="0">
                          <a:latin typeface="Arial"/>
                          <a:ea typeface="Batang"/>
                          <a:cs typeface="Times New Roman"/>
                        </a:rPr>
                        <a:t>		}</a:t>
                      </a:r>
                      <a:endParaRPr lang="en-US" sz="12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2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10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US" sz="12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2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344946" y="203689"/>
            <a:ext cx="8458200" cy="81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>
              <a:lnSpc>
                <a:spcPct val="85000"/>
              </a:lnSpc>
            </a:pPr>
            <a:r>
              <a:rPr lang="en-US" sz="3200" b="1" dirty="0" smtClean="0">
                <a:solidFill>
                  <a:srgbClr val="FF0000"/>
                </a:solidFill>
              </a:rPr>
              <a:t>CD text for limit specification (variant 1)</a:t>
            </a:r>
            <a:endParaRPr kumimoji="0" lang="en-US" sz="32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6931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67323" y="6651625"/>
            <a:ext cx="2133600" cy="206375"/>
          </a:xfrm>
          <a:noFill/>
        </p:spPr>
        <p:txBody>
          <a:bodyPr/>
          <a:lstStyle/>
          <a:p>
            <a:fld id="{DC9E3109-46A5-4CA7-97F7-2DBCB19E5934}" type="datetime1">
              <a:rPr lang="en-US" smtClean="0"/>
              <a:pPr/>
              <a:t>7/17/2012</a:t>
            </a:fld>
            <a:endParaRPr lang="en-US" smtClean="0"/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65546" y="6030302"/>
            <a:ext cx="2133600" cy="206375"/>
          </a:xfrm>
          <a:noFill/>
        </p:spPr>
        <p:txBody>
          <a:bodyPr/>
          <a:lstStyle/>
          <a:p>
            <a:fld id="{49E9AA90-4E10-413E-A0D3-A32A1A66FED2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>
          <a:xfrm>
            <a:off x="287194" y="184437"/>
            <a:ext cx="8458200" cy="814388"/>
          </a:xfrm>
        </p:spPr>
        <p:txBody>
          <a:bodyPr/>
          <a:lstStyle/>
          <a:p>
            <a:pPr eaLnBrk="1" hangingPunct="1"/>
            <a:r>
              <a:rPr lang="en-US" dirty="0" smtClean="0"/>
              <a:t>CD text for limit specification (variant 1)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4114800" y="3265630"/>
          <a:ext cx="914400" cy="215900"/>
        </p:xfrm>
        <a:graphic>
          <a:graphicData uri="http://schemas.openxmlformats.org/presentationml/2006/ole">
            <p:oleObj spid="_x0000_s117762" name="Equation" r:id="rId3" imgW="390270" imgH="739061" progId="Equation.3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34056" y="1213074"/>
            <a:ext cx="75319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>
                <a:ea typeface="Batang"/>
                <a:cs typeface="Times New Roman"/>
              </a:rPr>
              <a:t>sum_luma_weight_flag</a:t>
            </a:r>
            <a:r>
              <a:rPr lang="en-GB" sz="2000" dirty="0" smtClean="0">
                <a:ea typeface="Batang"/>
                <a:cs typeface="Times New Roman"/>
              </a:rPr>
              <a:t> and </a:t>
            </a:r>
            <a:r>
              <a:rPr lang="en-GB" sz="2000" dirty="0" err="1" smtClean="0">
                <a:ea typeface="Batang"/>
                <a:cs typeface="Times New Roman"/>
              </a:rPr>
              <a:t>sum_chroma_weight_flag</a:t>
            </a:r>
            <a:r>
              <a:rPr lang="en-US" sz="2000" dirty="0" smtClean="0"/>
              <a:t> shall not exceed 8</a:t>
            </a:r>
          </a:p>
          <a:p>
            <a:endParaRPr lang="en-US" sz="2000" dirty="0" smtClean="0"/>
          </a:p>
          <a:p>
            <a:pPr marL="800100" lvl="1" indent="-342900">
              <a:buFont typeface="+mj-lt"/>
              <a:buAutoNum type="arabicPeriod"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67323" y="6651625"/>
            <a:ext cx="2133600" cy="206375"/>
          </a:xfrm>
          <a:noFill/>
        </p:spPr>
        <p:txBody>
          <a:bodyPr/>
          <a:lstStyle/>
          <a:p>
            <a:fld id="{DC9E3109-46A5-4CA7-97F7-2DBCB19E5934}" type="datetime1">
              <a:rPr lang="en-US" smtClean="0"/>
              <a:pPr/>
              <a:t>7/17/2012</a:t>
            </a:fld>
            <a:endParaRPr lang="en-US" smtClean="0"/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65546" y="6030302"/>
            <a:ext cx="2133600" cy="206375"/>
          </a:xfrm>
          <a:noFill/>
        </p:spPr>
        <p:txBody>
          <a:bodyPr/>
          <a:lstStyle/>
          <a:p>
            <a:fld id="{49E9AA90-4E10-413E-A0D3-A32A1A66FED2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>
          <a:xfrm>
            <a:off x="287194" y="184437"/>
            <a:ext cx="8458200" cy="814388"/>
          </a:xfrm>
        </p:spPr>
        <p:txBody>
          <a:bodyPr/>
          <a:lstStyle/>
          <a:p>
            <a:pPr eaLnBrk="1" hangingPunct="1"/>
            <a:r>
              <a:rPr lang="en-US" dirty="0" smtClean="0"/>
              <a:t>CD text for limit specification (variant 2)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4114800" y="3265630"/>
          <a:ext cx="914400" cy="215900"/>
        </p:xfrm>
        <a:graphic>
          <a:graphicData uri="http://schemas.openxmlformats.org/presentationml/2006/ole">
            <p:oleObj spid="_x0000_s114690" name="Equation" r:id="rId3" imgW="390270" imgH="739061" progId="Equation.3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34056" y="1213074"/>
            <a:ext cx="753191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"The sum of all signaled </a:t>
            </a:r>
            <a:r>
              <a:rPr lang="en-US" sz="2000" dirty="0" err="1" smtClean="0"/>
              <a:t>luma_weight_lX_flag</a:t>
            </a:r>
            <a:r>
              <a:rPr lang="en-US" sz="2000" dirty="0" smtClean="0"/>
              <a:t>[</a:t>
            </a:r>
            <a:r>
              <a:rPr lang="en-US" sz="2000" dirty="0" err="1" smtClean="0"/>
              <a:t>i</a:t>
            </a:r>
            <a:r>
              <a:rPr lang="en-US" sz="2000" dirty="0" smtClean="0"/>
              <a:t>], with  X being 0 and 1, within a single </a:t>
            </a:r>
            <a:r>
              <a:rPr lang="en-US" sz="2000" dirty="0" err="1" smtClean="0"/>
              <a:t>picture_weight_table</a:t>
            </a:r>
            <a:r>
              <a:rPr lang="en-US" sz="2000" dirty="0" smtClean="0"/>
              <a:t> shall not exceed 8.“</a:t>
            </a:r>
          </a:p>
          <a:p>
            <a:endParaRPr lang="en-US" sz="2000" dirty="0" smtClean="0"/>
          </a:p>
          <a:p>
            <a:r>
              <a:rPr lang="en-US" sz="2000" dirty="0" smtClean="0"/>
              <a:t>"The sum of all signaled </a:t>
            </a:r>
            <a:r>
              <a:rPr lang="en-US" sz="2000" dirty="0" err="1" smtClean="0"/>
              <a:t>chroma_weight_lX_flag</a:t>
            </a:r>
            <a:r>
              <a:rPr lang="en-US" sz="2000" dirty="0" smtClean="0"/>
              <a:t>[</a:t>
            </a:r>
            <a:r>
              <a:rPr lang="en-US" sz="2000" dirty="0" err="1" smtClean="0"/>
              <a:t>i</a:t>
            </a:r>
            <a:r>
              <a:rPr lang="en-US" sz="2000" dirty="0" smtClean="0"/>
              <a:t>], with  X being 0 and 1, within a single </a:t>
            </a:r>
            <a:r>
              <a:rPr lang="en-US" sz="2000" dirty="0" err="1" smtClean="0"/>
              <a:t>picture_weight_table</a:t>
            </a:r>
            <a:r>
              <a:rPr lang="en-US" sz="2000" dirty="0" smtClean="0"/>
              <a:t> shall not exceed 8.“</a:t>
            </a:r>
          </a:p>
          <a:p>
            <a:endParaRPr lang="en-US" sz="2000" dirty="0" smtClean="0"/>
          </a:p>
          <a:p>
            <a:pPr marL="800100" lvl="1" indent="-342900">
              <a:buFont typeface="+mj-lt"/>
              <a:buAutoNum type="arabicPeriod"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nalPowerpoint">
  <a:themeElements>
    <a:clrScheme name="FinalPowerpoint 1">
      <a:dk1>
        <a:srgbClr val="000000"/>
      </a:dk1>
      <a:lt1>
        <a:srgbClr val="FFFFFF"/>
      </a:lt1>
      <a:dk2>
        <a:srgbClr val="FF0000"/>
      </a:dk2>
      <a:lt2>
        <a:srgbClr val="808080"/>
      </a:lt2>
      <a:accent1>
        <a:srgbClr val="AAAAAA"/>
      </a:accent1>
      <a:accent2>
        <a:srgbClr val="000000"/>
      </a:accent2>
      <a:accent3>
        <a:srgbClr val="FFFFFF"/>
      </a:accent3>
      <a:accent4>
        <a:srgbClr val="000000"/>
      </a:accent4>
      <a:accent5>
        <a:srgbClr val="D2D2D2"/>
      </a:accent5>
      <a:accent6>
        <a:srgbClr val="000000"/>
      </a:accent6>
      <a:hlink>
        <a:srgbClr val="FF0000"/>
      </a:hlink>
      <a:folHlink>
        <a:srgbClr val="AAAAAA"/>
      </a:folHlink>
    </a:clrScheme>
    <a:fontScheme name="Final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nalPowerpoint 1">
        <a:dk1>
          <a:srgbClr val="000000"/>
        </a:dk1>
        <a:lt1>
          <a:srgbClr val="FFFFFF"/>
        </a:lt1>
        <a:dk2>
          <a:srgbClr val="FF0000"/>
        </a:dk2>
        <a:lt2>
          <a:srgbClr val="808080"/>
        </a:lt2>
        <a:accent1>
          <a:srgbClr val="AAAAAA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D2D2D2"/>
        </a:accent5>
        <a:accent6>
          <a:srgbClr val="000000"/>
        </a:accent6>
        <a:hlink>
          <a:srgbClr val="FF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lPowerpoint 2">
        <a:dk1>
          <a:srgbClr val="AAAAAA"/>
        </a:dk1>
        <a:lt1>
          <a:srgbClr val="FFFFFF"/>
        </a:lt1>
        <a:dk2>
          <a:srgbClr val="000000"/>
        </a:dk2>
        <a:lt2>
          <a:srgbClr val="FFFFFF"/>
        </a:lt2>
        <a:accent1>
          <a:srgbClr val="AAAAAA"/>
        </a:accent1>
        <a:accent2>
          <a:srgbClr val="FFFFFF"/>
        </a:accent2>
        <a:accent3>
          <a:srgbClr val="AAAAAA"/>
        </a:accent3>
        <a:accent4>
          <a:srgbClr val="DADADA"/>
        </a:accent4>
        <a:accent5>
          <a:srgbClr val="D2D2D2"/>
        </a:accent5>
        <a:accent6>
          <a:srgbClr val="E7E7E7"/>
        </a:accent6>
        <a:hlink>
          <a:srgbClr val="AAAAAA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3">
        <a:dk1>
          <a:srgbClr val="808080"/>
        </a:dk1>
        <a:lt1>
          <a:srgbClr val="FFFFFF"/>
        </a:lt1>
        <a:dk2>
          <a:srgbClr val="AAAAAA"/>
        </a:dk2>
        <a:lt2>
          <a:srgbClr val="000000"/>
        </a:lt2>
        <a:accent1>
          <a:srgbClr val="000000"/>
        </a:accent1>
        <a:accent2>
          <a:srgbClr val="AAAAAA"/>
        </a:accent2>
        <a:accent3>
          <a:srgbClr val="D2D2D2"/>
        </a:accent3>
        <a:accent4>
          <a:srgbClr val="DADADA"/>
        </a:accent4>
        <a:accent5>
          <a:srgbClr val="AAAAAA"/>
        </a:accent5>
        <a:accent6>
          <a:srgbClr val="9A9A9A"/>
        </a:accent6>
        <a:hlink>
          <a:srgbClr val="FF00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4">
        <a:dk1>
          <a:srgbClr val="000000"/>
        </a:dk1>
        <a:lt1>
          <a:srgbClr val="FF0000"/>
        </a:lt1>
        <a:dk2>
          <a:srgbClr val="FFFFFF"/>
        </a:dk2>
        <a:lt2>
          <a:srgbClr val="000000"/>
        </a:lt2>
        <a:accent1>
          <a:srgbClr val="AAAAAA"/>
        </a:accent1>
        <a:accent2>
          <a:srgbClr val="FFFFFF"/>
        </a:accent2>
        <a:accent3>
          <a:srgbClr val="FFAAAA"/>
        </a:accent3>
        <a:accent4>
          <a:srgbClr val="000000"/>
        </a:accent4>
        <a:accent5>
          <a:srgbClr val="D2D2D2"/>
        </a:accent5>
        <a:accent6>
          <a:srgbClr val="E7E7E7"/>
        </a:accent6>
        <a:hlink>
          <a:srgbClr val="00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AAAAAA"/>
      </a:dk1>
      <a:lt1>
        <a:srgbClr val="FFFFFF"/>
      </a:lt1>
      <a:dk2>
        <a:srgbClr val="000000"/>
      </a:dk2>
      <a:lt2>
        <a:srgbClr val="FFFFFF"/>
      </a:lt2>
      <a:accent1>
        <a:srgbClr val="AAAAAA"/>
      </a:accent1>
      <a:accent2>
        <a:srgbClr val="FFFFFF"/>
      </a:accent2>
      <a:accent3>
        <a:srgbClr val="AAAAAA"/>
      </a:accent3>
      <a:accent4>
        <a:srgbClr val="DADADA"/>
      </a:accent4>
      <a:accent5>
        <a:srgbClr val="D2D2D2"/>
      </a:accent5>
      <a:accent6>
        <a:srgbClr val="E7E7E7"/>
      </a:accent6>
      <a:hlink>
        <a:srgbClr val="AAAAAA"/>
      </a:hlink>
      <a:folHlink>
        <a:srgbClr val="FF00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AAAAAA"/>
        </a:dk1>
        <a:lt1>
          <a:srgbClr val="FFFFFF"/>
        </a:lt1>
        <a:dk2>
          <a:srgbClr val="000000"/>
        </a:dk2>
        <a:lt2>
          <a:srgbClr val="FFFFFF"/>
        </a:lt2>
        <a:accent1>
          <a:srgbClr val="AAAAAA"/>
        </a:accent1>
        <a:accent2>
          <a:srgbClr val="FFFFFF"/>
        </a:accent2>
        <a:accent3>
          <a:srgbClr val="AAAAAA"/>
        </a:accent3>
        <a:accent4>
          <a:srgbClr val="DADADA"/>
        </a:accent4>
        <a:accent5>
          <a:srgbClr val="D2D2D2"/>
        </a:accent5>
        <a:accent6>
          <a:srgbClr val="E7E7E7"/>
        </a:accent6>
        <a:hlink>
          <a:srgbClr val="AAAAAA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AAAAAA"/>
      </a:lt1>
      <a:dk2>
        <a:srgbClr val="FFFFFF"/>
      </a:dk2>
      <a:lt2>
        <a:srgbClr val="808080"/>
      </a:lt2>
      <a:accent1>
        <a:srgbClr val="000000"/>
      </a:accent1>
      <a:accent2>
        <a:srgbClr val="AAAAAA"/>
      </a:accent2>
      <a:accent3>
        <a:srgbClr val="D2D2D2"/>
      </a:accent3>
      <a:accent4>
        <a:srgbClr val="000000"/>
      </a:accent4>
      <a:accent5>
        <a:srgbClr val="AAAAAA"/>
      </a:accent5>
      <a:accent6>
        <a:srgbClr val="9A9A9A"/>
      </a:accent6>
      <a:hlink>
        <a:srgbClr val="FF0000"/>
      </a:hlink>
      <a:folHlink>
        <a:srgbClr val="FFFFFF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AAAAAA"/>
        </a:lt1>
        <a:dk2>
          <a:srgbClr val="FFFFFF"/>
        </a:dk2>
        <a:lt2>
          <a:srgbClr val="808080"/>
        </a:lt2>
        <a:accent1>
          <a:srgbClr val="000000"/>
        </a:accent1>
        <a:accent2>
          <a:srgbClr val="AAAAAA"/>
        </a:accent2>
        <a:accent3>
          <a:srgbClr val="D2D2D2"/>
        </a:accent3>
        <a:accent4>
          <a:srgbClr val="000000"/>
        </a:accent4>
        <a:accent5>
          <a:srgbClr val="AAAAAA"/>
        </a:accent5>
        <a:accent6>
          <a:srgbClr val="9A9A9A"/>
        </a:accent6>
        <a:hlink>
          <a:srgbClr val="FF000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ustom Design">
  <a:themeElements>
    <a:clrScheme name="3_Custom Design 1">
      <a:dk1>
        <a:srgbClr val="000000"/>
      </a:dk1>
      <a:lt1>
        <a:srgbClr val="AAAAAA"/>
      </a:lt1>
      <a:dk2>
        <a:srgbClr val="FFFFFF"/>
      </a:dk2>
      <a:lt2>
        <a:srgbClr val="808080"/>
      </a:lt2>
      <a:accent1>
        <a:srgbClr val="000000"/>
      </a:accent1>
      <a:accent2>
        <a:srgbClr val="AAAAAA"/>
      </a:accent2>
      <a:accent3>
        <a:srgbClr val="D2D2D2"/>
      </a:accent3>
      <a:accent4>
        <a:srgbClr val="000000"/>
      </a:accent4>
      <a:accent5>
        <a:srgbClr val="AAAAAA"/>
      </a:accent5>
      <a:accent6>
        <a:srgbClr val="9A9A9A"/>
      </a:accent6>
      <a:hlink>
        <a:srgbClr val="FF0000"/>
      </a:hlink>
      <a:folHlink>
        <a:srgbClr val="FFFFFF"/>
      </a:folHlink>
    </a:clrScheme>
    <a:fontScheme name="3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ustom Design 1">
        <a:dk1>
          <a:srgbClr val="000000"/>
        </a:dk1>
        <a:lt1>
          <a:srgbClr val="AAAAAA"/>
        </a:lt1>
        <a:dk2>
          <a:srgbClr val="FFFFFF"/>
        </a:dk2>
        <a:lt2>
          <a:srgbClr val="808080"/>
        </a:lt2>
        <a:accent1>
          <a:srgbClr val="000000"/>
        </a:accent1>
        <a:accent2>
          <a:srgbClr val="AAAAAA"/>
        </a:accent2>
        <a:accent3>
          <a:srgbClr val="D2D2D2"/>
        </a:accent3>
        <a:accent4>
          <a:srgbClr val="000000"/>
        </a:accent4>
        <a:accent5>
          <a:srgbClr val="AAAAAA"/>
        </a:accent5>
        <a:accent6>
          <a:srgbClr val="9A9A9A"/>
        </a:accent6>
        <a:hlink>
          <a:srgbClr val="FF000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inalPowerpoint 4">
    <a:dk1>
      <a:srgbClr val="000000"/>
    </a:dk1>
    <a:lt1>
      <a:srgbClr val="FF0000"/>
    </a:lt1>
    <a:dk2>
      <a:srgbClr val="FFFFFF"/>
    </a:dk2>
    <a:lt2>
      <a:srgbClr val="000000"/>
    </a:lt2>
    <a:accent1>
      <a:srgbClr val="AAAAAA"/>
    </a:accent1>
    <a:accent2>
      <a:srgbClr val="FFFFFF"/>
    </a:accent2>
    <a:accent3>
      <a:srgbClr val="FFAAAA"/>
    </a:accent3>
    <a:accent4>
      <a:srgbClr val="000000"/>
    </a:accent4>
    <a:accent5>
      <a:srgbClr val="D2D2D2"/>
    </a:accent5>
    <a:accent6>
      <a:srgbClr val="E7E7E7"/>
    </a:accent6>
    <a:hlink>
      <a:srgbClr val="000000"/>
    </a:hlink>
    <a:folHlink>
      <a:srgbClr val="AAAAAA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FinalPowerpoint</Template>
  <TotalTime>5250</TotalTime>
  <Words>643</Words>
  <Application>Microsoft Office PowerPoint</Application>
  <PresentationFormat>On-screen Show (4:3)</PresentationFormat>
  <Paragraphs>192</Paragraphs>
  <Slides>13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FinalPowerpoint</vt:lpstr>
      <vt:lpstr>Custom Design</vt:lpstr>
      <vt:lpstr>1_Custom Design</vt:lpstr>
      <vt:lpstr>3_Custom Design</vt:lpstr>
      <vt:lpstr>Equation</vt:lpstr>
      <vt:lpstr>Side activity report on slice header parsing overhead reduction (JCTVC-J0571)</vt:lpstr>
      <vt:lpstr>Summary of proposed solution</vt:lpstr>
      <vt:lpstr>Pred_weight_table() syntax (list 0)</vt:lpstr>
      <vt:lpstr>Proposed constraint</vt:lpstr>
      <vt:lpstr>Parsing unfriendliness of pred_weight_table()</vt:lpstr>
      <vt:lpstr>Proposed pred_weight_table() –list 0</vt:lpstr>
      <vt:lpstr>Slide 7</vt:lpstr>
      <vt:lpstr>CD text for limit specification (variant 1)</vt:lpstr>
      <vt:lpstr>CD text for limit specification (variant 2)</vt:lpstr>
      <vt:lpstr>CD text for limit specification (variant 3)</vt:lpstr>
      <vt:lpstr>CD text for limit specification (variant 1)</vt:lpstr>
      <vt:lpstr>CD text for limit specification (variant 2)</vt:lpstr>
      <vt:lpstr>CD text for limit specification (variant 3)</vt:lpstr>
    </vt:vector>
  </TitlesOfParts>
  <Company>Texas Instruments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Here</dc:title>
  <dc:creator>Eric Wand</dc:creator>
  <cp:lastModifiedBy>a0198101</cp:lastModifiedBy>
  <cp:revision>351</cp:revision>
  <dcterms:created xsi:type="dcterms:W3CDTF">2007-12-19T20:51:45Z</dcterms:created>
  <dcterms:modified xsi:type="dcterms:W3CDTF">2012-07-17T07:48:08Z</dcterms:modified>
</cp:coreProperties>
</file>