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AAC2A75-D880-4738-9237-C986DF5BD9B5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1BA350F-FD60-4142-A1F1-BD60BD19EE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SAO adoption candidates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 10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985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Candidates for adoption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Simplifications</a:t>
            </a:r>
          </a:p>
          <a:p>
            <a:pPr lvl="1"/>
            <a:r>
              <a:rPr lang="en-US" dirty="0" smtClean="0"/>
              <a:t>JCTVC-J0041</a:t>
            </a:r>
          </a:p>
          <a:p>
            <a:pPr lvl="2"/>
            <a:r>
              <a:rPr lang="en-US" dirty="0" smtClean="0"/>
              <a:t># </a:t>
            </a:r>
            <a:r>
              <a:rPr lang="en-US" dirty="0" err="1" smtClean="0"/>
              <a:t>ctxs</a:t>
            </a:r>
            <a:r>
              <a:rPr lang="en-US" dirty="0" smtClean="0"/>
              <a:t> reduction for SAO merge syntax</a:t>
            </a:r>
          </a:p>
          <a:p>
            <a:pPr lvl="1"/>
            <a:r>
              <a:rPr lang="en-US" dirty="0" smtClean="0"/>
              <a:t>JCTVC-J0043</a:t>
            </a:r>
          </a:p>
          <a:p>
            <a:pPr lvl="2"/>
            <a:r>
              <a:rPr lang="en-US" dirty="0" smtClean="0"/>
              <a:t>By-pass coding for SAO magnitudes</a:t>
            </a:r>
          </a:p>
          <a:p>
            <a:pPr lvl="1"/>
            <a:r>
              <a:rPr lang="en-US" dirty="0" smtClean="0"/>
              <a:t>JCTVC-J0046==J0054</a:t>
            </a:r>
          </a:p>
          <a:p>
            <a:pPr lvl="2"/>
            <a:r>
              <a:rPr lang="en-US" dirty="0" smtClean="0"/>
              <a:t>Removal of condition check in left band position coding</a:t>
            </a:r>
          </a:p>
          <a:p>
            <a:pPr lvl="1"/>
            <a:r>
              <a:rPr lang="en-US" dirty="0" smtClean="0"/>
              <a:t>JCTVC-J0268</a:t>
            </a:r>
          </a:p>
          <a:p>
            <a:pPr lvl="2"/>
            <a:r>
              <a:rPr lang="en-US" dirty="0" smtClean="0"/>
              <a:t>SAO type coding with only 1 </a:t>
            </a:r>
            <a:r>
              <a:rPr lang="en-US" dirty="0" err="1" smtClean="0"/>
              <a:t>ctx</a:t>
            </a:r>
            <a:r>
              <a:rPr lang="en-US" dirty="0" smtClean="0"/>
              <a:t> bin</a:t>
            </a:r>
          </a:p>
          <a:p>
            <a:r>
              <a:rPr lang="en-US" dirty="0" smtClean="0"/>
              <a:t>Coding efficiency</a:t>
            </a:r>
          </a:p>
          <a:p>
            <a:pPr lvl="1"/>
            <a:r>
              <a:rPr lang="en-US" dirty="0" smtClean="0"/>
              <a:t>JCTVC-J0355</a:t>
            </a:r>
          </a:p>
          <a:p>
            <a:pPr lvl="2"/>
            <a:r>
              <a:rPr lang="en-US" dirty="0" smtClean="0"/>
              <a:t>Single merge flags for 3 color components</a:t>
            </a:r>
          </a:p>
          <a:p>
            <a:r>
              <a:rPr lang="en-US" dirty="0" smtClean="0"/>
              <a:t>Implementation friendly design</a:t>
            </a:r>
          </a:p>
          <a:p>
            <a:pPr lvl="1"/>
            <a:r>
              <a:rPr lang="en-US" dirty="0" smtClean="0"/>
              <a:t>JCTVC-J0045</a:t>
            </a:r>
          </a:p>
          <a:p>
            <a:pPr lvl="2"/>
            <a:r>
              <a:rPr lang="en-US" dirty="0" smtClean="0"/>
              <a:t>SAO type is shared between </a:t>
            </a:r>
            <a:r>
              <a:rPr lang="en-US" dirty="0" err="1" smtClean="0"/>
              <a:t>Cb&amp;Cr</a:t>
            </a:r>
            <a:endParaRPr lang="en-US" dirty="0" smtClean="0"/>
          </a:p>
          <a:p>
            <a:r>
              <a:rPr lang="en-US" dirty="0" smtClean="0"/>
              <a:t>Encoder search improvements</a:t>
            </a:r>
          </a:p>
          <a:p>
            <a:pPr lvl="1"/>
            <a:r>
              <a:rPr lang="en-US" dirty="0" smtClean="0"/>
              <a:t>JCTVC-Joo44</a:t>
            </a:r>
          </a:p>
          <a:p>
            <a:pPr lvl="2"/>
            <a:r>
              <a:rPr lang="en-US" dirty="0" smtClean="0"/>
              <a:t>Extension of JCTVC-I0184</a:t>
            </a:r>
          </a:p>
          <a:p>
            <a:pPr lvl="1"/>
            <a:r>
              <a:rPr lang="en-US" dirty="0" smtClean="0"/>
              <a:t>JCTVC-J0139</a:t>
            </a:r>
          </a:p>
          <a:p>
            <a:pPr lvl="2"/>
            <a:r>
              <a:rPr lang="en-US" dirty="0" smtClean="0"/>
              <a:t>Use non-</a:t>
            </a:r>
            <a:r>
              <a:rPr lang="en-US" dirty="0" err="1" smtClean="0"/>
              <a:t>deblocked</a:t>
            </a:r>
            <a:r>
              <a:rPr lang="en-US" dirty="0" smtClean="0"/>
              <a:t> pixels for SAO parameter s estimation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5796136" y="2420888"/>
            <a:ext cx="252028" cy="1728192"/>
          </a:xfrm>
          <a:prstGeom prst="rightBrace">
            <a:avLst>
              <a:gd name="adj1" fmla="val 8333"/>
              <a:gd name="adj2" fmla="val 508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Brace 4"/>
          <p:cNvSpPr/>
          <p:nvPr/>
        </p:nvSpPr>
        <p:spPr>
          <a:xfrm>
            <a:off x="5796136" y="4149080"/>
            <a:ext cx="252028" cy="11521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5796136" y="5301208"/>
            <a:ext cx="171733" cy="108012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53875" y="5671991"/>
            <a:ext cx="2986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-0,2%(Y); -0,6%(U), -0,8%(V)</a:t>
            </a:r>
          </a:p>
          <a:p>
            <a:r>
              <a:rPr lang="en-US" sz="1600" dirty="0" smtClean="0"/>
              <a:t>(full test)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133670" y="3115707"/>
            <a:ext cx="2986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-0,0%(Y); -0,2%(U), -0,4%(V)</a:t>
            </a:r>
          </a:p>
          <a:p>
            <a:r>
              <a:rPr lang="en-US" sz="1600" dirty="0" smtClean="0"/>
              <a:t>(partial data of full test</a:t>
            </a:r>
          </a:p>
          <a:p>
            <a:r>
              <a:rPr lang="en-US" sz="1600" dirty="0" smtClean="0"/>
              <a:t>10 points are missed)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084168" y="4581128"/>
            <a:ext cx="2986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-0,2%(Y); 0,1%(U), 0,1%(V)</a:t>
            </a:r>
          </a:p>
          <a:p>
            <a:r>
              <a:rPr lang="en-US" sz="1600" dirty="0" smtClean="0"/>
              <a:t>(1 sec test)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88590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SAO syntax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23528" y="2204864"/>
            <a:ext cx="2666318" cy="3507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sao_merge_left</a:t>
            </a:r>
            <a:r>
              <a:rPr lang="en-US" dirty="0" smtClean="0"/>
              <a:t> × </a:t>
            </a:r>
            <a:r>
              <a:rPr lang="en-US" dirty="0"/>
              <a:t>1 </a:t>
            </a:r>
            <a:r>
              <a:rPr lang="en-US" dirty="0" smtClean="0"/>
              <a:t>bin</a:t>
            </a:r>
            <a:endParaRPr lang="en-US" dirty="0"/>
          </a:p>
        </p:txBody>
      </p:sp>
      <p:cxnSp>
        <p:nvCxnSpPr>
          <p:cNvPr id="6" name="Elbow Connector 5"/>
          <p:cNvCxnSpPr>
            <a:stCxn id="4" idx="3"/>
          </p:cNvCxnSpPr>
          <p:nvPr/>
        </p:nvCxnSpPr>
        <p:spPr>
          <a:xfrm flipH="1">
            <a:off x="2699792" y="2380238"/>
            <a:ext cx="290054" cy="760730"/>
          </a:xfrm>
          <a:prstGeom prst="bentConnector4">
            <a:avLst>
              <a:gd name="adj1" fmla="val -78813"/>
              <a:gd name="adj2" fmla="val 6152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1187627" y="2821391"/>
            <a:ext cx="2520277" cy="3195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sao_merge_up</a:t>
            </a:r>
            <a:r>
              <a:rPr lang="en-US" dirty="0" smtClean="0"/>
              <a:t> × </a:t>
            </a:r>
            <a:r>
              <a:rPr lang="en-US" dirty="0"/>
              <a:t>1 </a:t>
            </a:r>
            <a:r>
              <a:rPr lang="en-US" dirty="0" smtClean="0"/>
              <a:t>bin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61822" y="202019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9" name="Elbow Connector 8"/>
          <p:cNvCxnSpPr/>
          <p:nvPr/>
        </p:nvCxnSpPr>
        <p:spPr>
          <a:xfrm>
            <a:off x="3707904" y="2966476"/>
            <a:ext cx="360040" cy="68407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746165" y="2619131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2708175" y="3654566"/>
            <a:ext cx="2873959" cy="3504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sao_on_off</a:t>
            </a:r>
            <a:r>
              <a:rPr lang="en-US" dirty="0" smtClean="0"/>
              <a:t> </a:t>
            </a:r>
            <a:r>
              <a:rPr lang="en-US" dirty="0"/>
              <a:t>× </a:t>
            </a:r>
            <a:r>
              <a:rPr lang="en-US" dirty="0" smtClean="0"/>
              <a:t>2 </a:t>
            </a:r>
            <a:r>
              <a:rPr lang="en-US" dirty="0"/>
              <a:t>× </a:t>
            </a:r>
            <a:r>
              <a:rPr lang="en-US" dirty="0" smtClean="0"/>
              <a:t>1 bin</a:t>
            </a:r>
            <a:endParaRPr lang="en-US" dirty="0"/>
          </a:p>
        </p:txBody>
      </p:sp>
      <p:cxnSp>
        <p:nvCxnSpPr>
          <p:cNvPr id="17" name="Elbow Connector 16"/>
          <p:cNvCxnSpPr>
            <a:stCxn id="12" idx="2"/>
          </p:cNvCxnSpPr>
          <p:nvPr/>
        </p:nvCxnSpPr>
        <p:spPr>
          <a:xfrm rot="5400000">
            <a:off x="4001137" y="4149082"/>
            <a:ext cx="288037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3259833" y="4293096"/>
            <a:ext cx="2752327" cy="24313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EO/BO flag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× </a:t>
            </a:r>
            <a:r>
              <a:rPr lang="en-US" dirty="0" smtClean="0">
                <a:solidFill>
                  <a:schemeClr val="tx1"/>
                </a:solidFill>
              </a:rPr>
              <a:t>2 </a:t>
            </a:r>
            <a:r>
              <a:rPr lang="en-US" dirty="0">
                <a:solidFill>
                  <a:schemeClr val="tx1"/>
                </a:solidFill>
              </a:rPr>
              <a:t>× 1 bin</a:t>
            </a:r>
          </a:p>
        </p:txBody>
      </p:sp>
      <p:cxnSp>
        <p:nvCxnSpPr>
          <p:cNvPr id="22" name="Straight Arrow Connector 21"/>
          <p:cNvCxnSpPr>
            <a:stCxn id="18" idx="2"/>
          </p:cNvCxnSpPr>
          <p:nvPr/>
        </p:nvCxnSpPr>
        <p:spPr>
          <a:xfrm flipH="1">
            <a:off x="4635996" y="4536233"/>
            <a:ext cx="1" cy="3399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2627784" y="4894318"/>
            <a:ext cx="4286499" cy="24725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sao_offset_abs</a:t>
            </a:r>
            <a:r>
              <a:rPr lang="en-GB" dirty="0" smtClean="0">
                <a:solidFill>
                  <a:schemeClr val="tx1"/>
                </a:solidFill>
              </a:rPr>
              <a:t> × 4</a:t>
            </a:r>
            <a:r>
              <a:rPr lang="en-US" dirty="0">
                <a:solidFill>
                  <a:schemeClr val="tx1"/>
                </a:solidFill>
              </a:rPr>
              <a:t> × 3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× </a:t>
            </a:r>
            <a:r>
              <a:rPr lang="en-GB" dirty="0" smtClean="0">
                <a:solidFill>
                  <a:schemeClr val="tx1"/>
                </a:solidFill>
              </a:rPr>
              <a:t>7 (31 bins)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013993" y="5392877"/>
            <a:ext cx="2846039" cy="34037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sao_eo_class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× </a:t>
            </a:r>
            <a:r>
              <a:rPr lang="en-US" dirty="0" smtClean="0">
                <a:solidFill>
                  <a:schemeClr val="tx1"/>
                </a:solidFill>
              </a:rPr>
              <a:t>2 ×2 bins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23" idx="1"/>
          </p:cNvCxnSpPr>
          <p:nvPr/>
        </p:nvCxnSpPr>
        <p:spPr>
          <a:xfrm rot="10800000" flipV="1">
            <a:off x="2309972" y="5017946"/>
            <a:ext cx="317812" cy="41779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654142" y="5413991"/>
            <a:ext cx="3094321" cy="31926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sao_sign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× </a:t>
            </a:r>
            <a:r>
              <a:rPr lang="en-GB" dirty="0" smtClean="0">
                <a:solidFill>
                  <a:schemeClr val="tx1"/>
                </a:solidFill>
              </a:rPr>
              <a:t>4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× 3 </a:t>
            </a:r>
            <a:r>
              <a:rPr lang="en-GB" dirty="0" smtClean="0">
                <a:solidFill>
                  <a:schemeClr val="tx1"/>
                </a:solidFill>
              </a:rPr>
              <a:t>× 1 bin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364088" y="5949280"/>
            <a:ext cx="3528392" cy="31926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sao_band_position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× 3 </a:t>
            </a:r>
            <a:r>
              <a:rPr lang="en-US" dirty="0" smtClean="0">
                <a:solidFill>
                  <a:schemeClr val="tx1"/>
                </a:solidFill>
              </a:rPr>
              <a:t>×</a:t>
            </a:r>
            <a:r>
              <a:rPr lang="en-GB" dirty="0" smtClean="0">
                <a:solidFill>
                  <a:schemeClr val="tx1"/>
                </a:solidFill>
              </a:rPr>
              <a:t>5 bins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56536" y="4667636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EO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04214" y="2619131"/>
            <a:ext cx="7346" cy="38342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323528" y="6453336"/>
            <a:ext cx="2592288" cy="2880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exit</a:t>
            </a:r>
            <a:endParaRPr lang="en-US" dirty="0"/>
          </a:p>
        </p:txBody>
      </p:sp>
      <p:cxnSp>
        <p:nvCxnSpPr>
          <p:cNvPr id="42" name="Elbow Connector 41"/>
          <p:cNvCxnSpPr>
            <a:stCxn id="7" idx="1"/>
          </p:cNvCxnSpPr>
          <p:nvPr/>
        </p:nvCxnSpPr>
        <p:spPr>
          <a:xfrm rot="10800000" flipV="1">
            <a:off x="899595" y="2981180"/>
            <a:ext cx="288033" cy="34721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2" idx="1"/>
          </p:cNvCxnSpPr>
          <p:nvPr/>
        </p:nvCxnSpPr>
        <p:spPr>
          <a:xfrm rot="10800000" flipV="1">
            <a:off x="1187627" y="3829815"/>
            <a:ext cx="1520549" cy="262352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19" idx="1"/>
            <a:endCxn id="40" idx="0"/>
          </p:cNvCxnSpPr>
          <p:nvPr/>
        </p:nvCxnSpPr>
        <p:spPr>
          <a:xfrm rot="10800000" flipV="1">
            <a:off x="1619673" y="5563066"/>
            <a:ext cx="394321" cy="89026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25" idx="1"/>
          </p:cNvCxnSpPr>
          <p:nvPr/>
        </p:nvCxnSpPr>
        <p:spPr>
          <a:xfrm rot="10800000" flipV="1">
            <a:off x="2158016" y="6108913"/>
            <a:ext cx="3206073" cy="344420"/>
          </a:xfrm>
          <a:prstGeom prst="bentConnector3">
            <a:avLst>
              <a:gd name="adj1" fmla="val 9926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23" idx="3"/>
          </p:cNvCxnSpPr>
          <p:nvPr/>
        </p:nvCxnSpPr>
        <p:spPr>
          <a:xfrm>
            <a:off x="6914283" y="5017947"/>
            <a:ext cx="108012" cy="37492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7022295" y="5733256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914283" y="4691486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323528" y="255561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827584" y="263691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2302054" y="350100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175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SAO Bins per LCU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3528" y="544522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SAO 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</a:rPr>
              <a:t>ctxs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models 8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 2</a:t>
            </a:r>
            <a:endParaRPr lang="en-US" sz="2400" dirty="0"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587721"/>
              </p:ext>
            </p:extLst>
          </p:nvPr>
        </p:nvGraphicFramePr>
        <p:xfrm>
          <a:off x="179512" y="2112084"/>
          <a:ext cx="8373619" cy="14609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8311"/>
                <a:gridCol w="596589"/>
                <a:gridCol w="709817"/>
                <a:gridCol w="853834"/>
                <a:gridCol w="565800"/>
                <a:gridCol w="709817"/>
                <a:gridCol w="709817"/>
                <a:gridCol w="709817"/>
                <a:gridCol w="709817"/>
              </a:tblGrid>
              <a:tr h="301892">
                <a:tc rowSpan="3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Absolute Values</a:t>
                      </a: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r>
                        <a:rPr lang="en-US" sz="1600" u="none" strike="noStrike" dirty="0" smtClean="0">
                          <a:effectLst/>
                        </a:rPr>
                        <a:t>Ratio</a:t>
                      </a: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1892"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Main</a:t>
                      </a: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HE10</a:t>
                      </a: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Main</a:t>
                      </a: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HE10</a:t>
                      </a: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1892"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ctx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ctx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ctx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all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ctx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00B0F0"/>
                    </a:solidFill>
                  </a:tcPr>
                </a:tc>
              </a:tr>
              <a:tr h="3018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HM7.0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108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396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100%</a:t>
                      </a:r>
                      <a:endParaRPr lang="en-US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100%</a:t>
                      </a:r>
                      <a:endParaRPr lang="en-US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100%</a:t>
                      </a:r>
                      <a:endParaRPr lang="en-US" sz="1600" b="0" i="0" u="none" strike="noStrike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100%</a:t>
                      </a:r>
                      <a:endParaRPr lang="en-US" sz="1600" b="0" i="0" u="none" strike="noStrike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2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041+043+046+268+355+045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403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4%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85%</a:t>
                      </a:r>
                      <a:endParaRPr lang="en-US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1%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95%</a:t>
                      </a:r>
                      <a:endParaRPr lang="en-US" sz="16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728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Details of J0045 and J0355 tests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Short (1 sec) test:</a:t>
            </a:r>
          </a:p>
          <a:p>
            <a:r>
              <a:rPr lang="en-US" dirty="0" smtClean="0"/>
              <a:t>Average AI,RA,LB,LP Main/HE10:</a:t>
            </a:r>
          </a:p>
          <a:p>
            <a:pPr lvl="1"/>
            <a:r>
              <a:rPr lang="en-US" dirty="0"/>
              <a:t>JCTVC-J0355&amp;J0045 </a:t>
            </a:r>
            <a:r>
              <a:rPr lang="en-US" dirty="0" err="1"/>
              <a:t>vs</a:t>
            </a:r>
            <a:r>
              <a:rPr lang="en-US" dirty="0"/>
              <a:t> HM7.0</a:t>
            </a:r>
          </a:p>
          <a:p>
            <a:pPr lvl="2"/>
            <a:r>
              <a:rPr lang="en-US" dirty="0"/>
              <a:t>-0.2% (Y); 0.1%(U); 0.1%(V)</a:t>
            </a:r>
          </a:p>
          <a:p>
            <a:pPr lvl="1"/>
            <a:r>
              <a:rPr lang="en-US" dirty="0" smtClean="0"/>
              <a:t>JCTVC-J0045+J0355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JCTVC-J0355</a:t>
            </a:r>
          </a:p>
          <a:p>
            <a:pPr lvl="2"/>
            <a:r>
              <a:rPr lang="en-US" dirty="0" smtClean="0"/>
              <a:t>-</a:t>
            </a:r>
            <a:r>
              <a:rPr lang="en-US" dirty="0"/>
              <a:t>0.1</a:t>
            </a:r>
            <a:r>
              <a:rPr lang="en-US" dirty="0" smtClean="0"/>
              <a:t>% (Y); 0.1%(U); 0.1%(V)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7766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378</TotalTime>
  <Words>307</Words>
  <Application>Microsoft Office PowerPoint</Application>
  <PresentationFormat>On-screen Show (4:3)</PresentationFormat>
  <Paragraphs>88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Urban</vt:lpstr>
      <vt:lpstr>SAO adoption candidates</vt:lpstr>
      <vt:lpstr>Candidates for adoption</vt:lpstr>
      <vt:lpstr>Suggested SAO syntax</vt:lpstr>
      <vt:lpstr>SAO Bins per LCU</vt:lpstr>
      <vt:lpstr>Details of J0045 and J0355 tests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SAO simplifications</dc:title>
  <dc:creator>J00087</dc:creator>
  <cp:lastModifiedBy>J0045</cp:lastModifiedBy>
  <cp:revision>26</cp:revision>
  <dcterms:created xsi:type="dcterms:W3CDTF">2012-07-13T18:51:16Z</dcterms:created>
  <dcterms:modified xsi:type="dcterms:W3CDTF">2012-07-14T16:00:36Z</dcterms:modified>
</cp:coreProperties>
</file>