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30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B0B70-331D-4F3A-BB33-CC393A27C539}" type="datetimeFigureOut">
              <a:rPr lang="en-US" smtClean="0"/>
              <a:t>7/13/2012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8E590-3BE6-412C-9D41-71BA3E69F8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83787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B0B70-331D-4F3A-BB33-CC393A27C539}" type="datetimeFigureOut">
              <a:rPr lang="en-US" smtClean="0"/>
              <a:t>7/13/2012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8E590-3BE6-412C-9D41-71BA3E69F8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625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B0B70-331D-4F3A-BB33-CC393A27C539}" type="datetimeFigureOut">
              <a:rPr lang="en-US" smtClean="0"/>
              <a:t>7/13/2012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8E590-3BE6-412C-9D41-71BA3E69F8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3399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B0B70-331D-4F3A-BB33-CC393A27C539}" type="datetimeFigureOut">
              <a:rPr lang="en-US" smtClean="0"/>
              <a:t>7/13/2012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8E590-3BE6-412C-9D41-71BA3E69F8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9723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B0B70-331D-4F3A-BB33-CC393A27C539}" type="datetimeFigureOut">
              <a:rPr lang="en-US" smtClean="0"/>
              <a:t>7/13/2012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8E590-3BE6-412C-9D41-71BA3E69F8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5463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B0B70-331D-4F3A-BB33-CC393A27C539}" type="datetimeFigureOut">
              <a:rPr lang="en-US" smtClean="0"/>
              <a:t>7/13/2012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8E590-3BE6-412C-9D41-71BA3E69F8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8531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B0B70-331D-4F3A-BB33-CC393A27C539}" type="datetimeFigureOut">
              <a:rPr lang="en-US" smtClean="0"/>
              <a:t>7/13/2012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8E590-3BE6-412C-9D41-71BA3E69F8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9765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B0B70-331D-4F3A-BB33-CC393A27C539}" type="datetimeFigureOut">
              <a:rPr lang="en-US" smtClean="0"/>
              <a:t>7/13/2012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8E590-3BE6-412C-9D41-71BA3E69F8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2328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B0B70-331D-4F3A-BB33-CC393A27C539}" type="datetimeFigureOut">
              <a:rPr lang="en-US" smtClean="0"/>
              <a:t>7/13/2012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8E590-3BE6-412C-9D41-71BA3E69F8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5824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B0B70-331D-4F3A-BB33-CC393A27C539}" type="datetimeFigureOut">
              <a:rPr lang="en-US" smtClean="0"/>
              <a:t>7/13/2012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8E590-3BE6-412C-9D41-71BA3E69F8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964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B0B70-331D-4F3A-BB33-CC393A27C539}" type="datetimeFigureOut">
              <a:rPr lang="en-US" smtClean="0"/>
              <a:t>7/13/2012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8E590-3BE6-412C-9D41-71BA3E69F8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01738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DB0B70-331D-4F3A-BB33-CC393A27C539}" type="datetimeFigureOut">
              <a:rPr lang="en-US" smtClean="0"/>
              <a:t>7/13/2012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F8E590-3BE6-412C-9D41-71BA3E69F8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12108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CA" sz="3600" b="1" dirty="0" smtClean="0"/>
              <a:t>JCTVC-J0435: Lossless </a:t>
            </a:r>
            <a:r>
              <a:rPr lang="en-CA" sz="3600" b="1" dirty="0"/>
              <a:t>Coding and Loop Filter Control for Transform Skip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CA" sz="2400" dirty="0"/>
              <a:t>Geert Van der Auwera, </a:t>
            </a:r>
            <a:r>
              <a:rPr lang="en-CA" sz="2400" dirty="0" err="1"/>
              <a:t>Rajan</a:t>
            </a:r>
            <a:r>
              <a:rPr lang="en-CA" sz="2400" dirty="0"/>
              <a:t> Joshi, Vadim Seregin, Marta </a:t>
            </a:r>
            <a:r>
              <a:rPr lang="en-CA" sz="2400" dirty="0" err="1"/>
              <a:t>Karczewicz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221293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1" algn="ctr" rtl="0">
              <a:spcBef>
                <a:spcPct val="0"/>
              </a:spcBef>
            </a:pPr>
            <a:r>
              <a:rPr lang="en-US" sz="2000" b="1" i="1" dirty="0"/>
              <a:t>Proposal A: Lossless Coding Via Transform Skipping &amp; QP=4</a:t>
            </a:r>
            <a:br>
              <a:rPr lang="en-US" sz="2000" b="1" i="1" dirty="0"/>
            </a:b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/>
          </a:bodyPr>
          <a:lstStyle/>
          <a:p>
            <a:r>
              <a:rPr lang="en-US" sz="2400" dirty="0"/>
              <a:t>It is proposed to define a “</a:t>
            </a:r>
            <a:r>
              <a:rPr lang="en-US" sz="2400" dirty="0" err="1"/>
              <a:t>slice_transquant_bypass_flag</a:t>
            </a:r>
            <a:r>
              <a:rPr lang="en-US" sz="2400" dirty="0"/>
              <a:t>” and signal it in the slice header</a:t>
            </a:r>
            <a:r>
              <a:rPr lang="en-US" sz="2400" dirty="0" smtClean="0"/>
              <a:t>.</a:t>
            </a:r>
          </a:p>
          <a:p>
            <a:r>
              <a:rPr lang="en-US" sz="2400" dirty="0"/>
              <a:t>If the </a:t>
            </a:r>
            <a:r>
              <a:rPr lang="en-US" sz="2400" dirty="0" err="1"/>
              <a:t>slice_transquant_bypass_flag</a:t>
            </a:r>
            <a:r>
              <a:rPr lang="en-US" sz="2400" dirty="0"/>
              <a:t> value is equal to 1, then within the slice, all loop filters (</a:t>
            </a:r>
            <a:r>
              <a:rPr lang="en-US" sz="2400" dirty="0" err="1"/>
              <a:t>deblocking</a:t>
            </a:r>
            <a:r>
              <a:rPr lang="en-US" sz="2400" dirty="0"/>
              <a:t>, SAO, ALF) are bypassed on samples of the 4x4 TUs with </a:t>
            </a:r>
            <a:r>
              <a:rPr lang="en-US" sz="2400" dirty="0" err="1"/>
              <a:t>transform_skip_flag</a:t>
            </a:r>
            <a:r>
              <a:rPr lang="en-US" sz="2400" dirty="0"/>
              <a:t> equal to 1 within the quantization group that has QP</a:t>
            </a:r>
            <a:r>
              <a:rPr lang="en-US" sz="2400" baseline="-25000" dirty="0"/>
              <a:t>Y</a:t>
            </a:r>
            <a:r>
              <a:rPr lang="en-US" sz="2400" dirty="0"/>
              <a:t> value equal to 4. In addition, if </a:t>
            </a:r>
            <a:r>
              <a:rPr lang="en-US" sz="2400" dirty="0" err="1"/>
              <a:t>slice_transquant_bypass_flag</a:t>
            </a:r>
            <a:r>
              <a:rPr lang="en-US" sz="2400" dirty="0"/>
              <a:t> is equal to 1, then </a:t>
            </a:r>
            <a:r>
              <a:rPr lang="en-US" sz="2400" dirty="0" err="1"/>
              <a:t>cu_delta_qp</a:t>
            </a:r>
            <a:r>
              <a:rPr lang="en-US" sz="2400" dirty="0"/>
              <a:t> shall be </a:t>
            </a:r>
            <a:r>
              <a:rPr lang="en-US" sz="2400" dirty="0" err="1"/>
              <a:t>signalled</a:t>
            </a:r>
            <a:r>
              <a:rPr lang="en-US" sz="2400" dirty="0"/>
              <a:t> at the beginning of the CU or minimum CU quantization group size.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36116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b="1" i="1" dirty="0" smtClean="0"/>
              <a:t>Proposal A: Lossless Coding Via Transform Skipping &amp; QP=4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lvl="0" indent="0" hangingPunct="0">
              <a:buNone/>
            </a:pPr>
            <a:r>
              <a:rPr lang="en-US" sz="2000" dirty="0" smtClean="0"/>
              <a:t>Problem: </a:t>
            </a:r>
            <a:r>
              <a:rPr lang="en-US" sz="2000" dirty="0" err="1" smtClean="0"/>
              <a:t>signalling</a:t>
            </a:r>
            <a:r>
              <a:rPr lang="en-US" sz="2000" dirty="0" smtClean="0"/>
              <a:t> of </a:t>
            </a:r>
            <a:r>
              <a:rPr lang="en-US" sz="2000" dirty="0" err="1" smtClean="0"/>
              <a:t>transform_skip_flag</a:t>
            </a:r>
            <a:r>
              <a:rPr lang="en-US" sz="2000" dirty="0" smtClean="0"/>
              <a:t> cannot be guaranteed</a:t>
            </a:r>
          </a:p>
          <a:p>
            <a:pPr lvl="0" hangingPunct="0"/>
            <a:r>
              <a:rPr lang="en-US" sz="2000" dirty="0" smtClean="0"/>
              <a:t>Prop</a:t>
            </a:r>
            <a:r>
              <a:rPr lang="en-US" sz="2000" dirty="0"/>
              <a:t>. A.1: If the </a:t>
            </a:r>
            <a:r>
              <a:rPr lang="en-US" sz="2000" dirty="0" err="1"/>
              <a:t>slice_transquant_bypass_flag</a:t>
            </a:r>
            <a:r>
              <a:rPr lang="en-US" sz="2000" dirty="0"/>
              <a:t> is equal to 1 and if QP</a:t>
            </a:r>
            <a:r>
              <a:rPr lang="en-US" sz="2000" baseline="-25000" dirty="0"/>
              <a:t>Y</a:t>
            </a:r>
            <a:r>
              <a:rPr lang="en-US" sz="2000" dirty="0"/>
              <a:t> value is equal to 4, then the signaling of the </a:t>
            </a:r>
            <a:r>
              <a:rPr lang="en-US" sz="2000" dirty="0" err="1"/>
              <a:t>transform_skip_flag</a:t>
            </a:r>
            <a:r>
              <a:rPr lang="en-US" sz="2000" dirty="0"/>
              <a:t> for 4x4 TUs is enforced even if the coded block flag is equal to 0. The syntax changes are specified in Section 4.1.</a:t>
            </a:r>
          </a:p>
          <a:p>
            <a:r>
              <a:rPr lang="en-US" sz="2000" dirty="0"/>
              <a:t>Prop. A.2: If the </a:t>
            </a:r>
            <a:r>
              <a:rPr lang="en-US" sz="2000" dirty="0" err="1"/>
              <a:t>slice_transquant_bypass_flag</a:t>
            </a:r>
            <a:r>
              <a:rPr lang="en-US" sz="2000" dirty="0"/>
              <a:t> is equal to 1, it is enforced that only 4x4 TUs are allowed within a CU (or minimum CU quantization group) that has QP</a:t>
            </a:r>
            <a:r>
              <a:rPr lang="en-US" sz="2000" baseline="-25000" dirty="0"/>
              <a:t>Y</a:t>
            </a:r>
            <a:r>
              <a:rPr lang="en-US" sz="2000" dirty="0"/>
              <a:t> value equal to 4 and that the </a:t>
            </a:r>
            <a:r>
              <a:rPr lang="en-US" sz="2000" dirty="0" err="1"/>
              <a:t>transform_skip_flag</a:t>
            </a:r>
            <a:r>
              <a:rPr lang="en-US" sz="2000" dirty="0"/>
              <a:t> value of each 4x4 TU shall be equal to 1. If the </a:t>
            </a:r>
            <a:r>
              <a:rPr lang="en-US" sz="2000" dirty="0" err="1"/>
              <a:t>transform_skip_flag</a:t>
            </a:r>
            <a:r>
              <a:rPr lang="en-US" sz="2000" dirty="0"/>
              <a:t> is not present (</a:t>
            </a:r>
            <a:r>
              <a:rPr lang="en-US" sz="2000" dirty="0" err="1"/>
              <a:t>cbf</a:t>
            </a:r>
            <a:r>
              <a:rPr lang="en-US" sz="2000" dirty="0"/>
              <a:t> = 0), then </a:t>
            </a:r>
            <a:r>
              <a:rPr lang="en-US" sz="2000" dirty="0" err="1"/>
              <a:t>transform_skip_flag</a:t>
            </a:r>
            <a:r>
              <a:rPr lang="en-US" sz="2000" dirty="0"/>
              <a:t> value is inferred equal to 1. No syntax table changes are required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A.2 is recommended (less syntax change</a:t>
            </a:r>
            <a:r>
              <a:rPr lang="en-US" sz="2000" dirty="0" smtClean="0"/>
              <a:t>) if QP=4 is preferred for lossles</a:t>
            </a:r>
            <a:r>
              <a:rPr lang="en-US" sz="2000" dirty="0" smtClean="0"/>
              <a:t>s coding together with transform skipping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945269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 algn="ctr" rtl="0">
              <a:spcBef>
                <a:spcPct val="0"/>
              </a:spcBef>
            </a:pPr>
            <a:r>
              <a:rPr lang="en-US" b="1" i="1" dirty="0"/>
              <a:t>Proposal B: Unification of “</a:t>
            </a:r>
            <a:r>
              <a:rPr lang="en-US" b="1" i="1" dirty="0" err="1"/>
              <a:t>TransQuantBypass</a:t>
            </a:r>
            <a:r>
              <a:rPr lang="en-US" b="1" i="1" dirty="0"/>
              <a:t>” Lossless Coding and Transform Skipping</a:t>
            </a:r>
            <a:br>
              <a:rPr lang="en-US" b="1" i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Proposed to signal “</a:t>
            </a:r>
            <a:r>
              <a:rPr lang="en-US" sz="2000" dirty="0" err="1" smtClean="0"/>
              <a:t>transform_skip_lossless_flag</a:t>
            </a:r>
            <a:r>
              <a:rPr lang="en-US" sz="2000" dirty="0"/>
              <a:t>” </a:t>
            </a:r>
            <a:r>
              <a:rPr lang="en-US" sz="2000" dirty="0" smtClean="0"/>
              <a:t>for </a:t>
            </a:r>
            <a:r>
              <a:rPr lang="en-US" sz="2000" dirty="0"/>
              <a:t>a </a:t>
            </a:r>
            <a:r>
              <a:rPr lang="en-US" sz="2000" dirty="0" smtClean="0"/>
              <a:t>CU (or </a:t>
            </a:r>
            <a:r>
              <a:rPr lang="en-US" sz="2000" dirty="0"/>
              <a:t>group of coding units </a:t>
            </a:r>
            <a:r>
              <a:rPr lang="en-US" sz="2000" dirty="0" smtClean="0"/>
              <a:t>or </a:t>
            </a:r>
            <a:r>
              <a:rPr lang="en-US" sz="2000" dirty="0"/>
              <a:t>linked with allowed IPCM block </a:t>
            </a:r>
            <a:r>
              <a:rPr lang="en-US" sz="2000" dirty="0" smtClean="0"/>
              <a:t>sizes). </a:t>
            </a:r>
            <a:r>
              <a:rPr lang="en-US" sz="2000" dirty="0" err="1" smtClean="0"/>
              <a:t>cu_transquant_bypass_flag</a:t>
            </a:r>
            <a:r>
              <a:rPr lang="en-US" sz="2000" dirty="0" smtClean="0"/>
              <a:t> may be reused</a:t>
            </a:r>
          </a:p>
          <a:p>
            <a:r>
              <a:rPr lang="en-US" sz="2000" dirty="0"/>
              <a:t>If the </a:t>
            </a:r>
            <a:r>
              <a:rPr lang="en-US" sz="2000" dirty="0" err="1"/>
              <a:t>transform_skip_lossless_flag</a:t>
            </a:r>
            <a:r>
              <a:rPr lang="en-US" sz="2000" dirty="0"/>
              <a:t> (</a:t>
            </a:r>
            <a:r>
              <a:rPr lang="en-US" sz="2000" dirty="0" err="1"/>
              <a:t>cu_transquant_bypass_flag</a:t>
            </a:r>
            <a:r>
              <a:rPr lang="en-US" sz="2000" dirty="0"/>
              <a:t>) is equal to 1 for a coding unit, the steps of quantization, sign hiding and loop filtering (</a:t>
            </a:r>
            <a:r>
              <a:rPr lang="en-US" sz="2000" dirty="0" err="1"/>
              <a:t>deblocking</a:t>
            </a:r>
            <a:r>
              <a:rPr lang="en-US" sz="2000" dirty="0"/>
              <a:t>, SAO, ALF) are bypassed in addition to the transform for the 4x4 intra (or potentially inter TUs) with </a:t>
            </a:r>
            <a:r>
              <a:rPr lang="en-US" sz="2000" dirty="0" err="1"/>
              <a:t>transform_skip_flag</a:t>
            </a:r>
            <a:r>
              <a:rPr lang="en-US" sz="2000" dirty="0"/>
              <a:t> equal to </a:t>
            </a:r>
            <a:r>
              <a:rPr lang="en-US" sz="2000" dirty="0" smtClean="0"/>
              <a:t>1</a:t>
            </a:r>
          </a:p>
          <a:p>
            <a:r>
              <a:rPr lang="en-US" sz="2000" dirty="0" smtClean="0"/>
              <a:t>Similar to proposal A, </a:t>
            </a:r>
            <a:r>
              <a:rPr lang="en-US" sz="2000" dirty="0" err="1" smtClean="0"/>
              <a:t>signalling</a:t>
            </a:r>
            <a:r>
              <a:rPr lang="en-US" sz="2000" dirty="0" smtClean="0"/>
              <a:t> of </a:t>
            </a:r>
            <a:r>
              <a:rPr lang="en-US" sz="2000" dirty="0" err="1" smtClean="0"/>
              <a:t>transform_skip_flag</a:t>
            </a:r>
            <a:r>
              <a:rPr lang="en-US" sz="2000" dirty="0" smtClean="0"/>
              <a:t> is not guaranteed, therefore,  approach </a:t>
            </a:r>
            <a:r>
              <a:rPr lang="en-US" sz="2000" dirty="0" smtClean="0"/>
              <a:t>similar to A.2 </a:t>
            </a:r>
            <a:r>
              <a:rPr lang="en-US" sz="2000" dirty="0" smtClean="0"/>
              <a:t>is also recommended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478215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3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5" name="Canvas 1"/>
          <p:cNvGrpSpPr>
            <a:grpSpLocks/>
          </p:cNvGrpSpPr>
          <p:nvPr/>
        </p:nvGrpSpPr>
        <p:grpSpPr bwMode="auto">
          <a:xfrm>
            <a:off x="411324" y="1276979"/>
            <a:ext cx="8458200" cy="4953000"/>
            <a:chOff x="0" y="0"/>
            <a:chExt cx="56007" cy="32004"/>
          </a:xfrm>
        </p:grpSpPr>
        <p:sp>
          <p:nvSpPr>
            <p:cNvPr id="6" name="AutoShape 32"/>
            <p:cNvSpPr>
              <a:spLocks noChangeAspect="1" noChangeArrowheads="1"/>
            </p:cNvSpPr>
            <p:nvPr/>
          </p:nvSpPr>
          <p:spPr bwMode="auto">
            <a:xfrm>
              <a:off x="0" y="0"/>
              <a:ext cx="56007" cy="320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7" name="Rectangle 20"/>
            <p:cNvSpPr>
              <a:spLocks noChangeArrowheads="1"/>
            </p:cNvSpPr>
            <p:nvPr/>
          </p:nvSpPr>
          <p:spPr bwMode="auto">
            <a:xfrm>
              <a:off x="11430" y="18010"/>
              <a:ext cx="12573" cy="13716"/>
            </a:xfrm>
            <a:prstGeom prst="rect">
              <a:avLst/>
            </a:prstGeom>
            <a:noFill/>
            <a:ln w="12700">
              <a:solidFill>
                <a:srgbClr val="385D8A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r>
                <a:rPr kumimoji="0" lang="en-US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 </a:t>
              </a: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1F497D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ts_lossless = 0</a:t>
              </a:r>
              <a:endParaRPr kumimoji="0" lang="en-US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11430" y="4294"/>
              <a:ext cx="12573" cy="13716"/>
            </a:xfrm>
            <a:prstGeom prst="rect">
              <a:avLst/>
            </a:prstGeom>
            <a:noFill/>
            <a:ln w="12700">
              <a:solidFill>
                <a:srgbClr val="385D8A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1F497D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ts_lossless = 0</a:t>
              </a: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30861" y="11152"/>
              <a:ext cx="6858" cy="6858"/>
            </a:xfrm>
            <a:prstGeom prst="rect">
              <a:avLst/>
            </a:prstGeom>
            <a:noFill/>
            <a:ln w="12700">
              <a:solidFill>
                <a:srgbClr val="C0504D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r>
                <a:rPr kumimoji="0" lang="en-US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 </a:t>
              </a: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1F497D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ts_lossless = 1</a:t>
              </a:r>
              <a:endParaRPr kumimoji="0" lang="en-US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24003" y="4294"/>
              <a:ext cx="6858" cy="6858"/>
            </a:xfrm>
            <a:prstGeom prst="rect">
              <a:avLst/>
            </a:prstGeom>
            <a:noFill/>
            <a:ln w="12700">
              <a:solidFill>
                <a:srgbClr val="C0504D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1F497D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ts_lossless = 0</a:t>
              </a:r>
              <a:endParaRPr kumimoji="0" lang="en-US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30861" y="4294"/>
              <a:ext cx="6858" cy="6858"/>
            </a:xfrm>
            <a:prstGeom prst="rect">
              <a:avLst/>
            </a:prstGeom>
            <a:noFill/>
            <a:ln w="12700">
              <a:solidFill>
                <a:srgbClr val="C0504D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1F497D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ts_lossless = 0</a:t>
              </a:r>
              <a:endParaRPr kumimoji="0" lang="en-US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24003" y="11152"/>
              <a:ext cx="6858" cy="6858"/>
            </a:xfrm>
            <a:prstGeom prst="rect">
              <a:avLst/>
            </a:prstGeom>
            <a:noFill/>
            <a:ln w="12700">
              <a:solidFill>
                <a:srgbClr val="C0504D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r>
                <a:rPr kumimoji="0" lang="en-US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 </a:t>
              </a: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1F497D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ts_lossless = 1</a:t>
              </a:r>
              <a:endParaRPr kumimoji="0" lang="en-US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Rectangle 16"/>
            <p:cNvSpPr>
              <a:spLocks noChangeArrowheads="1"/>
            </p:cNvSpPr>
            <p:nvPr/>
          </p:nvSpPr>
          <p:spPr bwMode="auto">
            <a:xfrm>
              <a:off x="30861" y="24868"/>
              <a:ext cx="6858" cy="6858"/>
            </a:xfrm>
            <a:prstGeom prst="rect">
              <a:avLst/>
            </a:prstGeom>
            <a:noFill/>
            <a:ln w="12700">
              <a:solidFill>
                <a:srgbClr val="C0504D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r>
                <a:rPr kumimoji="0" lang="en-US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 </a:t>
              </a: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1F497D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ts_lossless = 0</a:t>
              </a:r>
              <a:endParaRPr kumimoji="0" lang="en-US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Rectangle 17"/>
            <p:cNvSpPr>
              <a:spLocks noChangeArrowheads="1"/>
            </p:cNvSpPr>
            <p:nvPr/>
          </p:nvSpPr>
          <p:spPr bwMode="auto">
            <a:xfrm>
              <a:off x="24003" y="18010"/>
              <a:ext cx="6858" cy="6858"/>
            </a:xfrm>
            <a:prstGeom prst="rect">
              <a:avLst/>
            </a:prstGeom>
            <a:noFill/>
            <a:ln w="12700">
              <a:solidFill>
                <a:srgbClr val="C0504D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1F497D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ts_lossless = 1</a:t>
              </a:r>
              <a:endParaRPr kumimoji="0" lang="en-US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Rectangle 18"/>
            <p:cNvSpPr>
              <a:spLocks noChangeArrowheads="1"/>
            </p:cNvSpPr>
            <p:nvPr/>
          </p:nvSpPr>
          <p:spPr bwMode="auto">
            <a:xfrm>
              <a:off x="30861" y="18010"/>
              <a:ext cx="6858" cy="6858"/>
            </a:xfrm>
            <a:prstGeom prst="rect">
              <a:avLst/>
            </a:prstGeom>
            <a:noFill/>
            <a:ln w="12700">
              <a:solidFill>
                <a:srgbClr val="C0504D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1F497D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ts_lossless = 1</a:t>
              </a:r>
              <a:endParaRPr kumimoji="0" lang="en-US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Rectangle 19"/>
            <p:cNvSpPr>
              <a:spLocks noChangeArrowheads="1"/>
            </p:cNvSpPr>
            <p:nvPr/>
          </p:nvSpPr>
          <p:spPr bwMode="auto">
            <a:xfrm>
              <a:off x="24003" y="24868"/>
              <a:ext cx="6858" cy="6858"/>
            </a:xfrm>
            <a:prstGeom prst="rect">
              <a:avLst/>
            </a:prstGeom>
            <a:noFill/>
            <a:ln w="12700">
              <a:solidFill>
                <a:srgbClr val="C0504D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r>
                <a:rPr kumimoji="0" lang="en-US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 </a:t>
              </a: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1F497D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ts_lossless = 0</a:t>
              </a:r>
              <a:endParaRPr kumimoji="0" lang="en-US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7" name="Group 49"/>
            <p:cNvGrpSpPr>
              <a:grpSpLocks/>
            </p:cNvGrpSpPr>
            <p:nvPr/>
          </p:nvGrpSpPr>
          <p:grpSpPr bwMode="auto">
            <a:xfrm>
              <a:off x="28575" y="14581"/>
              <a:ext cx="9144" cy="6858"/>
              <a:chOff x="43434" y="14581"/>
              <a:chExt cx="9144" cy="6858"/>
            </a:xfrm>
          </p:grpSpPr>
          <p:sp>
            <p:nvSpPr>
              <p:cNvPr id="24" name="Rectangle 21"/>
              <p:cNvSpPr>
                <a:spLocks noChangeArrowheads="1"/>
              </p:cNvSpPr>
              <p:nvPr/>
            </p:nvSpPr>
            <p:spPr bwMode="auto">
              <a:xfrm>
                <a:off x="43434" y="14581"/>
                <a:ext cx="9144" cy="6858"/>
              </a:xfrm>
              <a:prstGeom prst="rect">
                <a:avLst/>
              </a:prstGeom>
              <a:noFill/>
              <a:ln w="12700">
                <a:solidFill>
                  <a:srgbClr val="F79646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6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 </a:t>
                </a:r>
                <a:endParaRPr kumimoji="0" 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" name="Straight Connector 24"/>
              <p:cNvSpPr>
                <a:spLocks noChangeShapeType="1"/>
              </p:cNvSpPr>
              <p:nvPr/>
            </p:nvSpPr>
            <p:spPr bwMode="auto">
              <a:xfrm>
                <a:off x="44577" y="14581"/>
                <a:ext cx="0" cy="6858"/>
              </a:xfrm>
              <a:prstGeom prst="line">
                <a:avLst/>
              </a:prstGeom>
              <a:noFill/>
              <a:ln w="12700">
                <a:solidFill>
                  <a:srgbClr val="F7964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6" name="Straight Connector 25"/>
              <p:cNvSpPr>
                <a:spLocks noChangeShapeType="1"/>
              </p:cNvSpPr>
              <p:nvPr/>
            </p:nvSpPr>
            <p:spPr bwMode="auto">
              <a:xfrm>
                <a:off x="45720" y="14581"/>
                <a:ext cx="0" cy="6858"/>
              </a:xfrm>
              <a:prstGeom prst="line">
                <a:avLst/>
              </a:prstGeom>
              <a:noFill/>
              <a:ln w="12700">
                <a:solidFill>
                  <a:srgbClr val="F7964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7" name="Straight Connector 26"/>
              <p:cNvSpPr>
                <a:spLocks noChangeShapeType="1"/>
              </p:cNvSpPr>
              <p:nvPr/>
            </p:nvSpPr>
            <p:spPr bwMode="auto">
              <a:xfrm>
                <a:off x="46863" y="14581"/>
                <a:ext cx="0" cy="6858"/>
              </a:xfrm>
              <a:prstGeom prst="line">
                <a:avLst/>
              </a:prstGeom>
              <a:noFill/>
              <a:ln w="12700">
                <a:solidFill>
                  <a:srgbClr val="F7964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8" name="Straight Connector 27"/>
              <p:cNvSpPr>
                <a:spLocks noChangeShapeType="1"/>
              </p:cNvSpPr>
              <p:nvPr/>
            </p:nvSpPr>
            <p:spPr bwMode="auto">
              <a:xfrm>
                <a:off x="48006" y="14581"/>
                <a:ext cx="0" cy="6858"/>
              </a:xfrm>
              <a:prstGeom prst="line">
                <a:avLst/>
              </a:prstGeom>
              <a:noFill/>
              <a:ln w="12700">
                <a:solidFill>
                  <a:srgbClr val="F7964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9" name="Straight Connector 28"/>
              <p:cNvSpPr>
                <a:spLocks noChangeShapeType="1"/>
              </p:cNvSpPr>
              <p:nvPr/>
            </p:nvSpPr>
            <p:spPr bwMode="auto">
              <a:xfrm>
                <a:off x="49149" y="14581"/>
                <a:ext cx="0" cy="6858"/>
              </a:xfrm>
              <a:prstGeom prst="line">
                <a:avLst/>
              </a:prstGeom>
              <a:noFill/>
              <a:ln w="12700">
                <a:solidFill>
                  <a:srgbClr val="F7964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30" name="Straight Connector 29"/>
              <p:cNvSpPr>
                <a:spLocks noChangeShapeType="1"/>
              </p:cNvSpPr>
              <p:nvPr/>
            </p:nvSpPr>
            <p:spPr bwMode="auto">
              <a:xfrm flipH="1">
                <a:off x="43434" y="15724"/>
                <a:ext cx="9144" cy="0"/>
              </a:xfrm>
              <a:prstGeom prst="line">
                <a:avLst/>
              </a:prstGeom>
              <a:noFill/>
              <a:ln w="12700">
                <a:solidFill>
                  <a:srgbClr val="F7964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31" name="Straight Connector 30"/>
              <p:cNvSpPr>
                <a:spLocks noChangeShapeType="1"/>
              </p:cNvSpPr>
              <p:nvPr/>
            </p:nvSpPr>
            <p:spPr bwMode="auto">
              <a:xfrm flipH="1">
                <a:off x="43434" y="16867"/>
                <a:ext cx="9144" cy="0"/>
              </a:xfrm>
              <a:prstGeom prst="line">
                <a:avLst/>
              </a:prstGeom>
              <a:noFill/>
              <a:ln w="12700">
                <a:solidFill>
                  <a:srgbClr val="F7964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32" name="Straight Connector 31"/>
              <p:cNvSpPr>
                <a:spLocks noChangeShapeType="1"/>
              </p:cNvSpPr>
              <p:nvPr/>
            </p:nvSpPr>
            <p:spPr bwMode="auto">
              <a:xfrm flipH="1">
                <a:off x="43434" y="18010"/>
                <a:ext cx="9144" cy="0"/>
              </a:xfrm>
              <a:prstGeom prst="line">
                <a:avLst/>
              </a:prstGeom>
              <a:noFill/>
              <a:ln w="12700">
                <a:solidFill>
                  <a:srgbClr val="F7964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33" name="Straight Connector 32"/>
              <p:cNvSpPr>
                <a:spLocks noChangeShapeType="1"/>
              </p:cNvSpPr>
              <p:nvPr/>
            </p:nvSpPr>
            <p:spPr bwMode="auto">
              <a:xfrm flipH="1">
                <a:off x="43434" y="19153"/>
                <a:ext cx="9144" cy="0"/>
              </a:xfrm>
              <a:prstGeom prst="line">
                <a:avLst/>
              </a:prstGeom>
              <a:noFill/>
              <a:ln w="12700">
                <a:solidFill>
                  <a:srgbClr val="F7964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34" name="Straight Connector 33"/>
              <p:cNvSpPr>
                <a:spLocks noChangeShapeType="1"/>
              </p:cNvSpPr>
              <p:nvPr/>
            </p:nvSpPr>
            <p:spPr bwMode="auto">
              <a:xfrm flipH="1">
                <a:off x="43434" y="20296"/>
                <a:ext cx="9144" cy="0"/>
              </a:xfrm>
              <a:prstGeom prst="line">
                <a:avLst/>
              </a:prstGeom>
              <a:noFill/>
              <a:ln w="12700">
                <a:solidFill>
                  <a:srgbClr val="F7964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35" name="Straight Connector 47"/>
              <p:cNvSpPr>
                <a:spLocks noChangeShapeType="1"/>
              </p:cNvSpPr>
              <p:nvPr/>
            </p:nvSpPr>
            <p:spPr bwMode="auto">
              <a:xfrm>
                <a:off x="50292" y="14581"/>
                <a:ext cx="0" cy="6858"/>
              </a:xfrm>
              <a:prstGeom prst="line">
                <a:avLst/>
              </a:prstGeom>
              <a:noFill/>
              <a:ln w="12700">
                <a:solidFill>
                  <a:srgbClr val="F7964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36" name="Straight Connector 48"/>
              <p:cNvSpPr>
                <a:spLocks noChangeShapeType="1"/>
              </p:cNvSpPr>
              <p:nvPr/>
            </p:nvSpPr>
            <p:spPr bwMode="auto">
              <a:xfrm>
                <a:off x="51435" y="14581"/>
                <a:ext cx="0" cy="6858"/>
              </a:xfrm>
              <a:prstGeom prst="line">
                <a:avLst/>
              </a:prstGeom>
              <a:noFill/>
              <a:ln w="12700">
                <a:solidFill>
                  <a:srgbClr val="F7964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</p:grpSp>
        <p:sp>
          <p:nvSpPr>
            <p:cNvPr id="18" name="Text Box 50"/>
            <p:cNvSpPr txBox="1">
              <a:spLocks noChangeArrowheads="1"/>
            </p:cNvSpPr>
            <p:nvPr/>
          </p:nvSpPr>
          <p:spPr bwMode="auto">
            <a:xfrm>
              <a:off x="3390" y="7721"/>
              <a:ext cx="4611" cy="4369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1F497D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r>
                <a:rPr kumimoji="0" lang="en-US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CU</a:t>
              </a: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Curved Connector 51"/>
            <p:cNvSpPr>
              <a:spLocks noChangeShapeType="1"/>
            </p:cNvSpPr>
            <p:nvPr/>
          </p:nvSpPr>
          <p:spPr bwMode="auto">
            <a:xfrm>
              <a:off x="8001" y="9906"/>
              <a:ext cx="3429" cy="1244"/>
            </a:xfrm>
            <a:prstGeom prst="curvedConnector3">
              <a:avLst>
                <a:gd name="adj1" fmla="val 50000"/>
              </a:avLst>
            </a:prstGeom>
            <a:noFill/>
            <a:ln w="9525">
              <a:solidFill>
                <a:srgbClr val="1F497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20" name="Text Box 50"/>
            <p:cNvSpPr txBox="1">
              <a:spLocks noChangeArrowheads="1"/>
            </p:cNvSpPr>
            <p:nvPr/>
          </p:nvSpPr>
          <p:spPr bwMode="auto">
            <a:xfrm>
              <a:off x="41148" y="865"/>
              <a:ext cx="13716" cy="6858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C0504D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Minimum CU group size for signalling ts_lossless</a:t>
              </a: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Curved Connector 53"/>
            <p:cNvSpPr>
              <a:spLocks noChangeShapeType="1"/>
            </p:cNvSpPr>
            <p:nvPr/>
          </p:nvSpPr>
          <p:spPr bwMode="auto">
            <a:xfrm rot="10800000" flipV="1">
              <a:off x="37719" y="4294"/>
              <a:ext cx="3429" cy="3429"/>
            </a:xfrm>
            <a:prstGeom prst="curvedConnector3">
              <a:avLst>
                <a:gd name="adj1" fmla="val 50000"/>
              </a:avLst>
            </a:prstGeom>
            <a:noFill/>
            <a:ln w="9525">
              <a:solidFill>
                <a:srgbClr val="C0504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22" name="Text Box 50"/>
            <p:cNvSpPr txBox="1">
              <a:spLocks noChangeArrowheads="1"/>
            </p:cNvSpPr>
            <p:nvPr/>
          </p:nvSpPr>
          <p:spPr bwMode="auto">
            <a:xfrm>
              <a:off x="41148" y="12295"/>
              <a:ext cx="13716" cy="6858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F79646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Lossless region consisting of 4x4 TUs with ts_flag = 1</a:t>
              </a: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Curved Connector 55"/>
            <p:cNvSpPr>
              <a:spLocks noChangeShapeType="1"/>
            </p:cNvSpPr>
            <p:nvPr/>
          </p:nvSpPr>
          <p:spPr bwMode="auto">
            <a:xfrm rot="10800000" flipV="1">
              <a:off x="37719" y="15851"/>
              <a:ext cx="3429" cy="2159"/>
            </a:xfrm>
            <a:prstGeom prst="curvedConnector3">
              <a:avLst>
                <a:gd name="adj1" fmla="val 50000"/>
              </a:avLst>
            </a:prstGeom>
            <a:noFill/>
            <a:ln w="9525">
              <a:solidFill>
                <a:srgbClr val="F7964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</p:grpSp>
    </p:spTree>
    <p:extLst>
      <p:ext uri="{BB962C8B-B14F-4D97-AF65-F5344CB8AC3E}">
        <p14:creationId xmlns:p14="http://schemas.microsoft.com/office/powerpoint/2010/main" val="877892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444</Words>
  <Application>Microsoft Office PowerPoint</Application>
  <PresentationFormat>On-screen Show (4:3)</PresentationFormat>
  <Paragraphs>28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JCTVC-J0435: Lossless Coding and Loop Filter Control for Transform Skip</vt:lpstr>
      <vt:lpstr>Proposal A: Lossless Coding Via Transform Skipping &amp; QP=4 </vt:lpstr>
      <vt:lpstr>Proposal A: Lossless Coding Via Transform Skipping &amp; QP=4</vt:lpstr>
      <vt:lpstr>Proposal B: Unification of “TransQuantBypass” Lossless Coding and Transform Skipping </vt:lpstr>
      <vt:lpstr>PowerPoint Presentation</vt:lpstr>
    </vt:vector>
  </TitlesOfParts>
  <Company>Qualcomm Incorporated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JCTVC-J0435: Lossless Coding and Loop Filter Control for Transform Skip</dc:title>
  <dc:creator>Geert</dc:creator>
  <cp:lastModifiedBy>Geert</cp:lastModifiedBy>
  <cp:revision>4</cp:revision>
  <dcterms:created xsi:type="dcterms:W3CDTF">2012-07-12T09:09:45Z</dcterms:created>
  <dcterms:modified xsi:type="dcterms:W3CDTF">2012-07-13T09:28:48Z</dcterms:modified>
</cp:coreProperties>
</file>