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9" r:id="rId3"/>
    <p:sldId id="267" r:id="rId4"/>
    <p:sldId id="269" r:id="rId5"/>
    <p:sldId id="266"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7/7/2012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7/7/2012</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D8BD707-D9CF-40AE-B4C6-C98DA3205C09}" type="datetimeFigureOut">
              <a:rPr lang="en-US" smtClean="0"/>
              <a:pPr/>
              <a:t>7/7/2012</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543800" cy="2593975"/>
          </a:xfrm>
        </p:spPr>
        <p:txBody>
          <a:bodyPr/>
          <a:lstStyle/>
          <a:p>
            <a:r>
              <a:rPr lang="en-US" sz="4400" dirty="0" smtClean="0"/>
              <a:t>JCTVC-J0344</a:t>
            </a:r>
            <a:r>
              <a:rPr lang="en-US" sz="4400" dirty="0"/>
              <a:t/>
            </a:r>
            <a:br>
              <a:rPr lang="en-US" sz="4400" dirty="0"/>
            </a:br>
            <a:r>
              <a:rPr lang="en-US" sz="4000" dirty="0"/>
              <a:t>Refinement of random access point support</a:t>
            </a:r>
            <a:endParaRPr lang="en-US" sz="4000" dirty="0"/>
          </a:p>
        </p:txBody>
      </p:sp>
      <p:sp>
        <p:nvSpPr>
          <p:cNvPr id="3" name="Subtitle 2"/>
          <p:cNvSpPr>
            <a:spLocks noGrp="1"/>
          </p:cNvSpPr>
          <p:nvPr>
            <p:ph type="subTitle" idx="1"/>
          </p:nvPr>
        </p:nvSpPr>
        <p:spPr/>
        <p:txBody>
          <a:bodyPr>
            <a:normAutofit/>
          </a:bodyPr>
          <a:lstStyle/>
          <a:p>
            <a:r>
              <a:rPr lang="en-US" dirty="0" smtClean="0"/>
              <a:t>Sandeep Kanumuri, Gary </a:t>
            </a:r>
            <a:r>
              <a:rPr lang="en-US" dirty="0" smtClean="0"/>
              <a:t>J. Sullivan</a:t>
            </a:r>
            <a:endParaRPr lang="en-US" dirty="0" smtClean="0"/>
          </a:p>
          <a:p>
            <a:r>
              <a:rPr lang="en-US" dirty="0" smtClean="0"/>
              <a:t>Microsoft Corporation</a:t>
            </a:r>
            <a:endParaRPr lang="en-US" dirty="0"/>
          </a:p>
        </p:txBody>
      </p:sp>
    </p:spTree>
    <p:extLst>
      <p:ext uri="{BB962C8B-B14F-4D97-AF65-F5344CB8AC3E}">
        <p14:creationId xmlns:p14="http://schemas.microsoft.com/office/powerpoint/2010/main" val="2254301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a:bodyPr>
          <a:lstStyle/>
          <a:p>
            <a:r>
              <a:rPr lang="en-US" dirty="0" smtClean="0"/>
              <a:t>ISO/IEC 14496-12 (ISO base media file format) defines SAP types</a:t>
            </a:r>
          </a:p>
          <a:p>
            <a:pPr lvl="1"/>
            <a:r>
              <a:rPr lang="en-US" dirty="0" smtClean="0"/>
              <a:t>SAP type identifies the type of entry into a stream at a point</a:t>
            </a:r>
          </a:p>
          <a:p>
            <a:pPr lvl="1"/>
            <a:r>
              <a:rPr lang="en-US" dirty="0" smtClean="0"/>
              <a:t>Various points in the stream are associated with a SAP type</a:t>
            </a:r>
            <a:endParaRPr lang="en-US" dirty="0" smtClean="0"/>
          </a:p>
          <a:p>
            <a:r>
              <a:rPr lang="en-US" dirty="0" smtClean="0"/>
              <a:t>A RAP picture can map to 3 out of the 6 possible SAP types</a:t>
            </a:r>
            <a:endParaRPr lang="en-US" dirty="0" smtClean="0"/>
          </a:p>
          <a:p>
            <a:pPr lvl="1"/>
            <a:r>
              <a:rPr lang="en-US" dirty="0" smtClean="0"/>
              <a:t>Type 1:</a:t>
            </a:r>
          </a:p>
          <a:p>
            <a:pPr lvl="2"/>
            <a:r>
              <a:rPr lang="en-US" dirty="0" smtClean="0"/>
              <a:t>All pictures are decodable starting from that point</a:t>
            </a:r>
          </a:p>
          <a:p>
            <a:pPr lvl="2"/>
            <a:r>
              <a:rPr lang="en-US" dirty="0" smtClean="0"/>
              <a:t>First decoded picture has lower PTS than pictures decoded later.</a:t>
            </a:r>
            <a:endParaRPr lang="en-US" dirty="0" smtClean="0"/>
          </a:p>
          <a:p>
            <a:pPr lvl="1"/>
            <a:r>
              <a:rPr lang="en-US" dirty="0" smtClean="0"/>
              <a:t>Type 2:</a:t>
            </a:r>
          </a:p>
          <a:p>
            <a:pPr lvl="2"/>
            <a:r>
              <a:rPr lang="en-US" dirty="0"/>
              <a:t>All pictures are decodable starting from </a:t>
            </a:r>
            <a:r>
              <a:rPr lang="en-US" dirty="0" smtClean="0"/>
              <a:t>that point</a:t>
            </a:r>
            <a:endParaRPr lang="en-US" dirty="0"/>
          </a:p>
          <a:p>
            <a:pPr lvl="2"/>
            <a:r>
              <a:rPr lang="en-US" dirty="0" smtClean="0"/>
              <a:t>A picture decoded later has lower PTS than the first decoded picture</a:t>
            </a:r>
          </a:p>
          <a:p>
            <a:pPr lvl="1"/>
            <a:r>
              <a:rPr lang="en-US" dirty="0" smtClean="0"/>
              <a:t>Type 3:</a:t>
            </a:r>
            <a:endParaRPr lang="en-US" dirty="0" smtClean="0"/>
          </a:p>
          <a:p>
            <a:pPr lvl="2"/>
            <a:r>
              <a:rPr lang="en-US" dirty="0" smtClean="0"/>
              <a:t>All </a:t>
            </a:r>
            <a:r>
              <a:rPr lang="en-US" dirty="0"/>
              <a:t>pictures are </a:t>
            </a:r>
            <a:r>
              <a:rPr lang="en-US" dirty="0" smtClean="0"/>
              <a:t>NOT decodable </a:t>
            </a:r>
            <a:r>
              <a:rPr lang="en-US" dirty="0"/>
              <a:t>starting </a:t>
            </a:r>
            <a:r>
              <a:rPr lang="en-US" dirty="0" smtClean="0"/>
              <a:t>from that point</a:t>
            </a:r>
          </a:p>
          <a:p>
            <a:pPr lvl="2"/>
            <a:r>
              <a:rPr lang="en-US" dirty="0" smtClean="0"/>
              <a:t>First picture is decodable</a:t>
            </a:r>
          </a:p>
          <a:p>
            <a:pPr lvl="2"/>
            <a:r>
              <a:rPr lang="en-US" dirty="0" smtClean="0"/>
              <a:t>A non-decodable picture has lower PTS than the first decoded picture</a:t>
            </a:r>
            <a:endParaRPr lang="en-US" dirty="0" smtClean="0"/>
          </a:p>
        </p:txBody>
      </p:sp>
    </p:spTree>
    <p:extLst>
      <p:ext uri="{BB962C8B-B14F-4D97-AF65-F5344CB8AC3E}">
        <p14:creationId xmlns:p14="http://schemas.microsoft.com/office/powerpoint/2010/main" val="959730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HEVC design</a:t>
            </a:r>
            <a:endParaRPr lang="en-US" dirty="0"/>
          </a:p>
        </p:txBody>
      </p:sp>
      <p:sp>
        <p:nvSpPr>
          <p:cNvPr id="3" name="Content Placeholder 2"/>
          <p:cNvSpPr>
            <a:spLocks noGrp="1"/>
          </p:cNvSpPr>
          <p:nvPr>
            <p:ph idx="1"/>
          </p:nvPr>
        </p:nvSpPr>
        <p:spPr/>
        <p:txBody>
          <a:bodyPr>
            <a:normAutofit lnSpcReduction="10000"/>
          </a:bodyPr>
          <a:lstStyle/>
          <a:p>
            <a:r>
              <a:rPr lang="en-US" dirty="0" smtClean="0"/>
              <a:t>RAP picture (NAL unit types 4 to 8)</a:t>
            </a:r>
          </a:p>
          <a:p>
            <a:endParaRPr lang="en-US" dirty="0" smtClean="0"/>
          </a:p>
          <a:p>
            <a:endParaRPr lang="en-US" dirty="0"/>
          </a:p>
          <a:p>
            <a:endParaRPr lang="en-US" dirty="0" smtClean="0"/>
          </a:p>
          <a:p>
            <a:endParaRPr lang="en-US" dirty="0" smtClean="0"/>
          </a:p>
          <a:p>
            <a:endParaRPr lang="en-US" dirty="0" smtClean="0"/>
          </a:p>
          <a:p>
            <a:endParaRPr lang="en-US" dirty="0"/>
          </a:p>
          <a:p>
            <a:r>
              <a:rPr lang="en-US" dirty="0" smtClean="0"/>
              <a:t>Issues</a:t>
            </a:r>
          </a:p>
          <a:p>
            <a:pPr lvl="1"/>
            <a:r>
              <a:rPr lang="en-US" dirty="0" smtClean="0"/>
              <a:t>Direct </a:t>
            </a:r>
            <a:r>
              <a:rPr lang="en-US" dirty="0"/>
              <a:t>mapping </a:t>
            </a:r>
            <a:r>
              <a:rPr lang="en-US" dirty="0" smtClean="0"/>
              <a:t>of NAL unit type to SAP type is </a:t>
            </a:r>
            <a:r>
              <a:rPr lang="en-US" dirty="0"/>
              <a:t>not </a:t>
            </a:r>
            <a:r>
              <a:rPr lang="en-US" dirty="0" smtClean="0"/>
              <a:t>possible</a:t>
            </a:r>
            <a:endParaRPr lang="en-US" dirty="0"/>
          </a:p>
          <a:p>
            <a:pPr lvl="1"/>
            <a:r>
              <a:rPr lang="en-US" dirty="0" smtClean="0"/>
              <a:t>In </a:t>
            </a:r>
            <a:r>
              <a:rPr lang="en-US" dirty="0"/>
              <a:t>order to map NAL unit type</a:t>
            </a:r>
            <a:r>
              <a:rPr lang="en-US" dirty="0" smtClean="0"/>
              <a:t> </a:t>
            </a:r>
            <a:r>
              <a:rPr lang="en-US" dirty="0"/>
              <a:t>to a SAP type,</a:t>
            </a:r>
          </a:p>
          <a:p>
            <a:pPr lvl="2"/>
            <a:r>
              <a:rPr lang="en-US" dirty="0"/>
              <a:t>Need to search until next RAP picture for leading pictures</a:t>
            </a:r>
          </a:p>
          <a:p>
            <a:pPr lvl="1"/>
            <a:r>
              <a:rPr lang="en-US" dirty="0" smtClean="0"/>
              <a:t>NAL </a:t>
            </a:r>
            <a:r>
              <a:rPr lang="en-US" dirty="0"/>
              <a:t>unit type 5 is not </a:t>
            </a:r>
            <a:r>
              <a:rPr lang="en-US" dirty="0" smtClean="0"/>
              <a:t>necessary</a:t>
            </a:r>
          </a:p>
          <a:p>
            <a:pPr lvl="2"/>
            <a:r>
              <a:rPr lang="en-US" dirty="0" smtClean="0"/>
              <a:t>NAL unit type 7 can be used instead (cannot be done vice-versa)</a:t>
            </a:r>
          </a:p>
        </p:txBody>
      </p:sp>
      <p:graphicFrame>
        <p:nvGraphicFramePr>
          <p:cNvPr id="4" name="Table 3"/>
          <p:cNvGraphicFramePr>
            <a:graphicFrameLocks noGrp="1"/>
          </p:cNvGraphicFramePr>
          <p:nvPr>
            <p:extLst>
              <p:ext uri="{D42A27DB-BD31-4B8C-83A1-F6EECF244321}">
                <p14:modId xmlns:p14="http://schemas.microsoft.com/office/powerpoint/2010/main" val="1494358918"/>
              </p:ext>
            </p:extLst>
          </p:nvPr>
        </p:nvGraphicFramePr>
        <p:xfrm>
          <a:off x="609600" y="1981200"/>
          <a:ext cx="7086600" cy="1828800"/>
        </p:xfrm>
        <a:graphic>
          <a:graphicData uri="http://schemas.openxmlformats.org/drawingml/2006/table">
            <a:tbl>
              <a:tblPr firstRow="1" firstCol="1" bandRow="1">
                <a:tableStyleId>{5C22544A-7EE6-4342-B048-85BDC9FD1C3A}</a:tableStyleId>
              </a:tblPr>
              <a:tblGrid>
                <a:gridCol w="1145578"/>
                <a:gridCol w="3578822"/>
                <a:gridCol w="2362200"/>
              </a:tblGrid>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NAL unit type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Description</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SAP types possible</a:t>
                      </a:r>
                      <a:endParaRPr lang="en-US" sz="140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4</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CRA picture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1, 2, 3</a:t>
                      </a:r>
                      <a:endParaRPr lang="en-US" sz="140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5</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smtClean="0">
                          <a:effectLst/>
                          <a:latin typeface="+mn-lt"/>
                        </a:rPr>
                        <a:t>CRA picture with no associated TFD pictures</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1, </a:t>
                      </a:r>
                      <a:r>
                        <a:rPr lang="en-CA" sz="1400" dirty="0" smtClean="0">
                          <a:effectLst/>
                          <a:latin typeface="+mn-lt"/>
                        </a:rPr>
                        <a:t>2</a:t>
                      </a:r>
                      <a:endParaRPr lang="en-US" sz="1400" dirty="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6</a:t>
                      </a:r>
                      <a:endParaRPr lang="en-US" sz="140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dirty="0" smtClean="0">
                          <a:effectLst/>
                          <a:latin typeface="+mn-lt"/>
                        </a:rPr>
                        <a:t>BLA picture</a:t>
                      </a:r>
                      <a:endParaRPr lang="en-US" sz="1400" dirty="0" smtClean="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1, </a:t>
                      </a:r>
                      <a:r>
                        <a:rPr lang="en-CA" sz="1400" dirty="0" smtClean="0">
                          <a:effectLst/>
                          <a:latin typeface="+mn-lt"/>
                        </a:rPr>
                        <a:t>2</a:t>
                      </a:r>
                      <a:r>
                        <a:rPr lang="en-CA" sz="1400" dirty="0" smtClean="0">
                          <a:effectLst/>
                          <a:latin typeface="+mn-lt"/>
                        </a:rPr>
                        <a:t>, 3</a:t>
                      </a:r>
                      <a:endParaRPr lang="en-US" sz="1400" dirty="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7</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smtClean="0">
                          <a:effectLst/>
                          <a:latin typeface="+mn-lt"/>
                        </a:rPr>
                        <a:t>BLA picture with no associated TFD pictures</a:t>
                      </a:r>
                      <a:endParaRPr lang="en-US" sz="140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dirty="0" smtClean="0">
                          <a:effectLst/>
                          <a:latin typeface="+mn-lt"/>
                        </a:rPr>
                        <a:t>1, 2</a:t>
                      </a:r>
                      <a:endParaRPr lang="en-US" sz="1400" dirty="0" smtClean="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8</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IDR picture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1, 2</a:t>
                      </a:r>
                      <a:endParaRPr lang="en-US" sz="1400" dirty="0">
                        <a:effectLst/>
                        <a:latin typeface="+mn-lt"/>
                        <a:ea typeface="Times New Roman"/>
                      </a:endParaRPr>
                    </a:p>
                  </a:txBody>
                  <a:tcPr marL="68580" marR="68580" marT="0" marB="0"/>
                </a:tc>
              </a:tr>
            </a:tbl>
          </a:graphicData>
        </a:graphic>
      </p:graphicFrame>
    </p:spTree>
    <p:extLst>
      <p:ext uri="{BB962C8B-B14F-4D97-AF65-F5344CB8AC3E}">
        <p14:creationId xmlns:p14="http://schemas.microsoft.com/office/powerpoint/2010/main" val="2445529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RAP picture (NAL unit types 4 to 8)</a:t>
            </a:r>
          </a:p>
          <a:p>
            <a:endParaRPr lang="en-US" dirty="0" smtClean="0"/>
          </a:p>
          <a:p>
            <a:endParaRPr lang="en-US" dirty="0"/>
          </a:p>
          <a:p>
            <a:endParaRPr lang="en-US" dirty="0" smtClean="0"/>
          </a:p>
          <a:p>
            <a:endParaRPr lang="en-US" dirty="0" smtClean="0"/>
          </a:p>
          <a:p>
            <a:endParaRPr lang="en-US" dirty="0"/>
          </a:p>
          <a:p>
            <a:endParaRPr lang="en-US" dirty="0"/>
          </a:p>
          <a:p>
            <a:endParaRPr lang="en-US" dirty="0" smtClean="0"/>
          </a:p>
          <a:p>
            <a:r>
              <a:rPr lang="en-US" dirty="0"/>
              <a:t>Constraint on leading </a:t>
            </a:r>
            <a:r>
              <a:rPr lang="en-US" dirty="0" smtClean="0"/>
              <a:t>pictures</a:t>
            </a:r>
          </a:p>
          <a:p>
            <a:pPr lvl="1"/>
            <a:r>
              <a:rPr lang="en-GB" i="1" dirty="0"/>
              <a:t>Among all coded pictures that follow a RAP picture in decoding order, all coded pictures that precede the RAP picture in output order shall precede, in decoding order, any coded picture that follows the RAP picture in output order.</a:t>
            </a:r>
            <a:endParaRPr lang="en-US" i="1" dirty="0" smtClean="0"/>
          </a:p>
          <a:p>
            <a:r>
              <a:rPr lang="en-US" dirty="0" smtClean="0"/>
              <a:t>Advantages</a:t>
            </a:r>
          </a:p>
          <a:p>
            <a:pPr lvl="1"/>
            <a:r>
              <a:rPr lang="en-US" dirty="0" smtClean="0"/>
              <a:t>For NAL unit types 7 and 8</a:t>
            </a:r>
          </a:p>
          <a:p>
            <a:pPr lvl="2"/>
            <a:r>
              <a:rPr lang="en-US" dirty="0" smtClean="0"/>
              <a:t>Direct mapping to SAP type 1</a:t>
            </a:r>
          </a:p>
          <a:p>
            <a:pPr lvl="1"/>
            <a:r>
              <a:rPr lang="en-US" dirty="0" smtClean="0"/>
              <a:t>For NAL unit types 4 to 6</a:t>
            </a:r>
          </a:p>
          <a:p>
            <a:pPr lvl="2"/>
            <a:r>
              <a:rPr lang="en-US" dirty="0" smtClean="0"/>
              <a:t>Need to search only till the first non-leading picture</a:t>
            </a:r>
          </a:p>
        </p:txBody>
      </p:sp>
      <p:graphicFrame>
        <p:nvGraphicFramePr>
          <p:cNvPr id="4" name="Table 3"/>
          <p:cNvGraphicFramePr>
            <a:graphicFrameLocks noGrp="1"/>
          </p:cNvGraphicFramePr>
          <p:nvPr>
            <p:extLst>
              <p:ext uri="{D42A27DB-BD31-4B8C-83A1-F6EECF244321}">
                <p14:modId xmlns:p14="http://schemas.microsoft.com/office/powerpoint/2010/main" val="899240355"/>
              </p:ext>
            </p:extLst>
          </p:nvPr>
        </p:nvGraphicFramePr>
        <p:xfrm>
          <a:off x="609600" y="1981200"/>
          <a:ext cx="7086600" cy="1828800"/>
        </p:xfrm>
        <a:graphic>
          <a:graphicData uri="http://schemas.openxmlformats.org/drawingml/2006/table">
            <a:tbl>
              <a:tblPr firstRow="1" firstCol="1" bandRow="1">
                <a:tableStyleId>{5C22544A-7EE6-4342-B048-85BDC9FD1C3A}</a:tableStyleId>
              </a:tblPr>
              <a:tblGrid>
                <a:gridCol w="1145578"/>
                <a:gridCol w="3578822"/>
                <a:gridCol w="2362200"/>
              </a:tblGrid>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NAL unit type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Description</a:t>
                      </a:r>
                      <a:endParaRPr lang="en-US" sz="140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SAP types possible</a:t>
                      </a:r>
                      <a:endParaRPr lang="en-US" sz="140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4</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CRA picture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1, 2, 3</a:t>
                      </a:r>
                      <a:endParaRPr lang="en-US" sz="140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5</a:t>
                      </a:r>
                      <a:endParaRPr lang="en-US" sz="140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smtClean="0">
                          <a:effectLst/>
                          <a:latin typeface="+mn-lt"/>
                        </a:rPr>
                        <a:t>BLA picture</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1, </a:t>
                      </a:r>
                      <a:r>
                        <a:rPr lang="en-CA" sz="1400" dirty="0" smtClean="0">
                          <a:effectLst/>
                          <a:latin typeface="+mn-lt"/>
                        </a:rPr>
                        <a:t>2, 3</a:t>
                      </a:r>
                      <a:endParaRPr lang="en-US" sz="1400" dirty="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6</a:t>
                      </a:r>
                      <a:endParaRPr lang="en-US" sz="140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dirty="0" smtClean="0">
                          <a:effectLst/>
                          <a:latin typeface="+mn-lt"/>
                        </a:rPr>
                        <a:t>BLA picture with no associated TFD pictures</a:t>
                      </a:r>
                      <a:endParaRPr lang="en-US" sz="1400" dirty="0" smtClean="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400" dirty="0">
                          <a:effectLst/>
                          <a:latin typeface="+mn-lt"/>
                        </a:rPr>
                        <a:t>1, </a:t>
                      </a:r>
                      <a:r>
                        <a:rPr lang="en-CA" sz="1400" dirty="0" smtClean="0">
                          <a:effectLst/>
                          <a:latin typeface="+mn-lt"/>
                        </a:rPr>
                        <a:t>2</a:t>
                      </a:r>
                      <a:endParaRPr lang="en-US" sz="1400" dirty="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CA" sz="1400">
                          <a:effectLst/>
                          <a:latin typeface="+mn-lt"/>
                        </a:rPr>
                        <a:t>7</a:t>
                      </a:r>
                      <a:endParaRPr lang="en-US" sz="140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BLA picture with no leading pictures</a:t>
                      </a:r>
                      <a:endParaRPr lang="en-US" sz="140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dirty="0" smtClean="0">
                          <a:effectLst/>
                          <a:latin typeface="+mn-lt"/>
                        </a:rPr>
                        <a:t>1</a:t>
                      </a:r>
                      <a:endParaRPr lang="en-US" sz="1400" dirty="0" smtClean="0">
                        <a:effectLst/>
                        <a:latin typeface="+mn-lt"/>
                        <a:ea typeface="Times New Roman"/>
                      </a:endParaRPr>
                    </a:p>
                  </a:txBody>
                  <a:tcPr marL="68580" marR="68580" marT="0" marB="0"/>
                </a:tc>
              </a:tr>
              <a:tr h="304800">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8</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IDR picture (</a:t>
                      </a:r>
                      <a:r>
                        <a:rPr lang="en-US" sz="1400" baseline="0" dirty="0" smtClean="0">
                          <a:effectLst/>
                          <a:latin typeface="+mn-lt"/>
                          <a:ea typeface="Times New Roman"/>
                        </a:rPr>
                        <a:t>leading pictures disallowed)</a:t>
                      </a:r>
                      <a:endParaRPr lang="en-US" sz="1400" dirty="0">
                        <a:effectLst/>
                        <a:latin typeface="+mn-lt"/>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400" dirty="0" smtClean="0">
                          <a:effectLst/>
                          <a:latin typeface="+mn-lt"/>
                          <a:ea typeface="Times New Roman"/>
                        </a:rPr>
                        <a:t>1</a:t>
                      </a:r>
                      <a:endParaRPr lang="en-US" sz="1400" dirty="0">
                        <a:effectLst/>
                        <a:latin typeface="+mn-lt"/>
                        <a:ea typeface="Times New Roman"/>
                      </a:endParaRPr>
                    </a:p>
                  </a:txBody>
                  <a:tcPr marL="68580" marR="68580" marT="0" marB="0"/>
                </a:tc>
              </a:tr>
            </a:tbl>
          </a:graphicData>
        </a:graphic>
      </p:graphicFrame>
    </p:spTree>
    <p:extLst>
      <p:ext uri="{BB962C8B-B14F-4D97-AF65-F5344CB8AC3E}">
        <p14:creationId xmlns:p14="http://schemas.microsoft.com/office/powerpoint/2010/main" val="1211865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Remarks</a:t>
            </a:r>
            <a:endParaRPr lang="en-US" dirty="0"/>
          </a:p>
        </p:txBody>
      </p:sp>
      <p:sp>
        <p:nvSpPr>
          <p:cNvPr id="3" name="Content Placeholder 2"/>
          <p:cNvSpPr>
            <a:spLocks noGrp="1"/>
          </p:cNvSpPr>
          <p:nvPr>
            <p:ph idx="1"/>
          </p:nvPr>
        </p:nvSpPr>
        <p:spPr/>
        <p:txBody>
          <a:bodyPr/>
          <a:lstStyle/>
          <a:p>
            <a:r>
              <a:rPr lang="en-US" dirty="0" smtClean="0"/>
              <a:t>We </a:t>
            </a:r>
            <a:r>
              <a:rPr lang="en-US" dirty="0" smtClean="0"/>
              <a:t>recommend </a:t>
            </a:r>
            <a:r>
              <a:rPr lang="en-US" dirty="0" smtClean="0"/>
              <a:t>that JCT-VC make the following modifications to </a:t>
            </a:r>
            <a:r>
              <a:rPr lang="en-US" dirty="0" smtClean="0"/>
              <a:t>current HEVC design</a:t>
            </a:r>
            <a:r>
              <a:rPr lang="en-US" dirty="0" smtClean="0"/>
              <a:t>:</a:t>
            </a:r>
          </a:p>
          <a:p>
            <a:pPr lvl="1"/>
            <a:r>
              <a:rPr lang="en-US" dirty="0" smtClean="0"/>
              <a:t>Constrain IDR pictures to not have leading pictures</a:t>
            </a:r>
          </a:p>
          <a:p>
            <a:pPr lvl="2"/>
            <a:r>
              <a:rPr lang="en-US" dirty="0" smtClean="0"/>
              <a:t>Simplifies mapping to SAP type</a:t>
            </a:r>
            <a:endParaRPr lang="en-US" dirty="0" smtClean="0"/>
          </a:p>
          <a:p>
            <a:pPr lvl="1"/>
            <a:r>
              <a:rPr lang="en-US" dirty="0" smtClean="0"/>
              <a:t>Constrain leading pictures to precede non-leading pictures</a:t>
            </a:r>
          </a:p>
          <a:p>
            <a:pPr lvl="2"/>
            <a:r>
              <a:rPr lang="en-US" dirty="0" smtClean="0"/>
              <a:t>Simplifies scanning for leading pictures</a:t>
            </a:r>
            <a:endParaRPr lang="en-US" dirty="0" smtClean="0"/>
          </a:p>
          <a:p>
            <a:pPr lvl="1"/>
            <a:r>
              <a:rPr lang="en-US" dirty="0" smtClean="0"/>
              <a:t>Modify NAL unit type definitions as proposed</a:t>
            </a:r>
          </a:p>
          <a:p>
            <a:pPr lvl="2"/>
            <a:r>
              <a:rPr lang="en-US" dirty="0" smtClean="0"/>
              <a:t>Conveys more RAP type information in the NAL unit type</a:t>
            </a:r>
            <a:endParaRPr lang="en-US" dirty="0"/>
          </a:p>
        </p:txBody>
      </p:sp>
    </p:spTree>
    <p:extLst>
      <p:ext uri="{BB962C8B-B14F-4D97-AF65-F5344CB8AC3E}">
        <p14:creationId xmlns:p14="http://schemas.microsoft.com/office/powerpoint/2010/main" val="41932873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1033</TotalTime>
  <Words>449</Words>
  <Application>Microsoft Office PowerPoint</Application>
  <PresentationFormat>On-screen Show (4:3)</PresentationFormat>
  <Paragraphs>92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Adjacency</vt:lpstr>
      <vt:lpstr>JCTVC-J0344 Refinement of random access point support</vt:lpstr>
      <vt:lpstr>Introduction</vt:lpstr>
      <vt:lpstr>Current HEVC design</vt:lpstr>
      <vt:lpstr>Proposal</vt:lpstr>
      <vt:lpstr>Closing Remarks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JCTVC-I0427 AHG4: Category-prefixed data batching for tiles and wavefronts</dc:title>
  <dc:creator>Sandeep Kanumuri</dc:creator>
  <cp:lastModifiedBy>Sandeep Kanumuri</cp:lastModifiedBy>
  <cp:revision>93</cp:revision>
  <dcterms:created xsi:type="dcterms:W3CDTF">2006-08-16T00:00:00Z</dcterms:created>
  <dcterms:modified xsi:type="dcterms:W3CDTF">2012-07-08T00:41:42Z</dcterms:modified>
</cp:coreProperties>
</file>