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9" r:id="rId3"/>
    <p:sldId id="258" r:id="rId4"/>
    <p:sldId id="267" r:id="rId5"/>
    <p:sldId id="272" r:id="rId6"/>
    <p:sldId id="261" r:id="rId7"/>
    <p:sldId id="268" r:id="rId8"/>
    <p:sldId id="262" r:id="rId9"/>
    <p:sldId id="260" r:id="rId10"/>
    <p:sldId id="264" r:id="rId11"/>
    <p:sldId id="266" r:id="rId12"/>
    <p:sldId id="271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7/10/2012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543800" cy="2593975"/>
          </a:xfrm>
        </p:spPr>
        <p:txBody>
          <a:bodyPr/>
          <a:lstStyle/>
          <a:p>
            <a:r>
              <a:rPr lang="en-US" sz="4400" dirty="0" smtClean="0"/>
              <a:t>JCTVC-J0342</a:t>
            </a:r>
            <a:r>
              <a:rPr lang="en-US" sz="4400" dirty="0"/>
              <a:t/>
            </a:r>
            <a:br>
              <a:rPr lang="en-US" sz="4400" dirty="0"/>
            </a:br>
            <a:r>
              <a:rPr lang="en-US" sz="4000" dirty="0" smtClean="0"/>
              <a:t>Chroma QP range extension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Gary J. Sullivan, Sandeep Kanumuri, Ji-Zheng Xu, Yongjun Wu</a:t>
            </a:r>
          </a:p>
          <a:p>
            <a:r>
              <a:rPr lang="en-US" dirty="0" smtClean="0"/>
              <a:t>Microsoft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30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for </a:t>
            </a:r>
            <a:r>
              <a:rPr lang="en-US" dirty="0" err="1" smtClean="0"/>
              <a:t>chroma</a:t>
            </a:r>
            <a:r>
              <a:rPr lang="en-US" dirty="0" smtClean="0"/>
              <a:t> QP offsets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AVC limits the value of </a:t>
            </a:r>
            <a:r>
              <a:rPr lang="en-CA" dirty="0" err="1" smtClean="0"/>
              <a:t>chroma</a:t>
            </a:r>
            <a:r>
              <a:rPr lang="en-CA" dirty="0" smtClean="0"/>
              <a:t> QP offsets to [−12, +12]</a:t>
            </a:r>
          </a:p>
          <a:p>
            <a:r>
              <a:rPr lang="en-CA" dirty="0" smtClean="0"/>
              <a:t>Similar range limits are useful for HEVC to simplify decoding</a:t>
            </a:r>
          </a:p>
          <a:p>
            <a:pPr lvl="1"/>
            <a:r>
              <a:rPr lang="en-CA" dirty="0" smtClean="0"/>
              <a:t>HM software imposes the range limit from AVC</a:t>
            </a:r>
          </a:p>
          <a:p>
            <a:pPr lvl="1"/>
            <a:r>
              <a:rPr lang="en-CA" dirty="0" smtClean="0"/>
              <a:t>WD text does not express any range limit</a:t>
            </a:r>
          </a:p>
          <a:p>
            <a:r>
              <a:rPr lang="en-CA" dirty="0" smtClean="0"/>
              <a:t>Proposal</a:t>
            </a:r>
          </a:p>
          <a:p>
            <a:pPr lvl="1"/>
            <a:r>
              <a:rPr lang="en-CA" dirty="0" smtClean="0"/>
              <a:t>Adopt the range limit from AVC</a:t>
            </a:r>
          </a:p>
          <a:p>
            <a:pPr lvl="2"/>
            <a:r>
              <a:rPr lang="en-CA" dirty="0" smtClean="0"/>
              <a:t>Impose the range limit on </a:t>
            </a:r>
            <a:r>
              <a:rPr lang="en-US" i="1" dirty="0" err="1" smtClean="0"/>
              <a:t>cb_qp_offset</a:t>
            </a:r>
            <a:r>
              <a:rPr lang="en-US" dirty="0" smtClean="0"/>
              <a:t> and </a:t>
            </a:r>
            <a:r>
              <a:rPr lang="en-US" i="1" dirty="0" err="1" smtClean="0"/>
              <a:t>cr_qp_offset</a:t>
            </a:r>
            <a:endParaRPr lang="en-US" i="1" dirty="0" smtClean="0"/>
          </a:p>
          <a:p>
            <a:pPr lvl="1" hangingPunct="0"/>
            <a:r>
              <a:rPr lang="en-US" dirty="0" smtClean="0"/>
              <a:t>If slice-level </a:t>
            </a:r>
            <a:r>
              <a:rPr lang="en-US" dirty="0" err="1" smtClean="0"/>
              <a:t>chroma</a:t>
            </a:r>
            <a:r>
              <a:rPr lang="en-US" dirty="0" smtClean="0"/>
              <a:t> QP offsets are supported, impose the range limit on the following also:</a:t>
            </a:r>
          </a:p>
          <a:p>
            <a:pPr lvl="2" hangingPunct="0"/>
            <a:r>
              <a:rPr lang="en-CA" i="1" dirty="0" err="1" smtClean="0"/>
              <a:t>slice_qp_delta_cb</a:t>
            </a:r>
            <a:endParaRPr lang="en-US" dirty="0" smtClean="0"/>
          </a:p>
          <a:p>
            <a:pPr lvl="2" hangingPunct="0"/>
            <a:r>
              <a:rPr lang="en-CA" i="1" dirty="0" err="1" smtClean="0"/>
              <a:t>slice_qp_delta_cr</a:t>
            </a:r>
            <a:endParaRPr lang="en-US" i="1" dirty="0" smtClean="0"/>
          </a:p>
          <a:p>
            <a:pPr lvl="2" hangingPunct="0"/>
            <a:r>
              <a:rPr lang="en-US" i="1" dirty="0" smtClean="0"/>
              <a:t>(</a:t>
            </a:r>
            <a:r>
              <a:rPr lang="en-US" i="1" dirty="0" err="1" smtClean="0"/>
              <a:t>cb_qp_offset</a:t>
            </a:r>
            <a:r>
              <a:rPr lang="en-US" i="1" dirty="0" smtClean="0"/>
              <a:t> </a:t>
            </a:r>
            <a:r>
              <a:rPr lang="en-CA" i="1" dirty="0" smtClean="0"/>
              <a:t>+ </a:t>
            </a:r>
            <a:r>
              <a:rPr lang="en-CA" i="1" dirty="0" err="1" smtClean="0"/>
              <a:t>slice_qp_delta_cb</a:t>
            </a:r>
            <a:r>
              <a:rPr lang="en-US" i="1" dirty="0" smtClean="0"/>
              <a:t>)</a:t>
            </a:r>
            <a:endParaRPr lang="en-US" dirty="0" smtClean="0"/>
          </a:p>
          <a:p>
            <a:pPr lvl="2" hangingPunct="0"/>
            <a:r>
              <a:rPr lang="en-US" i="1" dirty="0" smtClean="0"/>
              <a:t>(</a:t>
            </a:r>
            <a:r>
              <a:rPr lang="en-US" i="1" dirty="0" err="1" smtClean="0"/>
              <a:t>cr_qp_offset</a:t>
            </a:r>
            <a:r>
              <a:rPr lang="en-US" i="1" dirty="0" smtClean="0"/>
              <a:t> </a:t>
            </a:r>
            <a:r>
              <a:rPr lang="en-CA" i="1" dirty="0" smtClean="0"/>
              <a:t>+ </a:t>
            </a:r>
            <a:r>
              <a:rPr lang="en-CA" i="1" dirty="0" err="1" smtClean="0"/>
              <a:t>slice_qp_delta_cr</a:t>
            </a:r>
            <a:r>
              <a:rPr lang="en-US" i="1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3047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 smtClean="0"/>
              <a:t>We recommend that JCT-VC make the following modifications to current HEVC design:</a:t>
            </a:r>
          </a:p>
          <a:p>
            <a:pPr lvl="1"/>
            <a:r>
              <a:rPr lang="en-CA" dirty="0" smtClean="0"/>
              <a:t>Extend the QP range for </a:t>
            </a:r>
            <a:r>
              <a:rPr lang="en-CA" dirty="0" err="1" smtClean="0"/>
              <a:t>chroma</a:t>
            </a:r>
            <a:endParaRPr lang="en-US" dirty="0" smtClean="0"/>
          </a:p>
          <a:p>
            <a:pPr lvl="1"/>
            <a:r>
              <a:rPr lang="en-CA" dirty="0" smtClean="0"/>
              <a:t>Support slice-level QP offsets</a:t>
            </a:r>
          </a:p>
          <a:p>
            <a:pPr lvl="1"/>
            <a:r>
              <a:rPr lang="en-CA" dirty="0" smtClean="0"/>
              <a:t>Place range limits for </a:t>
            </a:r>
            <a:r>
              <a:rPr lang="en-CA" dirty="0" err="1" smtClean="0"/>
              <a:t>chroma</a:t>
            </a:r>
            <a:r>
              <a:rPr lang="en-CA" dirty="0" smtClean="0"/>
              <a:t> QP offsets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9328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Additional Info: Experimental results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684305"/>
              </p:ext>
            </p:extLst>
          </p:nvPr>
        </p:nvGraphicFramePr>
        <p:xfrm>
          <a:off x="457200" y="1371600"/>
          <a:ext cx="7439475" cy="42734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9234"/>
                <a:gridCol w="921941"/>
                <a:gridCol w="1047660"/>
                <a:gridCol w="1047660"/>
                <a:gridCol w="1047660"/>
                <a:gridCol w="1047660"/>
                <a:gridCol w="1047660"/>
              </a:tblGrid>
              <a:tr h="60483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</a:rPr>
                        <a:t>All Intra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Times New Roman"/>
                        </a:rPr>
                        <a:t> Main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</a:rPr>
                        <a:t>Low delay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Times New Roman"/>
                        </a:rPr>
                        <a:t> B Main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</a:tr>
              <a:tr h="31840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　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Y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U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V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Y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U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V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</a:tr>
              <a:tr h="428867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Class A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-2.7%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19.1%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18.3%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800" kern="1200" dirty="0" smtClean="0">
                        <a:solidFill>
                          <a:schemeClr val="dk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800" kern="1200" dirty="0" smtClean="0">
                        <a:solidFill>
                          <a:schemeClr val="dk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800" kern="1200" dirty="0" smtClean="0">
                        <a:solidFill>
                          <a:schemeClr val="dk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28867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Class B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-3.5%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16.5%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17.3%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-3.7%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34.1%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37.2%</a:t>
                      </a:r>
                    </a:p>
                  </a:txBody>
                  <a:tcPr marL="68580" marR="68580" marT="0" marB="0" anchor="b"/>
                </a:tc>
              </a:tr>
              <a:tr h="31840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Class C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-4.8%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15.1%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15.1%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-6.3%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29.1%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29.7%</a:t>
                      </a:r>
                    </a:p>
                  </a:txBody>
                  <a:tcPr marL="68580" marR="68580" marT="0" marB="0" anchor="b"/>
                </a:tc>
              </a:tr>
              <a:tr h="31840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Class D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-4.6%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13.6%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14.5%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-4.9%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27.0%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26.4%</a:t>
                      </a:r>
                    </a:p>
                  </a:txBody>
                  <a:tcPr marL="68580" marR="68580" marT="0" marB="0" anchor="b"/>
                </a:tc>
              </a:tr>
              <a:tr h="31840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Class E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-2.6%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13.4%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15.3%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17.9%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22.8%</a:t>
                      </a:r>
                    </a:p>
                  </a:txBody>
                  <a:tcPr marL="68580" marR="68580" marT="0" marB="0" anchor="b"/>
                </a:tc>
              </a:tr>
              <a:tr h="52049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Overall 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-3.7%</a:t>
                      </a: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-3.7%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15.7%</a:t>
                      </a: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12.2%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16.2%</a:t>
                      </a: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12.2%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-4.4%</a:t>
                      </a: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-4.4%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28.0%</a:t>
                      </a: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27.8%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29.9%</a:t>
                      </a: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30.3%</a:t>
                      </a:r>
                    </a:p>
                  </a:txBody>
                  <a:tcPr marL="68580" marR="68580" marT="0" marB="0" anchor="b"/>
                </a:tc>
              </a:tr>
              <a:tr h="31840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Class F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-3.3%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12.9%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13.8%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-4.9%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23.5%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22.9%</a:t>
                      </a:r>
                    </a:p>
                  </a:txBody>
                  <a:tcPr marL="68580" marR="68580" marT="0" marB="0" anchor="b"/>
                </a:tc>
              </a:tr>
              <a:tr h="60483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Enc Time [%]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Dec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ea typeface="Times New Roman"/>
                        </a:rPr>
                        <a:t> Time [%]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102%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685800" y="5791200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/>
            <a:r>
              <a:rPr lang="en-CA" dirty="0" smtClean="0"/>
              <a:t>BD bit-rate comparison of proposal with HM7.0 for high QPs (40, 43, 46 and 49)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26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Additional Info: Experimental results (cont.)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684305"/>
              </p:ext>
            </p:extLst>
          </p:nvPr>
        </p:nvGraphicFramePr>
        <p:xfrm>
          <a:off x="457200" y="1371600"/>
          <a:ext cx="7439475" cy="42734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9234"/>
                <a:gridCol w="921941"/>
                <a:gridCol w="1047660"/>
                <a:gridCol w="1047660"/>
                <a:gridCol w="1047660"/>
                <a:gridCol w="1047660"/>
                <a:gridCol w="1047660"/>
              </a:tblGrid>
              <a:tr h="60483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</a:rPr>
                        <a:t>Random Access Main</a:t>
                      </a:r>
                      <a:endParaRPr lang="en-US" sz="2000" baseline="0" dirty="0" smtClean="0">
                        <a:effectLst/>
                        <a:latin typeface="+mn-lt"/>
                        <a:ea typeface="Times New Roman"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</a:rPr>
                        <a:t>Random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Times New Roman"/>
                        </a:rPr>
                        <a:t> Access HE10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</a:tr>
              <a:tr h="31840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　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Y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U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V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Y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U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V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</a:tr>
              <a:tr h="428867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Class A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-0.02%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0.33%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0.34%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-0.04%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0.25%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0.24%</a:t>
                      </a:r>
                    </a:p>
                  </a:txBody>
                  <a:tcPr marL="68580" marR="68580" marT="0" marB="0" anchor="b"/>
                </a:tc>
              </a:tr>
              <a:tr h="428867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Class B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-0.04%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0.33%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0.26%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-0.04%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0.39%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0.31%</a:t>
                      </a:r>
                    </a:p>
                  </a:txBody>
                  <a:tcPr marL="68580" marR="68580" marT="0" marB="0" anchor="b"/>
                </a:tc>
              </a:tr>
              <a:tr h="31840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Class C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-0.07%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0.38%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0.41%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-0.05%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0.39%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0.47%</a:t>
                      </a:r>
                    </a:p>
                  </a:txBody>
                  <a:tcPr marL="68580" marR="68580" marT="0" marB="0" anchor="b"/>
                </a:tc>
              </a:tr>
              <a:tr h="31840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Class D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-0.06%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0.37%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0.44%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-0.07%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0.34%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0.39%</a:t>
                      </a:r>
                    </a:p>
                  </a:txBody>
                  <a:tcPr marL="68580" marR="68580" marT="0" marB="0" anchor="b"/>
                </a:tc>
              </a:tr>
              <a:tr h="31840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Class E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800" kern="1200" dirty="0" smtClean="0">
                        <a:solidFill>
                          <a:schemeClr val="dk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800" kern="1200" dirty="0" smtClean="0">
                        <a:solidFill>
                          <a:schemeClr val="dk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200" dirty="0">
                        <a:solidFill>
                          <a:schemeClr val="dk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200" dirty="0">
                        <a:solidFill>
                          <a:schemeClr val="dk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200" dirty="0">
                        <a:solidFill>
                          <a:schemeClr val="dk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200" dirty="0">
                        <a:solidFill>
                          <a:schemeClr val="dk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b"/>
                </a:tc>
              </a:tr>
              <a:tr h="52049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Overall 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-0.05%</a:t>
                      </a: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-0.04%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0.35%</a:t>
                      </a: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0.27%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0.36%</a:t>
                      </a: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0.26%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-0.05%</a:t>
                      </a: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-0.05%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0.35%</a:t>
                      </a: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0.26%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0.35%</a:t>
                      </a: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0.25%</a:t>
                      </a:r>
                    </a:p>
                  </a:txBody>
                  <a:tcPr marL="68580" marR="68580" marT="0" marB="0" anchor="b"/>
                </a:tc>
              </a:tr>
              <a:tr h="31840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Class F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-0.05%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0.19%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0.23%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-0.04%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0.24%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0.27%</a:t>
                      </a:r>
                    </a:p>
                  </a:txBody>
                  <a:tcPr marL="68580" marR="68580" marT="0" marB="0" anchor="b"/>
                </a:tc>
              </a:tr>
              <a:tr h="60483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Enc Time [%]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Dec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ea typeface="Times New Roman"/>
                        </a:rPr>
                        <a:t> Time [%]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685800" y="5791200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/>
            <a:r>
              <a:rPr lang="en-CA" dirty="0"/>
              <a:t>BD bit-rate comparison of proposal with HM7.0 for </a:t>
            </a:r>
            <a:r>
              <a:rPr lang="en-CA" dirty="0" smtClean="0"/>
              <a:t>common conditions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26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Additional Info: Experimental results (cont.)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684305"/>
              </p:ext>
            </p:extLst>
          </p:nvPr>
        </p:nvGraphicFramePr>
        <p:xfrm>
          <a:off x="457200" y="1371600"/>
          <a:ext cx="7439475" cy="42734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9234"/>
                <a:gridCol w="921941"/>
                <a:gridCol w="1047660"/>
                <a:gridCol w="1047660"/>
                <a:gridCol w="1047660"/>
                <a:gridCol w="1047660"/>
                <a:gridCol w="1047660"/>
              </a:tblGrid>
              <a:tr h="60483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</a:rPr>
                        <a:t>Low delay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Times New Roman"/>
                        </a:rPr>
                        <a:t> B 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</a:rPr>
                        <a:t>Main</a:t>
                      </a:r>
                      <a:endParaRPr lang="en-US" sz="2000" baseline="0" dirty="0" smtClean="0">
                        <a:effectLst/>
                        <a:latin typeface="+mn-lt"/>
                        <a:ea typeface="Times New Roman"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</a:rPr>
                        <a:t>Low delay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Times New Roman"/>
                        </a:rPr>
                        <a:t> B HE10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</a:tr>
              <a:tr h="31840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　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Y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U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V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Y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U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V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</a:tr>
              <a:tr h="428867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Class A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800" kern="1200" dirty="0" smtClean="0">
                        <a:solidFill>
                          <a:schemeClr val="dk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800" kern="1200" dirty="0" smtClean="0">
                        <a:solidFill>
                          <a:schemeClr val="dk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800" kern="1200" dirty="0" smtClean="0">
                        <a:solidFill>
                          <a:schemeClr val="dk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800" kern="1200" dirty="0" smtClean="0">
                        <a:solidFill>
                          <a:schemeClr val="dk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800" kern="1200" dirty="0" smtClean="0">
                        <a:solidFill>
                          <a:schemeClr val="dk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800" kern="1200" dirty="0" smtClean="0">
                        <a:solidFill>
                          <a:schemeClr val="dk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28867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Class B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-0.03%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0.23%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-0.04%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-0.03%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0.27%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0.16%</a:t>
                      </a:r>
                    </a:p>
                  </a:txBody>
                  <a:tcPr marL="68580" marR="68580" marT="0" marB="0" anchor="b"/>
                </a:tc>
              </a:tr>
              <a:tr h="31840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Class C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-0.04%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0.38%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0.42%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-0.08%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0.26%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0.52%</a:t>
                      </a:r>
                    </a:p>
                  </a:txBody>
                  <a:tcPr marL="68580" marR="68580" marT="0" marB="0" anchor="b"/>
                </a:tc>
              </a:tr>
              <a:tr h="31840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Class D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-0.02%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0.34%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0.13%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-0.05%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-0.02%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0.21%</a:t>
                      </a:r>
                    </a:p>
                  </a:txBody>
                  <a:tcPr marL="68580" marR="68580" marT="0" marB="0" anchor="b"/>
                </a:tc>
              </a:tr>
              <a:tr h="31840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Class E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0.05%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0.16%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0.16%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0.13%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-0.24%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-0.16%</a:t>
                      </a:r>
                    </a:p>
                  </a:txBody>
                  <a:tcPr marL="68580" marR="68580" marT="0" marB="0" anchor="b"/>
                </a:tc>
              </a:tr>
              <a:tr h="52049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Overall 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-0.01%</a:t>
                      </a: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-0.01%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0.28%</a:t>
                      </a: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0.19%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0.16%</a:t>
                      </a: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0.10%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-0.02%</a:t>
                      </a: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-0.01%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0.10%</a:t>
                      </a: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0.08%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0.20%</a:t>
                      </a: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0.11%</a:t>
                      </a:r>
                    </a:p>
                  </a:txBody>
                  <a:tcPr marL="68580" marR="68580" marT="0" marB="0" anchor="b"/>
                </a:tc>
              </a:tr>
              <a:tr h="31840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Class F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-0.06%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0.39%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0.27%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-0.00%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0.23%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1.10%</a:t>
                      </a:r>
                    </a:p>
                  </a:txBody>
                  <a:tcPr marL="68580" marR="68580" marT="0" marB="0" anchor="b"/>
                </a:tc>
              </a:tr>
              <a:tr h="60483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Enc Time [%]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Dec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ea typeface="Times New Roman"/>
                        </a:rPr>
                        <a:t> Time [%]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103%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685800" y="5791200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/>
            <a:r>
              <a:rPr lang="en-CA" dirty="0"/>
              <a:t>BD bit-rate comparison of proposal with HM7.0 for common </a:t>
            </a:r>
            <a:r>
              <a:rPr lang="en-CA" dirty="0" smtClean="0"/>
              <a:t>conditions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26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in current HEVC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Chroma QP is limited to the range [0, 39] whereas </a:t>
            </a:r>
            <a:r>
              <a:rPr lang="en-CA" dirty="0" err="1"/>
              <a:t>l</a:t>
            </a:r>
            <a:r>
              <a:rPr lang="en-CA" dirty="0" err="1" smtClean="0"/>
              <a:t>uma</a:t>
            </a:r>
            <a:r>
              <a:rPr lang="en-CA" dirty="0" smtClean="0"/>
              <a:t> QP has a larger range [0, 51] (for a bit-depth of 8)</a:t>
            </a:r>
          </a:p>
          <a:p>
            <a:r>
              <a:rPr lang="en-CA" dirty="0" smtClean="0"/>
              <a:t>Chroma QP saturates at a much smaller value than </a:t>
            </a:r>
            <a:r>
              <a:rPr lang="en-CA" dirty="0" err="1" smtClean="0"/>
              <a:t>luma</a:t>
            </a:r>
            <a:r>
              <a:rPr lang="en-CA" dirty="0" smtClean="0"/>
              <a:t> QP</a:t>
            </a:r>
          </a:p>
          <a:p>
            <a:pPr lvl="1"/>
            <a:r>
              <a:rPr lang="en-CA" dirty="0" smtClean="0"/>
              <a:t>Causes rate-control issues in low bit-rate applications</a:t>
            </a:r>
          </a:p>
          <a:p>
            <a:pPr lvl="1"/>
            <a:r>
              <a:rPr lang="en-CA" dirty="0" smtClean="0"/>
              <a:t>May not be well-suited for some color formats</a:t>
            </a:r>
          </a:p>
          <a:p>
            <a:r>
              <a:rPr lang="en-CA" dirty="0" smtClean="0"/>
              <a:t>QPs used for </a:t>
            </a:r>
            <a:r>
              <a:rPr lang="en-CA" dirty="0" err="1" smtClean="0"/>
              <a:t>chroma</a:t>
            </a:r>
            <a:r>
              <a:rPr lang="en-CA" dirty="0" smtClean="0"/>
              <a:t> (</a:t>
            </a:r>
            <a:r>
              <a:rPr lang="en-US" dirty="0" err="1" smtClean="0"/>
              <a:t>QP</a:t>
            </a:r>
            <a:r>
              <a:rPr lang="en-US" baseline="-25000" dirty="0" err="1" smtClean="0"/>
              <a:t>Cb</a:t>
            </a:r>
            <a:r>
              <a:rPr lang="en-US" dirty="0" smtClean="0"/>
              <a:t> and </a:t>
            </a:r>
            <a:r>
              <a:rPr lang="en-US" dirty="0" err="1" smtClean="0"/>
              <a:t>QP</a:t>
            </a:r>
            <a:r>
              <a:rPr lang="en-US" baseline="-25000" dirty="0" err="1" smtClean="0"/>
              <a:t>Cr</a:t>
            </a:r>
            <a:r>
              <a:rPr lang="en-CA" dirty="0" smtClean="0"/>
              <a:t>) are derived from the QP used for </a:t>
            </a:r>
            <a:r>
              <a:rPr lang="en-CA" dirty="0" err="1" smtClean="0"/>
              <a:t>luma</a:t>
            </a:r>
            <a:r>
              <a:rPr lang="en-CA" dirty="0" smtClean="0"/>
              <a:t> (</a:t>
            </a:r>
            <a:r>
              <a:rPr lang="en-US" dirty="0" smtClean="0"/>
              <a:t>QP</a:t>
            </a:r>
            <a:r>
              <a:rPr lang="en-US" baseline="-25000" dirty="0" smtClean="0"/>
              <a:t>Y</a:t>
            </a:r>
            <a:r>
              <a:rPr lang="en-CA" dirty="0" smtClean="0"/>
              <a:t>) using the equations and Table (8-11) below:</a:t>
            </a:r>
          </a:p>
          <a:p>
            <a:pPr hangingPunct="0">
              <a:buNone/>
            </a:pPr>
            <a:r>
              <a:rPr lang="en-GB" sz="2000" dirty="0" smtClean="0"/>
              <a:t>	</a:t>
            </a:r>
            <a:r>
              <a:rPr lang="en-GB" sz="2000" dirty="0" err="1" smtClean="0"/>
              <a:t>qP</a:t>
            </a:r>
            <a:r>
              <a:rPr lang="en-GB" sz="2000" baseline="-25000" dirty="0" err="1" smtClean="0"/>
              <a:t>ICb</a:t>
            </a:r>
            <a:r>
              <a:rPr lang="en-GB" sz="2000" dirty="0" smtClean="0"/>
              <a:t> = Clip3(</a:t>
            </a:r>
            <a:r>
              <a:rPr lang="en-US" sz="2000" dirty="0" smtClean="0"/>
              <a:t> </a:t>
            </a:r>
            <a:r>
              <a:rPr lang="en-GB" sz="2000" dirty="0" smtClean="0"/>
              <a:t>−</a:t>
            </a:r>
            <a:r>
              <a:rPr lang="en-GB" sz="2000" dirty="0" err="1" smtClean="0"/>
              <a:t>QpBdOffset</a:t>
            </a:r>
            <a:r>
              <a:rPr lang="en-GB" sz="2000" baseline="-25000" dirty="0" err="1" smtClean="0"/>
              <a:t>C</a:t>
            </a:r>
            <a:r>
              <a:rPr lang="en-GB" sz="2000" dirty="0" smtClean="0"/>
              <a:t>, 51, QP</a:t>
            </a:r>
            <a:r>
              <a:rPr lang="en-GB" sz="2000" baseline="-25000" dirty="0" smtClean="0"/>
              <a:t>Y</a:t>
            </a:r>
            <a:r>
              <a:rPr lang="en-GB" sz="2000" dirty="0" smtClean="0"/>
              <a:t> + </a:t>
            </a:r>
            <a:r>
              <a:rPr lang="en-GB" sz="2000" dirty="0" err="1" smtClean="0"/>
              <a:t>cb_qp_offset</a:t>
            </a:r>
            <a:r>
              <a:rPr lang="en-GB" sz="2000" dirty="0" smtClean="0"/>
              <a:t>)	(8‑255)</a:t>
            </a:r>
            <a:endParaRPr lang="en-US" sz="2000" dirty="0" smtClean="0"/>
          </a:p>
          <a:p>
            <a:pPr hangingPunct="0">
              <a:buNone/>
            </a:pPr>
            <a:r>
              <a:rPr lang="en-GB" sz="2000" dirty="0" smtClean="0"/>
              <a:t>	</a:t>
            </a:r>
            <a:r>
              <a:rPr lang="en-GB" sz="2000" dirty="0" err="1" smtClean="0"/>
              <a:t>qP</a:t>
            </a:r>
            <a:r>
              <a:rPr lang="en-GB" sz="2000" baseline="-25000" dirty="0" err="1" smtClean="0"/>
              <a:t>ICr</a:t>
            </a:r>
            <a:r>
              <a:rPr lang="en-GB" sz="2000" dirty="0" smtClean="0"/>
              <a:t> = Clip3(</a:t>
            </a:r>
            <a:r>
              <a:rPr lang="en-US" sz="2000" dirty="0" smtClean="0"/>
              <a:t> </a:t>
            </a:r>
            <a:r>
              <a:rPr lang="en-GB" sz="2000" dirty="0" smtClean="0"/>
              <a:t>−</a:t>
            </a:r>
            <a:r>
              <a:rPr lang="en-GB" sz="2000" dirty="0" err="1" smtClean="0"/>
              <a:t>QpBdOffset</a:t>
            </a:r>
            <a:r>
              <a:rPr lang="en-GB" sz="2000" baseline="-25000" dirty="0" err="1" smtClean="0"/>
              <a:t>C</a:t>
            </a:r>
            <a:r>
              <a:rPr lang="en-GB" sz="2000" dirty="0" smtClean="0"/>
              <a:t>, 51, QP</a:t>
            </a:r>
            <a:r>
              <a:rPr lang="en-GB" sz="2000" baseline="-25000" dirty="0" smtClean="0"/>
              <a:t>Y</a:t>
            </a:r>
            <a:r>
              <a:rPr lang="en-GB" sz="2000" dirty="0" smtClean="0"/>
              <a:t> + </a:t>
            </a:r>
            <a:r>
              <a:rPr lang="en-GB" sz="2000" dirty="0" err="1" smtClean="0"/>
              <a:t>cr_qp_offset</a:t>
            </a:r>
            <a:r>
              <a:rPr lang="en-GB" sz="2000" dirty="0" smtClean="0"/>
              <a:t>)	(8‑256)</a:t>
            </a:r>
          </a:p>
          <a:p>
            <a:pPr hangingPunct="0">
              <a:buNone/>
            </a:pPr>
            <a:endParaRPr lang="en-US" sz="2000" dirty="0" smtClean="0"/>
          </a:p>
          <a:p>
            <a:pPr lvl="1">
              <a:buNone/>
            </a:pPr>
            <a:endParaRPr lang="en-US" dirty="0"/>
          </a:p>
          <a:p>
            <a:pPr lvl="1"/>
            <a:endParaRPr lang="en-US" dirty="0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426897"/>
              </p:ext>
            </p:extLst>
          </p:nvPr>
        </p:nvGraphicFramePr>
        <p:xfrm>
          <a:off x="152400" y="5486400"/>
          <a:ext cx="8175943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25"/>
                <a:gridCol w="362268"/>
                <a:gridCol w="339725"/>
                <a:gridCol w="339725"/>
                <a:gridCol w="339725"/>
                <a:gridCol w="339725"/>
                <a:gridCol w="339725"/>
                <a:gridCol w="339725"/>
                <a:gridCol w="339725"/>
                <a:gridCol w="339725"/>
                <a:gridCol w="339725"/>
                <a:gridCol w="339725"/>
                <a:gridCol w="339725"/>
                <a:gridCol w="339725"/>
                <a:gridCol w="339725"/>
                <a:gridCol w="339725"/>
                <a:gridCol w="339725"/>
                <a:gridCol w="339725"/>
                <a:gridCol w="339725"/>
                <a:gridCol w="339725"/>
                <a:gridCol w="339725"/>
                <a:gridCol w="339725"/>
                <a:gridCol w="339725"/>
                <a:gridCol w="339725"/>
              </a:tblGrid>
              <a:tr h="304800">
                <a:tc>
                  <a:txBody>
                    <a:bodyPr/>
                    <a:lstStyle/>
                    <a:p>
                      <a:r>
                        <a:rPr lang="en-US" sz="7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qP</a:t>
                      </a:r>
                      <a:r>
                        <a:rPr lang="en-US" sz="700" b="1" kern="1200" baseline="-250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&lt;30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30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31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32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33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34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35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36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37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38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39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40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41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42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43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44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45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46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47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48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49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50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51</a:t>
                      </a:r>
                      <a:endParaRPr lang="en-US" sz="7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QP</a:t>
                      </a:r>
                      <a:r>
                        <a:rPr lang="en-US" sz="7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lang="en-US" sz="7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qPI</a:t>
                      </a:r>
                      <a:endParaRPr lang="en-US" sz="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29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30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31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32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32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33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34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34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35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35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36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36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37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37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37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38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38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38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39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39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39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 smtClean="0"/>
                        <a:t>39</a:t>
                      </a:r>
                      <a:endParaRPr lang="en-US" sz="7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973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Proposed solution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Extend </a:t>
            </a:r>
            <a:r>
              <a:rPr lang="en-CA" dirty="0" err="1" smtClean="0"/>
              <a:t>chroma</a:t>
            </a:r>
            <a:r>
              <a:rPr lang="en-CA" dirty="0" smtClean="0"/>
              <a:t> QP range using modifications shown in green</a:t>
            </a:r>
            <a:br>
              <a:rPr lang="en-CA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GB" sz="1800" dirty="0" err="1" smtClean="0"/>
              <a:t>qP</a:t>
            </a:r>
            <a:r>
              <a:rPr lang="en-GB" sz="1800" baseline="-25000" dirty="0" err="1" smtClean="0"/>
              <a:t>ICb</a:t>
            </a:r>
            <a:r>
              <a:rPr lang="en-GB" sz="1800" dirty="0" smtClean="0"/>
              <a:t> = Clip3(</a:t>
            </a:r>
            <a:r>
              <a:rPr lang="en-US" sz="1800" dirty="0" smtClean="0"/>
              <a:t> </a:t>
            </a:r>
            <a:r>
              <a:rPr lang="en-GB" sz="1800" dirty="0" smtClean="0"/>
              <a:t>−</a:t>
            </a:r>
            <a:r>
              <a:rPr lang="en-GB" sz="1800" dirty="0" err="1" smtClean="0"/>
              <a:t>QpBdOffset</a:t>
            </a:r>
            <a:r>
              <a:rPr lang="en-GB" sz="1800" baseline="-25000" dirty="0" err="1" smtClean="0"/>
              <a:t>C</a:t>
            </a:r>
            <a:r>
              <a:rPr lang="en-GB" sz="1800" dirty="0" smtClean="0"/>
              <a:t>, </a:t>
            </a:r>
            <a:r>
              <a:rPr lang="en-GB" sz="1800" dirty="0" smtClean="0">
                <a:solidFill>
                  <a:schemeClr val="dk1"/>
                </a:solidFill>
                <a:highlight>
                  <a:srgbClr val="00FF00"/>
                </a:highlight>
                <a:latin typeface="Times New Roman"/>
                <a:ea typeface="Times New Roman"/>
                <a:cs typeface="Times New Roman"/>
              </a:rPr>
              <a:t>57</a:t>
            </a:r>
            <a:r>
              <a:rPr lang="en-GB" sz="1800" dirty="0" smtClean="0"/>
              <a:t>, QP</a:t>
            </a:r>
            <a:r>
              <a:rPr lang="en-GB" sz="1800" baseline="-25000" dirty="0" smtClean="0"/>
              <a:t>Y</a:t>
            </a:r>
            <a:r>
              <a:rPr lang="en-GB" sz="1800" dirty="0" smtClean="0"/>
              <a:t> + </a:t>
            </a:r>
            <a:r>
              <a:rPr lang="en-GB" sz="1800" dirty="0" err="1" smtClean="0"/>
              <a:t>cb_qp_offset</a:t>
            </a:r>
            <a:r>
              <a:rPr lang="en-GB" sz="1800" dirty="0" smtClean="0"/>
              <a:t>)	(8‑255)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	</a:t>
            </a:r>
            <a:r>
              <a:rPr lang="en-US" sz="1800" dirty="0" err="1" smtClean="0"/>
              <a:t>qP</a:t>
            </a:r>
            <a:r>
              <a:rPr lang="en-US" sz="1800" baseline="-25000" dirty="0" err="1" smtClean="0"/>
              <a:t>ICr</a:t>
            </a:r>
            <a:r>
              <a:rPr lang="en-US" sz="1800" dirty="0" smtClean="0"/>
              <a:t> = Clip3( −</a:t>
            </a:r>
            <a:r>
              <a:rPr lang="en-US" sz="1800" dirty="0" err="1" smtClean="0"/>
              <a:t>QpBdOffset</a:t>
            </a:r>
            <a:r>
              <a:rPr lang="en-US" sz="1800" baseline="-25000" dirty="0" err="1" smtClean="0"/>
              <a:t>C</a:t>
            </a:r>
            <a:r>
              <a:rPr lang="en-US" sz="1800" dirty="0" smtClean="0"/>
              <a:t>,</a:t>
            </a:r>
            <a:r>
              <a:rPr lang="en-US" sz="1800" b="1" dirty="0" smtClean="0">
                <a:solidFill>
                  <a:schemeClr val="dk1"/>
                </a:solidFill>
                <a:highlight>
                  <a:srgbClr val="00FF00"/>
                </a:highlight>
                <a:latin typeface="Times New Roman"/>
                <a:ea typeface="Times New Roman"/>
                <a:cs typeface="Times New Roman"/>
              </a:rPr>
              <a:t> </a:t>
            </a:r>
            <a:r>
              <a:rPr lang="en-US" sz="1800" dirty="0" smtClean="0">
                <a:solidFill>
                  <a:schemeClr val="dk1"/>
                </a:solidFill>
                <a:highlight>
                  <a:srgbClr val="00FF00"/>
                </a:highlight>
                <a:latin typeface="Times New Roman"/>
                <a:ea typeface="Times New Roman"/>
                <a:cs typeface="Times New Roman"/>
              </a:rPr>
              <a:t>57</a:t>
            </a:r>
            <a:r>
              <a:rPr lang="en-US" sz="1800" dirty="0" smtClean="0"/>
              <a:t>, QP</a:t>
            </a:r>
            <a:r>
              <a:rPr lang="en-US" sz="1800" baseline="-25000" dirty="0" smtClean="0"/>
              <a:t>Y</a:t>
            </a:r>
            <a:r>
              <a:rPr lang="en-US" sz="1800" dirty="0" smtClean="0"/>
              <a:t> + </a:t>
            </a:r>
            <a:r>
              <a:rPr lang="en-US" sz="1800" dirty="0" err="1" smtClean="0"/>
              <a:t>cr_qp_offset</a:t>
            </a:r>
            <a:r>
              <a:rPr lang="en-US" sz="1800" dirty="0" smtClean="0"/>
              <a:t>)	(8‑256)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endParaRPr lang="en-US" dirty="0" smtClean="0"/>
          </a:p>
          <a:p>
            <a:r>
              <a:rPr lang="en-US" dirty="0" smtClean="0"/>
              <a:t>Table above equivalent to the piece-wise linear function below:</a:t>
            </a:r>
          </a:p>
          <a:p>
            <a:pPr hangingPunct="0">
              <a:buNone/>
            </a:pPr>
            <a:r>
              <a:rPr lang="en-CA" sz="2400" dirty="0" smtClean="0"/>
              <a:t>		</a:t>
            </a:r>
            <a:r>
              <a:rPr lang="en-CA" sz="1400" dirty="0" smtClean="0"/>
              <a:t>if ( </a:t>
            </a:r>
            <a:r>
              <a:rPr lang="en-US" sz="1400" dirty="0" err="1" smtClean="0"/>
              <a:t>qP</a:t>
            </a:r>
            <a:r>
              <a:rPr lang="en-US" sz="1400" baseline="-25000" dirty="0" err="1" smtClean="0"/>
              <a:t>I</a:t>
            </a:r>
            <a:r>
              <a:rPr lang="en-CA" sz="1400" dirty="0" smtClean="0"/>
              <a:t> &lt; 30 )</a:t>
            </a:r>
            <a:endParaRPr lang="en-US" sz="1400" dirty="0" smtClean="0"/>
          </a:p>
          <a:p>
            <a:pPr hangingPunct="0">
              <a:buNone/>
            </a:pPr>
            <a:r>
              <a:rPr lang="en-CA" sz="1400" dirty="0" smtClean="0"/>
              <a:t>		     </a:t>
            </a:r>
            <a:r>
              <a:rPr lang="en-US" sz="1400" dirty="0" smtClean="0"/>
              <a:t>QP</a:t>
            </a:r>
            <a:r>
              <a:rPr lang="en-US" sz="1400" baseline="-25000" dirty="0" smtClean="0"/>
              <a:t>C</a:t>
            </a:r>
            <a:r>
              <a:rPr lang="en-US" sz="1400" dirty="0" smtClean="0"/>
              <a:t> = </a:t>
            </a:r>
            <a:r>
              <a:rPr lang="en-US" sz="1400" dirty="0" err="1" smtClean="0"/>
              <a:t>qP</a:t>
            </a:r>
            <a:r>
              <a:rPr lang="en-US" sz="1400" baseline="-25000" dirty="0" err="1" smtClean="0"/>
              <a:t>I</a:t>
            </a:r>
            <a:endParaRPr lang="en-US" sz="1400" dirty="0" smtClean="0"/>
          </a:p>
          <a:p>
            <a:pPr hangingPunct="0">
              <a:buNone/>
            </a:pPr>
            <a:r>
              <a:rPr lang="en-CA" sz="1400" dirty="0" smtClean="0"/>
              <a:t>		else if ( </a:t>
            </a:r>
            <a:r>
              <a:rPr lang="en-US" sz="1400" dirty="0" err="1" smtClean="0"/>
              <a:t>qP</a:t>
            </a:r>
            <a:r>
              <a:rPr lang="en-US" sz="1400" baseline="-25000" dirty="0" err="1" smtClean="0"/>
              <a:t>I</a:t>
            </a:r>
            <a:r>
              <a:rPr lang="en-CA" sz="1400" dirty="0" smtClean="0"/>
              <a:t> &gt;= 30 &amp;&amp; </a:t>
            </a:r>
            <a:r>
              <a:rPr lang="en-US" sz="1400" dirty="0" err="1" smtClean="0"/>
              <a:t>qP</a:t>
            </a:r>
            <a:r>
              <a:rPr lang="en-US" sz="1400" baseline="-25000" dirty="0" err="1" smtClean="0"/>
              <a:t>I</a:t>
            </a:r>
            <a:r>
              <a:rPr lang="en-CA" sz="1400" dirty="0" smtClean="0"/>
              <a:t> &lt;= 34 )</a:t>
            </a:r>
            <a:endParaRPr lang="en-US" sz="1400" dirty="0" smtClean="0"/>
          </a:p>
          <a:p>
            <a:pPr hangingPunct="0">
              <a:buNone/>
            </a:pPr>
            <a:r>
              <a:rPr lang="en-CA" sz="1400" dirty="0" smtClean="0"/>
              <a:t>		     </a:t>
            </a:r>
            <a:r>
              <a:rPr lang="en-US" sz="1400" dirty="0" smtClean="0"/>
              <a:t>QP</a:t>
            </a:r>
            <a:r>
              <a:rPr lang="en-US" sz="1400" baseline="-25000" dirty="0" smtClean="0"/>
              <a:t>C</a:t>
            </a:r>
            <a:r>
              <a:rPr lang="en-US" sz="1400" dirty="0" smtClean="0"/>
              <a:t> = </a:t>
            </a:r>
            <a:r>
              <a:rPr lang="en-US" sz="1400" dirty="0" err="1" smtClean="0"/>
              <a:t>qP</a:t>
            </a:r>
            <a:r>
              <a:rPr lang="en-US" sz="1400" baseline="-25000" dirty="0" err="1" smtClean="0"/>
              <a:t>I</a:t>
            </a:r>
            <a:r>
              <a:rPr lang="en-US" sz="1400" dirty="0" smtClean="0"/>
              <a:t> − 1</a:t>
            </a:r>
          </a:p>
          <a:p>
            <a:pPr hangingPunct="0">
              <a:buNone/>
            </a:pPr>
            <a:r>
              <a:rPr lang="en-CA" sz="1400" dirty="0" smtClean="0"/>
              <a:t>                     else if ( </a:t>
            </a:r>
            <a:r>
              <a:rPr lang="en-US" sz="1400" dirty="0" err="1" smtClean="0"/>
              <a:t>qP</a:t>
            </a:r>
            <a:r>
              <a:rPr lang="en-US" sz="1400" baseline="-25000" dirty="0" err="1" smtClean="0"/>
              <a:t>I</a:t>
            </a:r>
            <a:r>
              <a:rPr lang="en-CA" sz="1400" dirty="0" smtClean="0"/>
              <a:t> &gt; 34 &amp;&amp; </a:t>
            </a:r>
            <a:r>
              <a:rPr lang="en-US" sz="1400" dirty="0" err="1" smtClean="0"/>
              <a:t>qP</a:t>
            </a:r>
            <a:r>
              <a:rPr lang="en-US" sz="1400" baseline="-25000" dirty="0" err="1" smtClean="0"/>
              <a:t>I</a:t>
            </a:r>
            <a:r>
              <a:rPr lang="en-CA" sz="1400" dirty="0" smtClean="0"/>
              <a:t> &lt; 44 )</a:t>
            </a:r>
            <a:endParaRPr lang="en-US" sz="1400" dirty="0" smtClean="0"/>
          </a:p>
          <a:p>
            <a:pPr hangingPunct="0">
              <a:buNone/>
            </a:pPr>
            <a:r>
              <a:rPr lang="en-CA" sz="1400" dirty="0" smtClean="0"/>
              <a:t>		     </a:t>
            </a:r>
            <a:r>
              <a:rPr lang="en-US" sz="1400" dirty="0" smtClean="0"/>
              <a:t>QP</a:t>
            </a:r>
            <a:r>
              <a:rPr lang="en-US" sz="1400" baseline="-25000" dirty="0" smtClean="0"/>
              <a:t>C</a:t>
            </a:r>
            <a:r>
              <a:rPr lang="en-US" sz="1400" dirty="0" smtClean="0"/>
              <a:t> = 33 + (</a:t>
            </a:r>
            <a:r>
              <a:rPr lang="en-US" sz="1400" dirty="0" err="1" smtClean="0"/>
              <a:t>qP</a:t>
            </a:r>
            <a:r>
              <a:rPr lang="en-US" sz="1400" baseline="-25000" dirty="0" err="1" smtClean="0"/>
              <a:t>I</a:t>
            </a:r>
            <a:r>
              <a:rPr lang="en-US" sz="1400" dirty="0" smtClean="0"/>
              <a:t> – 34) &gt;&gt; 1</a:t>
            </a:r>
          </a:p>
          <a:p>
            <a:pPr hangingPunct="0">
              <a:buNone/>
            </a:pPr>
            <a:r>
              <a:rPr lang="en-CA" sz="1400" dirty="0" smtClean="0"/>
              <a:t>	               else</a:t>
            </a:r>
            <a:endParaRPr lang="en-US" sz="1400" dirty="0" smtClean="0"/>
          </a:p>
          <a:p>
            <a:pPr hangingPunct="0">
              <a:buNone/>
            </a:pPr>
            <a:r>
              <a:rPr lang="en-CA" sz="1400" dirty="0" smtClean="0"/>
              <a:t>		     </a:t>
            </a:r>
            <a:r>
              <a:rPr lang="en-US" sz="1400" dirty="0" smtClean="0"/>
              <a:t>QP</a:t>
            </a:r>
            <a:r>
              <a:rPr lang="en-US" sz="1400" baseline="-25000" dirty="0" smtClean="0"/>
              <a:t>C</a:t>
            </a:r>
            <a:r>
              <a:rPr lang="en-US" sz="1400" dirty="0" smtClean="0"/>
              <a:t> = </a:t>
            </a:r>
            <a:r>
              <a:rPr lang="en-US" sz="1400" dirty="0" err="1" smtClean="0"/>
              <a:t>qP</a:t>
            </a:r>
            <a:r>
              <a:rPr lang="en-US" sz="1400" baseline="-25000" dirty="0" err="1" smtClean="0"/>
              <a:t>I</a:t>
            </a:r>
            <a:r>
              <a:rPr lang="en-US" sz="1400" dirty="0" smtClean="0"/>
              <a:t> − 6</a:t>
            </a:r>
            <a:endParaRPr lang="en-US" sz="1400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181077"/>
              </p:ext>
            </p:extLst>
          </p:nvPr>
        </p:nvGraphicFramePr>
        <p:xfrm>
          <a:off x="762000" y="2895600"/>
          <a:ext cx="7085846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718"/>
                <a:gridCol w="510502"/>
                <a:gridCol w="407651"/>
                <a:gridCol w="407651"/>
                <a:gridCol w="407651"/>
                <a:gridCol w="407651"/>
                <a:gridCol w="407651"/>
                <a:gridCol w="407651"/>
                <a:gridCol w="407651"/>
                <a:gridCol w="407651"/>
                <a:gridCol w="407651"/>
                <a:gridCol w="407651"/>
                <a:gridCol w="407651"/>
                <a:gridCol w="407651"/>
                <a:gridCol w="328323"/>
                <a:gridCol w="341630"/>
                <a:gridCol w="606861"/>
              </a:tblGrid>
              <a:tr h="304800">
                <a:tc>
                  <a:txBody>
                    <a:bodyPr/>
                    <a:lstStyle/>
                    <a:p>
                      <a:r>
                        <a:rPr lang="en-US" sz="10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qP</a:t>
                      </a:r>
                      <a:r>
                        <a:rPr lang="en-US" sz="1000" b="1" kern="1200" baseline="-250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&lt;30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31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33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36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37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39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41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43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kern="1200" dirty="0" smtClean="0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&gt;43</a:t>
                      </a:r>
                      <a:endParaRPr lang="en-US" sz="1000" b="0" kern="1200" dirty="0">
                        <a:solidFill>
                          <a:schemeClr val="dk1"/>
                        </a:solidFill>
                        <a:highlight>
                          <a:srgbClr val="00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QP</a:t>
                      </a:r>
                      <a:r>
                        <a:rPr lang="en-US" sz="10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lang="en-US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qPI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29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31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endParaRPr lang="en-US" sz="1000" kern="1200" dirty="0">
                        <a:solidFill>
                          <a:schemeClr val="dk1"/>
                        </a:solidFill>
                        <a:highlight>
                          <a:srgbClr val="00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33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36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36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37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37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= </a:t>
                      </a:r>
                      <a:r>
                        <a:rPr lang="en-US" sz="1000" dirty="0" err="1"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qP</a:t>
                      </a:r>
                      <a:r>
                        <a:rPr lang="en-US" sz="1000" baseline="-25000" dirty="0" err="1"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n-US" sz="1000" dirty="0"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 – 6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843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600" dirty="0" smtClean="0"/>
              <a:t>Graphical illustration of mapping from input QP (</a:t>
            </a:r>
            <a:r>
              <a:rPr lang="en-US" sz="3600" dirty="0" err="1" smtClean="0"/>
              <a:t>qP</a:t>
            </a:r>
            <a:r>
              <a:rPr lang="en-US" sz="3600" baseline="-25000" dirty="0" err="1" smtClean="0"/>
              <a:t>I</a:t>
            </a:r>
            <a:r>
              <a:rPr lang="en-CA" sz="3600" dirty="0" smtClean="0"/>
              <a:t>) to output QP (</a:t>
            </a:r>
            <a:r>
              <a:rPr lang="en-US" sz="3600" dirty="0" smtClean="0"/>
              <a:t>QP</a:t>
            </a:r>
            <a:r>
              <a:rPr lang="en-US" sz="3600" baseline="-25000" dirty="0" smtClean="0"/>
              <a:t>C</a:t>
            </a:r>
            <a:r>
              <a:rPr lang="en-CA" sz="3600" dirty="0" smtClean="0"/>
              <a:t>)</a:t>
            </a:r>
            <a:endParaRPr lang="en-US" sz="3600" dirty="0"/>
          </a:p>
        </p:txBody>
      </p:sp>
      <p:pic>
        <p:nvPicPr>
          <p:cNvPr id="1026" name="Chart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76400"/>
            <a:ext cx="6411913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838200" y="5181600"/>
            <a:ext cx="6781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CA" dirty="0" smtClean="0"/>
              <a:t>The above graph illustrates the effect of Table </a:t>
            </a:r>
            <a:r>
              <a:rPr lang="en-US" dirty="0" smtClean="0"/>
              <a:t>8‑11</a:t>
            </a:r>
            <a:r>
              <a:rPr lang="en-CA" dirty="0" smtClean="0"/>
              <a:t>, for HM7.0 and the proposal, in terms of the QP mapping from input QP (</a:t>
            </a:r>
            <a:r>
              <a:rPr lang="en-US" dirty="0" err="1" smtClean="0"/>
              <a:t>qP</a:t>
            </a:r>
            <a:r>
              <a:rPr lang="en-US" baseline="-25000" dirty="0" err="1" smtClean="0"/>
              <a:t>I</a:t>
            </a:r>
            <a:r>
              <a:rPr lang="en-CA" dirty="0" smtClean="0"/>
              <a:t>) to output QP (</a:t>
            </a:r>
            <a:r>
              <a:rPr lang="en-US" dirty="0" smtClean="0"/>
              <a:t>QP</a:t>
            </a:r>
            <a:r>
              <a:rPr lang="en-US" baseline="-25000" dirty="0" smtClean="0"/>
              <a:t>C</a:t>
            </a:r>
            <a:r>
              <a:rPr lang="en-CA" dirty="0" smtClean="0"/>
              <a:t>). The proposed scheme extends the </a:t>
            </a:r>
            <a:r>
              <a:rPr lang="en-CA" dirty="0" err="1" smtClean="0"/>
              <a:t>chroma</a:t>
            </a:r>
            <a:r>
              <a:rPr lang="en-CA" dirty="0" smtClean="0"/>
              <a:t> QP range to 51 with a slope of 1 at high QPs.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26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600" dirty="0" smtClean="0"/>
              <a:t>Quantization Step-size </a:t>
            </a:r>
            <a:r>
              <a:rPr lang="en-CA" sz="3600" dirty="0" smtClean="0"/>
              <a:t>ratio </a:t>
            </a:r>
            <a:r>
              <a:rPr lang="en-US" sz="3600" dirty="0" smtClean="0"/>
              <a:t>between </a:t>
            </a:r>
            <a:r>
              <a:rPr lang="en-CA" sz="3600" dirty="0"/>
              <a:t>input QP (</a:t>
            </a:r>
            <a:r>
              <a:rPr lang="en-US" sz="3600" dirty="0" err="1"/>
              <a:t>qP</a:t>
            </a:r>
            <a:r>
              <a:rPr lang="en-US" sz="3600" baseline="-25000" dirty="0" err="1"/>
              <a:t>I</a:t>
            </a:r>
            <a:r>
              <a:rPr lang="en-CA" sz="3600" dirty="0"/>
              <a:t>) </a:t>
            </a:r>
            <a:r>
              <a:rPr lang="en-CA" sz="3600" dirty="0" smtClean="0"/>
              <a:t>and </a:t>
            </a:r>
            <a:r>
              <a:rPr lang="en-CA" sz="3600" dirty="0"/>
              <a:t>output QP (</a:t>
            </a:r>
            <a:r>
              <a:rPr lang="en-US" sz="3600" dirty="0"/>
              <a:t>QP</a:t>
            </a:r>
            <a:r>
              <a:rPr lang="en-US" sz="3600" baseline="-25000" dirty="0"/>
              <a:t>C</a:t>
            </a:r>
            <a:r>
              <a:rPr lang="en-CA" sz="3600" dirty="0"/>
              <a:t>)</a:t>
            </a:r>
            <a:endParaRPr lang="en-US" sz="3600" dirty="0"/>
          </a:p>
        </p:txBody>
      </p:sp>
      <p:sp>
        <p:nvSpPr>
          <p:cNvPr id="6" name="Rectangle 5"/>
          <p:cNvSpPr/>
          <p:nvPr/>
        </p:nvSpPr>
        <p:spPr>
          <a:xfrm>
            <a:off x="838200" y="5181600"/>
            <a:ext cx="6781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CA" dirty="0" smtClean="0">
                <a:solidFill>
                  <a:srgbClr val="2F2B20"/>
                </a:solidFill>
              </a:rPr>
              <a:t>The above graph illustrates the effect of Table </a:t>
            </a:r>
            <a:r>
              <a:rPr lang="en-US" dirty="0" smtClean="0">
                <a:solidFill>
                  <a:srgbClr val="2F2B20"/>
                </a:solidFill>
              </a:rPr>
              <a:t>8‑11</a:t>
            </a:r>
            <a:r>
              <a:rPr lang="en-CA" dirty="0" smtClean="0">
                <a:solidFill>
                  <a:srgbClr val="2F2B20"/>
                </a:solidFill>
              </a:rPr>
              <a:t>, for HM7.0 and the proposal, in terms of the ratio of quantization step-sizes represented by input QP (</a:t>
            </a:r>
            <a:r>
              <a:rPr lang="en-US" dirty="0" err="1" smtClean="0">
                <a:solidFill>
                  <a:srgbClr val="2F2B20"/>
                </a:solidFill>
              </a:rPr>
              <a:t>qP</a:t>
            </a:r>
            <a:r>
              <a:rPr lang="en-US" baseline="-25000" dirty="0" err="1" smtClean="0">
                <a:solidFill>
                  <a:srgbClr val="2F2B20"/>
                </a:solidFill>
              </a:rPr>
              <a:t>I</a:t>
            </a:r>
            <a:r>
              <a:rPr lang="en-CA" dirty="0" smtClean="0">
                <a:solidFill>
                  <a:srgbClr val="2F2B20"/>
                </a:solidFill>
              </a:rPr>
              <a:t>) and output QP (</a:t>
            </a:r>
            <a:r>
              <a:rPr lang="en-US" dirty="0" smtClean="0">
                <a:solidFill>
                  <a:srgbClr val="2F2B20"/>
                </a:solidFill>
              </a:rPr>
              <a:t>QP</a:t>
            </a:r>
            <a:r>
              <a:rPr lang="en-US" baseline="-25000" dirty="0" smtClean="0">
                <a:solidFill>
                  <a:srgbClr val="2F2B20"/>
                </a:solidFill>
              </a:rPr>
              <a:t>C</a:t>
            </a:r>
            <a:r>
              <a:rPr lang="en-CA" dirty="0" smtClean="0">
                <a:solidFill>
                  <a:srgbClr val="2F2B20"/>
                </a:solidFill>
              </a:rPr>
              <a:t>) as we vary the input QP (</a:t>
            </a:r>
            <a:r>
              <a:rPr lang="en-US" dirty="0" err="1" smtClean="0">
                <a:solidFill>
                  <a:srgbClr val="2F2B20"/>
                </a:solidFill>
              </a:rPr>
              <a:t>qP</a:t>
            </a:r>
            <a:r>
              <a:rPr lang="en-US" baseline="-25000" dirty="0" err="1" smtClean="0">
                <a:solidFill>
                  <a:srgbClr val="2F2B20"/>
                </a:solidFill>
              </a:rPr>
              <a:t>I</a:t>
            </a:r>
            <a:r>
              <a:rPr lang="en-CA" dirty="0" smtClean="0">
                <a:solidFill>
                  <a:srgbClr val="2F2B20"/>
                </a:solidFill>
              </a:rPr>
              <a:t>). The ratio increases exponentially for HM7.0 while the ratio saturates at 2 for the proposed scheme.</a:t>
            </a:r>
            <a:endParaRPr lang="en-US" dirty="0">
              <a:solidFill>
                <a:srgbClr val="2F2B20"/>
              </a:solidFill>
            </a:endParaRPr>
          </a:p>
        </p:txBody>
      </p:sp>
      <p:pic>
        <p:nvPicPr>
          <p:cNvPr id="2050" name="Chart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6934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204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Enables the use of higher </a:t>
            </a:r>
            <a:r>
              <a:rPr lang="en-CA" dirty="0" err="1" smtClean="0"/>
              <a:t>chroma</a:t>
            </a:r>
            <a:r>
              <a:rPr lang="en-CA" dirty="0" smtClean="0"/>
              <a:t> QP values</a:t>
            </a:r>
          </a:p>
          <a:p>
            <a:pPr lvl="1"/>
            <a:r>
              <a:rPr lang="en-CA" dirty="0" smtClean="0"/>
              <a:t>Maximum possible QP for </a:t>
            </a:r>
            <a:r>
              <a:rPr lang="en-CA" dirty="0" err="1" smtClean="0"/>
              <a:t>chroma</a:t>
            </a:r>
            <a:r>
              <a:rPr lang="en-CA" dirty="0" smtClean="0"/>
              <a:t> is now 51 instead of 39</a:t>
            </a:r>
            <a:endParaRPr lang="en-US" dirty="0" smtClean="0"/>
          </a:p>
          <a:p>
            <a:r>
              <a:rPr lang="en-CA" dirty="0" smtClean="0"/>
              <a:t>Mapping can be implemented with simple formulas/logic</a:t>
            </a:r>
          </a:p>
          <a:p>
            <a:r>
              <a:rPr lang="en-CA" dirty="0" smtClean="0"/>
              <a:t>Maximum default ratio reduced from 4 to 2</a:t>
            </a:r>
          </a:p>
          <a:p>
            <a:pPr lvl="1"/>
            <a:r>
              <a:rPr lang="en-US" dirty="0" smtClean="0"/>
              <a:t>Ratio between </a:t>
            </a:r>
            <a:r>
              <a:rPr lang="en-US" dirty="0" err="1" smtClean="0"/>
              <a:t>luma</a:t>
            </a:r>
            <a:r>
              <a:rPr lang="en-US" dirty="0" smtClean="0"/>
              <a:t> and </a:t>
            </a:r>
            <a:r>
              <a:rPr lang="en-US" dirty="0" err="1" smtClean="0"/>
              <a:t>chroma</a:t>
            </a:r>
            <a:r>
              <a:rPr lang="en-US" dirty="0" smtClean="0"/>
              <a:t> step sizes for default offsets</a:t>
            </a:r>
            <a:endParaRPr lang="en-US" dirty="0"/>
          </a:p>
          <a:p>
            <a:r>
              <a:rPr lang="en-CA" dirty="0" smtClean="0"/>
              <a:t>A slope of 1 is enabled at high QPs</a:t>
            </a:r>
          </a:p>
          <a:p>
            <a:r>
              <a:rPr lang="en-CA" dirty="0" smtClean="0"/>
              <a:t>A fixed offset of 6 enables equal step sizes for </a:t>
            </a:r>
            <a:r>
              <a:rPr lang="en-CA" dirty="0" err="1" smtClean="0"/>
              <a:t>luma</a:t>
            </a:r>
            <a:r>
              <a:rPr lang="en-CA" dirty="0" smtClean="0"/>
              <a:t> and </a:t>
            </a:r>
            <a:r>
              <a:rPr lang="en-CA" dirty="0" err="1" smtClean="0"/>
              <a:t>chroma</a:t>
            </a:r>
            <a:r>
              <a:rPr lang="en-CA" dirty="0" smtClean="0"/>
              <a:t> at high QPs</a:t>
            </a:r>
          </a:p>
          <a:p>
            <a:r>
              <a:rPr lang="en-CA" dirty="0" smtClean="0"/>
              <a:t>Offsets needed are much smaller</a:t>
            </a:r>
          </a:p>
          <a:p>
            <a:pPr lvl="1"/>
            <a:r>
              <a:rPr lang="en-CA" dirty="0" smtClean="0"/>
              <a:t>To achieve a desired relative relationship between the quantization step size for </a:t>
            </a:r>
            <a:r>
              <a:rPr lang="en-CA" dirty="0" err="1" smtClean="0"/>
              <a:t>luma</a:t>
            </a:r>
            <a:r>
              <a:rPr lang="en-CA" dirty="0" smtClean="0"/>
              <a:t> and </a:t>
            </a:r>
            <a:r>
              <a:rPr lang="en-CA" dirty="0" err="1" smtClean="0"/>
              <a:t>chroma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8363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No significant impact under common conditions</a:t>
            </a:r>
          </a:p>
          <a:p>
            <a:pPr lvl="1"/>
            <a:r>
              <a:rPr lang="en-CA" dirty="0" smtClean="0"/>
              <a:t>Most changes are for QP values outside the range used in the common conditions</a:t>
            </a:r>
            <a:endParaRPr lang="en-US" dirty="0" smtClean="0"/>
          </a:p>
          <a:p>
            <a:pPr lvl="1"/>
            <a:r>
              <a:rPr lang="en-US" dirty="0" smtClean="0"/>
              <a:t>See slides with additional information at the end</a:t>
            </a:r>
          </a:p>
          <a:p>
            <a:r>
              <a:rPr lang="en-CA" dirty="0" smtClean="0"/>
              <a:t>High QP </a:t>
            </a:r>
            <a:r>
              <a:rPr lang="en-CA" dirty="0"/>
              <a:t>values (40, 43, 46 and 49)</a:t>
            </a:r>
            <a:endParaRPr lang="en-CA" dirty="0" smtClean="0"/>
          </a:p>
          <a:p>
            <a:pPr lvl="1"/>
            <a:r>
              <a:rPr lang="en-CA" dirty="0" smtClean="0"/>
              <a:t>Gain in </a:t>
            </a:r>
            <a:r>
              <a:rPr lang="en-CA" dirty="0" err="1" smtClean="0"/>
              <a:t>luma</a:t>
            </a:r>
            <a:r>
              <a:rPr lang="en-CA" dirty="0" smtClean="0"/>
              <a:t> with a loss in </a:t>
            </a:r>
            <a:r>
              <a:rPr lang="en-CA" dirty="0" err="1" smtClean="0"/>
              <a:t>chroma</a:t>
            </a:r>
            <a:endParaRPr lang="en-CA" dirty="0" smtClean="0"/>
          </a:p>
          <a:p>
            <a:pPr lvl="1"/>
            <a:r>
              <a:rPr lang="en-CA" dirty="0" smtClean="0"/>
              <a:t>Gain in </a:t>
            </a:r>
            <a:r>
              <a:rPr lang="en-CA" dirty="0" err="1" smtClean="0"/>
              <a:t>luma</a:t>
            </a:r>
            <a:r>
              <a:rPr lang="en-CA" dirty="0" smtClean="0"/>
              <a:t> is better than just offsetting the loss in </a:t>
            </a:r>
            <a:r>
              <a:rPr lang="en-CA" dirty="0" err="1" smtClean="0"/>
              <a:t>chroma</a:t>
            </a:r>
            <a:endParaRPr lang="en-CA" dirty="0" smtClean="0"/>
          </a:p>
          <a:p>
            <a:pPr lvl="1"/>
            <a:r>
              <a:rPr lang="en-CA" dirty="0" smtClean="0"/>
              <a:t>Sample results in next slide</a:t>
            </a:r>
          </a:p>
          <a:p>
            <a:pPr lvl="2"/>
            <a:r>
              <a:rPr lang="en-CA" dirty="0" smtClean="0"/>
              <a:t>More results at the end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8363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Sample results for High QPs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684305"/>
              </p:ext>
            </p:extLst>
          </p:nvPr>
        </p:nvGraphicFramePr>
        <p:xfrm>
          <a:off x="457200" y="1371600"/>
          <a:ext cx="7439475" cy="42734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9234"/>
                <a:gridCol w="921941"/>
                <a:gridCol w="1047660"/>
                <a:gridCol w="1047660"/>
                <a:gridCol w="1047660"/>
                <a:gridCol w="1047660"/>
                <a:gridCol w="1047660"/>
              </a:tblGrid>
              <a:tr h="60483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</a:rPr>
                        <a:t>Random Access Main</a:t>
                      </a:r>
                      <a:endParaRPr lang="en-US" sz="2000" baseline="0" dirty="0" smtClean="0">
                        <a:effectLst/>
                        <a:latin typeface="+mn-lt"/>
                        <a:ea typeface="Times New Roman"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</a:rPr>
                        <a:t>Random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Times New Roman"/>
                        </a:rPr>
                        <a:t> Access HE10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</a:tr>
              <a:tr h="31840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　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Y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U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V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Y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U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V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</a:tr>
              <a:tr h="428867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Class A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-3.2%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27.2%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24.5%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-2.9%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25.5%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23.2%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28867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Class B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-4.3%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24.4%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25.2%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-4.2%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22.3%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24.8%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1840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Class C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-6.3%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23.2%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24.2%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-6.0%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22.6%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24.0%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1840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Class D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-5.0%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22.2%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22.4%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-5.0%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21.8%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23.4%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1840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Class E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</a:tr>
              <a:tr h="52049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Overall 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-4.7</a:t>
                      </a:r>
                      <a:r>
                        <a:rPr lang="en-US" sz="1800" dirty="0" smtClean="0"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-4.7%</a:t>
                      </a:r>
                      <a:endParaRPr lang="en-US" sz="1800" dirty="0">
                        <a:solidFill>
                          <a:schemeClr val="bg1">
                            <a:lumMod val="6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24.3</a:t>
                      </a:r>
                      <a:r>
                        <a:rPr lang="en-US" sz="1800" dirty="0" smtClean="0"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23.3%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24.1</a:t>
                      </a:r>
                      <a:r>
                        <a:rPr lang="en-US" sz="1800" dirty="0" smtClean="0"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23.1%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-4.5</a:t>
                      </a:r>
                      <a:r>
                        <a:rPr lang="en-US" sz="1800" dirty="0" smtClean="0"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-4.5%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23.0</a:t>
                      </a:r>
                      <a:r>
                        <a:rPr lang="en-US" sz="1800" dirty="0" smtClean="0"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22.1%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23.9</a:t>
                      </a:r>
                      <a:r>
                        <a:rPr lang="en-US" sz="1800" dirty="0" smtClean="0"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22.7%</a:t>
                      </a:r>
                    </a:p>
                  </a:txBody>
                  <a:tcPr marL="68580" marR="68580" marT="0" marB="0" anchor="b"/>
                </a:tc>
              </a:tr>
              <a:tr h="31840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Class F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-4.5%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17.9%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17.8%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-3.9%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15.6%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15.3%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60483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Enc Time [%]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Dec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ea typeface="Times New Roman"/>
                        </a:rPr>
                        <a:t> Time [%]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99%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685800" y="5791200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/>
            <a:r>
              <a:rPr lang="en-CA" dirty="0"/>
              <a:t>BD bit-rate comparison of proposal with HM7.0 </a:t>
            </a:r>
            <a:r>
              <a:rPr lang="en-CA" dirty="0" smtClean="0"/>
              <a:t>for </a:t>
            </a:r>
            <a:r>
              <a:rPr lang="en-CA" dirty="0"/>
              <a:t>high QPs (40, 43, 46 and 49)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26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Slice-level </a:t>
            </a:r>
            <a:r>
              <a:rPr lang="en-US" dirty="0" err="1" smtClean="0"/>
              <a:t>chroma</a:t>
            </a:r>
            <a:r>
              <a:rPr lang="en-US" dirty="0" smtClean="0"/>
              <a:t> QP offsets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Enable the encoder with a greater ability to precisely control the </a:t>
            </a:r>
            <a:r>
              <a:rPr lang="en-CA" dirty="0" err="1" smtClean="0"/>
              <a:t>chroma</a:t>
            </a:r>
            <a:r>
              <a:rPr lang="en-CA" dirty="0" smtClean="0"/>
              <a:t> QP</a:t>
            </a:r>
            <a:endParaRPr lang="en-US" dirty="0" smtClean="0"/>
          </a:p>
          <a:p>
            <a:r>
              <a:rPr lang="en-CA" dirty="0" smtClean="0"/>
              <a:t>When unused, slice-level syntax overhead should be avoided</a:t>
            </a:r>
          </a:p>
          <a:p>
            <a:r>
              <a:rPr lang="en-CA" dirty="0"/>
              <a:t>Proposal</a:t>
            </a:r>
          </a:p>
          <a:p>
            <a:pPr lvl="1"/>
            <a:r>
              <a:rPr lang="en-US" i="1" dirty="0" err="1"/>
              <a:t>slicelevel_chroma_qp_flag</a:t>
            </a:r>
            <a:r>
              <a:rPr lang="en-US" b="1" dirty="0" smtClean="0"/>
              <a:t> </a:t>
            </a:r>
            <a:r>
              <a:rPr lang="en-US" dirty="0" smtClean="0"/>
              <a:t>in PPS</a:t>
            </a:r>
          </a:p>
          <a:p>
            <a:pPr lvl="2"/>
            <a:r>
              <a:rPr lang="en-US" dirty="0" smtClean="0"/>
              <a:t>controls</a:t>
            </a:r>
            <a:r>
              <a:rPr lang="en-CA" dirty="0" smtClean="0"/>
              <a:t> the signaling of slice-level </a:t>
            </a:r>
            <a:r>
              <a:rPr lang="en-CA" dirty="0" err="1" smtClean="0"/>
              <a:t>chroma</a:t>
            </a:r>
            <a:r>
              <a:rPr lang="en-CA" dirty="0" smtClean="0"/>
              <a:t> QP offsets</a:t>
            </a:r>
          </a:p>
          <a:p>
            <a:pPr lvl="1"/>
            <a:r>
              <a:rPr lang="en-CA" dirty="0" smtClean="0"/>
              <a:t>Slice-level offsets are applied in the same manner as the PPS-level offsets (shown below)</a:t>
            </a:r>
          </a:p>
          <a:p>
            <a:pPr hangingPunct="0">
              <a:buNone/>
            </a:pP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err="1" smtClean="0"/>
              <a:t>qP</a:t>
            </a:r>
            <a:r>
              <a:rPr lang="en-GB" sz="1600" baseline="-25000" dirty="0" err="1" smtClean="0"/>
              <a:t>ICb</a:t>
            </a:r>
            <a:r>
              <a:rPr lang="en-GB" sz="1600" dirty="0" smtClean="0"/>
              <a:t> = Clip3(</a:t>
            </a:r>
            <a:r>
              <a:rPr lang="en-US" sz="1600" dirty="0" smtClean="0"/>
              <a:t> </a:t>
            </a:r>
            <a:r>
              <a:rPr lang="en-GB" sz="1600" dirty="0" smtClean="0"/>
              <a:t>−</a:t>
            </a:r>
            <a:r>
              <a:rPr lang="en-GB" sz="1600" dirty="0" err="1" smtClean="0"/>
              <a:t>QpBdOffset</a:t>
            </a:r>
            <a:r>
              <a:rPr lang="en-GB" sz="1600" baseline="-25000" dirty="0" err="1" smtClean="0"/>
              <a:t>C</a:t>
            </a:r>
            <a:r>
              <a:rPr lang="en-GB" sz="1600" dirty="0" smtClean="0"/>
              <a:t>, </a:t>
            </a:r>
            <a:r>
              <a:rPr lang="en-GB" sz="1600" dirty="0" smtClean="0">
                <a:solidFill>
                  <a:schemeClr val="dk1"/>
                </a:solidFill>
                <a:highlight>
                  <a:srgbClr val="00FF00"/>
                </a:highlight>
                <a:latin typeface="Times New Roman"/>
                <a:ea typeface="Times New Roman"/>
                <a:cs typeface="Times New Roman"/>
              </a:rPr>
              <a:t>57</a:t>
            </a:r>
            <a:r>
              <a:rPr lang="en-GB" sz="1600" dirty="0" smtClean="0"/>
              <a:t>, QP</a:t>
            </a:r>
            <a:r>
              <a:rPr lang="en-GB" sz="1600" baseline="-25000" dirty="0" smtClean="0"/>
              <a:t>Y</a:t>
            </a:r>
            <a:r>
              <a:rPr lang="en-GB" sz="1600" dirty="0" smtClean="0"/>
              <a:t> + </a:t>
            </a:r>
            <a:r>
              <a:rPr lang="en-GB" sz="1600" dirty="0" err="1" smtClean="0"/>
              <a:t>cb_qp_offset</a:t>
            </a:r>
            <a:r>
              <a:rPr lang="en-GB" sz="1600" dirty="0" smtClean="0"/>
              <a:t> </a:t>
            </a:r>
            <a:r>
              <a:rPr lang="en-CA" sz="1600" dirty="0" smtClean="0"/>
              <a:t>+ </a:t>
            </a:r>
            <a:r>
              <a:rPr lang="en-CA" sz="1600" dirty="0" err="1" smtClean="0">
                <a:solidFill>
                  <a:schemeClr val="dk1"/>
                </a:solidFill>
                <a:highlight>
                  <a:srgbClr val="00FF00"/>
                </a:highlight>
                <a:latin typeface="Times New Roman"/>
                <a:ea typeface="Times New Roman"/>
                <a:cs typeface="Times New Roman"/>
              </a:rPr>
              <a:t>slice_qp_delta_cb</a:t>
            </a:r>
            <a:r>
              <a:rPr lang="en-GB" sz="1600" dirty="0" smtClean="0"/>
              <a:t>)	(8‑255)</a:t>
            </a:r>
            <a:endParaRPr lang="en-US" sz="1600" dirty="0" smtClean="0"/>
          </a:p>
          <a:p>
            <a:pPr hangingPunct="0">
              <a:buNone/>
            </a:pPr>
            <a:r>
              <a:rPr lang="en-GB" sz="1600" dirty="0" smtClean="0"/>
              <a:t>     </a:t>
            </a:r>
            <a:r>
              <a:rPr lang="en-GB" sz="1600" dirty="0" err="1" smtClean="0"/>
              <a:t>qP</a:t>
            </a:r>
            <a:r>
              <a:rPr lang="en-GB" sz="1600" baseline="-25000" dirty="0" err="1" smtClean="0"/>
              <a:t>ICr</a:t>
            </a:r>
            <a:r>
              <a:rPr lang="en-GB" sz="1600" dirty="0" smtClean="0"/>
              <a:t> = Clip3(</a:t>
            </a:r>
            <a:r>
              <a:rPr lang="en-US" sz="1600" dirty="0" smtClean="0"/>
              <a:t> </a:t>
            </a:r>
            <a:r>
              <a:rPr lang="en-GB" sz="1600" dirty="0" smtClean="0"/>
              <a:t>−</a:t>
            </a:r>
            <a:r>
              <a:rPr lang="en-GB" sz="1600" dirty="0" err="1" smtClean="0"/>
              <a:t>QpBdOffset</a:t>
            </a:r>
            <a:r>
              <a:rPr lang="en-GB" sz="1600" baseline="-25000" dirty="0" err="1" smtClean="0"/>
              <a:t>C</a:t>
            </a:r>
            <a:r>
              <a:rPr lang="en-GB" sz="1600" dirty="0" smtClean="0"/>
              <a:t>, </a:t>
            </a:r>
            <a:r>
              <a:rPr lang="en-GB" sz="1600" dirty="0" smtClean="0">
                <a:solidFill>
                  <a:schemeClr val="dk1"/>
                </a:solidFill>
                <a:highlight>
                  <a:srgbClr val="00FF00"/>
                </a:highlight>
                <a:latin typeface="Times New Roman"/>
                <a:ea typeface="Times New Roman"/>
                <a:cs typeface="Times New Roman"/>
              </a:rPr>
              <a:t>57</a:t>
            </a:r>
            <a:r>
              <a:rPr lang="en-GB" sz="1600" dirty="0" smtClean="0"/>
              <a:t>, QP</a:t>
            </a:r>
            <a:r>
              <a:rPr lang="en-GB" sz="1600" baseline="-25000" dirty="0" smtClean="0"/>
              <a:t>Y</a:t>
            </a:r>
            <a:r>
              <a:rPr lang="en-GB" sz="1600" dirty="0" smtClean="0"/>
              <a:t> + </a:t>
            </a:r>
            <a:r>
              <a:rPr lang="en-GB" sz="1600" dirty="0" err="1" smtClean="0"/>
              <a:t>cr_qp_offset</a:t>
            </a:r>
            <a:r>
              <a:rPr lang="en-GB" sz="1600" dirty="0" smtClean="0"/>
              <a:t> + </a:t>
            </a:r>
            <a:r>
              <a:rPr lang="en-CA" sz="1600" dirty="0" err="1" smtClean="0">
                <a:solidFill>
                  <a:schemeClr val="dk1"/>
                </a:solidFill>
                <a:highlight>
                  <a:srgbClr val="00FF00"/>
                </a:highlight>
                <a:latin typeface="Times New Roman"/>
                <a:ea typeface="Times New Roman"/>
                <a:cs typeface="Times New Roman"/>
              </a:rPr>
              <a:t>slice_qp_delta_cr</a:t>
            </a:r>
            <a:r>
              <a:rPr lang="en-GB" sz="1600" dirty="0" smtClean="0"/>
              <a:t>)	(8‑256)</a:t>
            </a:r>
            <a:endParaRPr lang="en-US" sz="1600" dirty="0" smtClean="0"/>
          </a:p>
          <a:p>
            <a:pPr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9949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1183</TotalTime>
  <Words>1336</Words>
  <Application>Microsoft Office PowerPoint</Application>
  <PresentationFormat>On-screen Show (4:3)</PresentationFormat>
  <Paragraphs>428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Adjacency</vt:lpstr>
      <vt:lpstr>JCTVC-J0342 Chroma QP range extension</vt:lpstr>
      <vt:lpstr>Issue in current HEVC design</vt:lpstr>
      <vt:lpstr>Proposed solution</vt:lpstr>
      <vt:lpstr>Graphical illustration of mapping from input QP (qPI) to output QP (QPC)</vt:lpstr>
      <vt:lpstr>Quantization Step-size ratio between input QP (qPI) and output QP (QPC)</vt:lpstr>
      <vt:lpstr>Advantages</vt:lpstr>
      <vt:lpstr>Experimental results </vt:lpstr>
      <vt:lpstr>Sample results for High QPs</vt:lpstr>
      <vt:lpstr>Slice-level chroma QP offsets</vt:lpstr>
      <vt:lpstr>Limits for chroma QP offsets</vt:lpstr>
      <vt:lpstr>Conclusion</vt:lpstr>
      <vt:lpstr>Additional Info: Experimental results</vt:lpstr>
      <vt:lpstr>Additional Info: Experimental results (cont.)</vt:lpstr>
      <vt:lpstr>Additional Info: Experimental results (cont.)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JCTVC-I0427 AHG4: Category-prefixed data batching for tiles and wavefronts</dc:title>
  <dc:creator>Sandeep Kanumuri</dc:creator>
  <cp:lastModifiedBy>Sandeep Kanumuri</cp:lastModifiedBy>
  <cp:revision>165</cp:revision>
  <dcterms:created xsi:type="dcterms:W3CDTF">2006-08-16T00:00:00Z</dcterms:created>
  <dcterms:modified xsi:type="dcterms:W3CDTF">2012-07-10T16:40:35Z</dcterms:modified>
</cp:coreProperties>
</file>