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8">
  <p:sldMasterIdLst>
    <p:sldMasterId id="2147483648" r:id="rId1"/>
  </p:sldMasterIdLst>
  <p:notesMasterIdLst>
    <p:notesMasterId r:id="rId14"/>
  </p:notesMasterIdLst>
  <p:handoutMasterIdLst>
    <p:handoutMasterId r:id="rId15"/>
  </p:handoutMasterIdLst>
  <p:sldIdLst>
    <p:sldId id="350" r:id="rId2"/>
    <p:sldId id="352" r:id="rId3"/>
    <p:sldId id="408" r:id="rId4"/>
    <p:sldId id="409" r:id="rId5"/>
    <p:sldId id="415" r:id="rId6"/>
    <p:sldId id="392" r:id="rId7"/>
    <p:sldId id="411" r:id="rId8"/>
    <p:sldId id="410" r:id="rId9"/>
    <p:sldId id="412" r:id="rId10"/>
    <p:sldId id="414" r:id="rId11"/>
    <p:sldId id="393" r:id="rId12"/>
    <p:sldId id="290" r:id="rId13"/>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13535"/>
    <a:srgbClr val="7592C3"/>
    <a:srgbClr val="97C067"/>
    <a:srgbClr val="A2A2A2"/>
    <a:srgbClr val="BC443A"/>
    <a:srgbClr val="3E3233"/>
    <a:srgbClr val="333333"/>
    <a:srgbClr val="7C7570"/>
    <a:srgbClr val="678D32"/>
    <a:srgbClr val="89B2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869" autoAdjust="0"/>
  </p:normalViewPr>
  <p:slideViewPr>
    <p:cSldViewPr snapToGrid="0">
      <p:cViewPr varScale="1">
        <p:scale>
          <a:sx n="90" d="100"/>
          <a:sy n="90" d="100"/>
        </p:scale>
        <p:origin x="-1404" y="-108"/>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extLst>
      <p:ext uri="{BB962C8B-B14F-4D97-AF65-F5344CB8AC3E}">
        <p14:creationId xmlns:p14="http://schemas.microsoft.com/office/powerpoint/2010/main" val="854261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extLst>
      <p:ext uri="{BB962C8B-B14F-4D97-AF65-F5344CB8AC3E}">
        <p14:creationId xmlns:p14="http://schemas.microsoft.com/office/powerpoint/2010/main" val="306202565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12</a:t>
            </a:fld>
            <a:endParaRPr lang="en-US" dirty="0"/>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Simplified Intra Smoothing</a:t>
            </a:r>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3" r:id="rId4"/>
    <p:sldLayoutId id="2147483655" r:id="rId5"/>
    <p:sldLayoutId id="2147483656" r:id="rId6"/>
    <p:sldLayoutId id="2147483659"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491706" y="4019909"/>
            <a:ext cx="8744510" cy="775892"/>
          </a:xfrm>
        </p:spPr>
        <p:txBody>
          <a:bodyPr/>
          <a:lstStyle/>
          <a:p>
            <a:r>
              <a:rPr lang="en-CA" b="1" dirty="0" smtClean="0"/>
              <a:t>Further </a:t>
            </a:r>
            <a:r>
              <a:rPr lang="en-CA" b="1" dirty="0"/>
              <a:t>Unification of </a:t>
            </a:r>
            <a:r>
              <a:rPr lang="en-CA" b="1" dirty="0" err="1"/>
              <a:t>Luma</a:t>
            </a:r>
            <a:r>
              <a:rPr lang="en-CA" b="1" dirty="0"/>
              <a:t>/Chroma Context Derivation for Last Position </a:t>
            </a:r>
            <a:r>
              <a:rPr lang="en-CA" b="1" dirty="0" smtClean="0"/>
              <a:t>Coding </a:t>
            </a:r>
            <a:br>
              <a:rPr lang="en-CA" b="1" dirty="0" smtClean="0"/>
            </a:br>
            <a:r>
              <a:rPr lang="en-US" b="1" dirty="0" smtClean="0"/>
              <a:t>(JCTVC-J0319)</a:t>
            </a:r>
            <a:endParaRPr lang="en-US" dirty="0"/>
          </a:p>
        </p:txBody>
      </p:sp>
      <p:sp>
        <p:nvSpPr>
          <p:cNvPr id="20" name="Subtitle 19"/>
          <p:cNvSpPr>
            <a:spLocks noGrp="1"/>
          </p:cNvSpPr>
          <p:nvPr>
            <p:ph type="subTitle" idx="1"/>
          </p:nvPr>
        </p:nvSpPr>
        <p:spPr>
          <a:xfrm>
            <a:off x="2093485" y="5085081"/>
            <a:ext cx="6075730" cy="616472"/>
          </a:xfrm>
        </p:spPr>
        <p:txBody>
          <a:bodyPr/>
          <a:lstStyle/>
          <a:p>
            <a:pPr algn="r"/>
            <a:r>
              <a:rPr lang="en-US" dirty="0" smtClean="0"/>
              <a:t>Liwei Guo, Marta Karczewicz, Wei-Jung </a:t>
            </a:r>
            <a:r>
              <a:rPr lang="en-US" dirty="0" err="1" smtClean="0"/>
              <a:t>Chien</a:t>
            </a:r>
            <a:endParaRPr lang="en-US" dirty="0" smtClean="0"/>
          </a:p>
          <a:p>
            <a:pPr algn="r"/>
            <a:endParaRPr lang="en-US" sz="1200"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 LDP</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004527206"/>
              </p:ext>
            </p:extLst>
          </p:nvPr>
        </p:nvGraphicFramePr>
        <p:xfrm>
          <a:off x="1480731" y="1658679"/>
          <a:ext cx="6195978" cy="3000454"/>
        </p:xfrm>
        <a:graphic>
          <a:graphicData uri="http://schemas.openxmlformats.org/drawingml/2006/table">
            <a:tbl>
              <a:tblPr>
                <a:tableStyleId>{5C22544A-7EE6-4342-B048-85BDC9FD1C3A}</a:tableStyleId>
              </a:tblPr>
              <a:tblGrid>
                <a:gridCol w="1050780"/>
                <a:gridCol w="857533"/>
                <a:gridCol w="857533"/>
                <a:gridCol w="857533"/>
                <a:gridCol w="857533"/>
                <a:gridCol w="857533"/>
                <a:gridCol w="857533"/>
              </a:tblGrid>
              <a:tr h="211292">
                <a:tc>
                  <a:txBody>
                    <a:bodyPr/>
                    <a:lstStyle/>
                    <a:p>
                      <a:pPr algn="l" fontAlgn="b"/>
                      <a:endParaRPr lang="en-US" sz="1200" b="0" i="0" u="none" strike="noStrike" dirty="0">
                        <a:solidFill>
                          <a:srgbClr val="000000"/>
                        </a:solidFill>
                        <a:effectLst/>
                        <a:latin typeface="Arial"/>
                      </a:endParaRPr>
                    </a:p>
                  </a:txBody>
                  <a:tcPr marL="0" marR="0" marT="0" marB="0" anchor="b"/>
                </a:tc>
                <a:tc gridSpan="3">
                  <a:txBody>
                    <a:bodyPr/>
                    <a:lstStyle/>
                    <a:p>
                      <a:pPr algn="ctr" fontAlgn="b"/>
                      <a:r>
                        <a:rPr lang="en-US" sz="1400" b="1" i="0" u="none" strike="noStrike">
                          <a:solidFill>
                            <a:srgbClr val="000000"/>
                          </a:solidFill>
                          <a:effectLst/>
                          <a:latin typeface="Arial"/>
                        </a:rPr>
                        <a:t>Low delay P Main</a:t>
                      </a: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effectLst/>
                          <a:latin typeface="Arial"/>
                        </a:rPr>
                        <a:t>Low delay P HE10</a:t>
                      </a:r>
                    </a:p>
                  </a:txBody>
                  <a:tcPr marL="0" marR="0" marT="0" marB="0" anchor="b"/>
                </a:tc>
                <a:tc hMerge="1">
                  <a:txBody>
                    <a:bodyPr/>
                    <a:lstStyle/>
                    <a:p>
                      <a:endParaRPr lang="en-US"/>
                    </a:p>
                  </a:txBody>
                  <a:tcPr/>
                </a:tc>
                <a:tc hMerge="1">
                  <a:txBody>
                    <a:bodyPr/>
                    <a:lstStyle/>
                    <a:p>
                      <a:endParaRPr lang="en-US"/>
                    </a:p>
                  </a:txBody>
                  <a:tcPr/>
                </a:tc>
              </a:tr>
              <a:tr h="214392">
                <a:tc>
                  <a:txBody>
                    <a:bodyPr/>
                    <a:lstStyle/>
                    <a:p>
                      <a:pPr algn="l" fontAlgn="b"/>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Y</a:t>
                      </a:r>
                    </a:p>
                  </a:txBody>
                  <a:tcPr marL="0" marR="0" marT="0" marB="0" anchor="b"/>
                </a:tc>
                <a:tc>
                  <a:txBody>
                    <a:bodyPr/>
                    <a:lstStyle/>
                    <a:p>
                      <a:pPr algn="ctr" fontAlgn="b"/>
                      <a:r>
                        <a:rPr lang="en-US" sz="1400" b="0" i="0" u="none" strike="noStrike">
                          <a:solidFill>
                            <a:srgbClr val="000000"/>
                          </a:solidFill>
                          <a:effectLst/>
                          <a:latin typeface="Arial"/>
                        </a:rPr>
                        <a:t>U</a:t>
                      </a:r>
                    </a:p>
                  </a:txBody>
                  <a:tcPr marL="0" marR="0" marT="0" marB="0" anchor="b"/>
                </a:tc>
                <a:tc>
                  <a:txBody>
                    <a:bodyPr/>
                    <a:lstStyle/>
                    <a:p>
                      <a:pPr algn="ctr" fontAlgn="b"/>
                      <a:r>
                        <a:rPr lang="en-US" sz="1400" b="0" i="0" u="none" strike="noStrike">
                          <a:solidFill>
                            <a:srgbClr val="000000"/>
                          </a:solidFill>
                          <a:effectLst/>
                          <a:latin typeface="Arial"/>
                        </a:rPr>
                        <a:t>V</a:t>
                      </a:r>
                    </a:p>
                  </a:txBody>
                  <a:tcPr marL="0" marR="0" marT="0" marB="0" anchor="b"/>
                </a:tc>
                <a:tc>
                  <a:txBody>
                    <a:bodyPr/>
                    <a:lstStyle/>
                    <a:p>
                      <a:pPr algn="ctr" fontAlgn="b"/>
                      <a:r>
                        <a:rPr lang="en-US" sz="1400" b="0" i="0" u="none" strike="noStrike">
                          <a:solidFill>
                            <a:srgbClr val="000000"/>
                          </a:solidFill>
                          <a:effectLst/>
                          <a:latin typeface="Arial"/>
                        </a:rPr>
                        <a:t>Y</a:t>
                      </a:r>
                    </a:p>
                  </a:txBody>
                  <a:tcPr marL="0" marR="0" marT="0" marB="0" anchor="b"/>
                </a:tc>
                <a:tc>
                  <a:txBody>
                    <a:bodyPr/>
                    <a:lstStyle/>
                    <a:p>
                      <a:pPr algn="ctr" fontAlgn="b"/>
                      <a:r>
                        <a:rPr lang="en-US" sz="1400" b="0" i="0" u="none" strike="noStrike">
                          <a:solidFill>
                            <a:srgbClr val="000000"/>
                          </a:solidFill>
                          <a:effectLst/>
                          <a:latin typeface="Arial"/>
                        </a:rPr>
                        <a:t>U</a:t>
                      </a:r>
                    </a:p>
                  </a:txBody>
                  <a:tcPr marL="0" marR="0" marT="0" marB="0" anchor="b"/>
                </a:tc>
                <a:tc>
                  <a:txBody>
                    <a:bodyPr/>
                    <a:lstStyle/>
                    <a:p>
                      <a:pPr algn="ctr" fontAlgn="b"/>
                      <a:r>
                        <a:rPr lang="en-US" sz="1400" b="0" i="0" u="none" strike="noStrike">
                          <a:solidFill>
                            <a:srgbClr val="000000"/>
                          </a:solidFill>
                          <a:effectLst/>
                          <a:latin typeface="Arial"/>
                        </a:rPr>
                        <a:t>V</a:t>
                      </a:r>
                    </a:p>
                  </a:txBody>
                  <a:tcPr marL="0" marR="0" marT="0" marB="0" anchor="b"/>
                </a:tc>
              </a:tr>
              <a:tr h="214392">
                <a:tc>
                  <a:txBody>
                    <a:bodyPr/>
                    <a:lstStyle/>
                    <a:p>
                      <a:pPr algn="l" fontAlgn="b"/>
                      <a:r>
                        <a:rPr lang="en-US" sz="1200" u="none" strike="noStrike">
                          <a:effectLst/>
                        </a:rPr>
                        <a:t>Class A</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r>
              <a:tr h="214392">
                <a:tc>
                  <a:txBody>
                    <a:bodyPr/>
                    <a:lstStyle/>
                    <a:p>
                      <a:pPr algn="l" fontAlgn="b"/>
                      <a:r>
                        <a:rPr lang="en-US" sz="1200" u="none" strike="noStrike">
                          <a:effectLst/>
                        </a:rPr>
                        <a:t>Class B</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-0.03%</a:t>
                      </a:r>
                    </a:p>
                  </a:txBody>
                  <a:tcPr marL="0" marR="0" marT="0" marB="0" anchor="b"/>
                </a:tc>
                <a:tc>
                  <a:txBody>
                    <a:bodyPr/>
                    <a:lstStyle/>
                    <a:p>
                      <a:pPr algn="ctr" fontAlgn="b"/>
                      <a:r>
                        <a:rPr lang="en-US" sz="1400" b="0" i="0" u="none" strike="noStrike">
                          <a:solidFill>
                            <a:srgbClr val="000000"/>
                          </a:solidFill>
                          <a:effectLst/>
                          <a:latin typeface="Arial"/>
                        </a:rPr>
                        <a:t>0.32%</a:t>
                      </a:r>
                    </a:p>
                  </a:txBody>
                  <a:tcPr marL="0" marR="0" marT="0" marB="0" anchor="b"/>
                </a:tc>
                <a:tc>
                  <a:txBody>
                    <a:bodyPr/>
                    <a:lstStyle/>
                    <a:p>
                      <a:pPr algn="ctr" fontAlgn="b"/>
                      <a:r>
                        <a:rPr lang="en-US" sz="1400" b="0" i="0" u="none" strike="noStrike">
                          <a:solidFill>
                            <a:srgbClr val="000000"/>
                          </a:solidFill>
                          <a:effectLst/>
                          <a:latin typeface="Arial"/>
                        </a:rPr>
                        <a:t>-0.27%</a:t>
                      </a:r>
                    </a:p>
                  </a:txBody>
                  <a:tcPr marL="0" marR="0" marT="0" marB="0" anchor="b"/>
                </a:tc>
                <a:tc>
                  <a:txBody>
                    <a:bodyPr/>
                    <a:lstStyle/>
                    <a:p>
                      <a:pPr algn="ctr" fontAlgn="b"/>
                      <a:r>
                        <a:rPr lang="en-US" sz="1400" b="0" i="0" u="none" strike="noStrike">
                          <a:solidFill>
                            <a:srgbClr val="000000"/>
                          </a:solidFill>
                          <a:effectLst/>
                          <a:latin typeface="Arial"/>
                        </a:rPr>
                        <a:t>0.00%</a:t>
                      </a:r>
                    </a:p>
                  </a:txBody>
                  <a:tcPr marL="0" marR="0" marT="0" marB="0" anchor="b"/>
                </a:tc>
                <a:tc>
                  <a:txBody>
                    <a:bodyPr/>
                    <a:lstStyle/>
                    <a:p>
                      <a:pPr algn="ctr" fontAlgn="b"/>
                      <a:r>
                        <a:rPr lang="en-US" sz="1400" b="0" i="0" u="none" strike="noStrike">
                          <a:solidFill>
                            <a:srgbClr val="000000"/>
                          </a:solidFill>
                          <a:effectLst/>
                          <a:latin typeface="Arial"/>
                        </a:rPr>
                        <a:t>0.33%</a:t>
                      </a:r>
                    </a:p>
                  </a:txBody>
                  <a:tcPr marL="0" marR="0" marT="0" marB="0" anchor="b"/>
                </a:tc>
                <a:tc>
                  <a:txBody>
                    <a:bodyPr/>
                    <a:lstStyle/>
                    <a:p>
                      <a:pPr algn="ctr" fontAlgn="b"/>
                      <a:r>
                        <a:rPr lang="en-US" sz="1400" b="0" i="0" u="none" strike="noStrike">
                          <a:solidFill>
                            <a:srgbClr val="000000"/>
                          </a:solidFill>
                          <a:effectLst/>
                          <a:latin typeface="Arial"/>
                        </a:rPr>
                        <a:t>-0.46%</a:t>
                      </a:r>
                    </a:p>
                  </a:txBody>
                  <a:tcPr marL="0" marR="0" marT="0" marB="0" anchor="b"/>
                </a:tc>
              </a:tr>
              <a:tr h="214392">
                <a:tc>
                  <a:txBody>
                    <a:bodyPr/>
                    <a:lstStyle/>
                    <a:p>
                      <a:pPr algn="l" fontAlgn="b"/>
                      <a:r>
                        <a:rPr lang="en-US" sz="1200" u="none" strike="noStrike">
                          <a:effectLst/>
                        </a:rPr>
                        <a:t>Class C</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-0.01%</a:t>
                      </a:r>
                    </a:p>
                  </a:txBody>
                  <a:tcPr marL="0" marR="0" marT="0" marB="0" anchor="b"/>
                </a:tc>
                <a:tc>
                  <a:txBody>
                    <a:bodyPr/>
                    <a:lstStyle/>
                    <a:p>
                      <a:pPr algn="ctr" fontAlgn="b"/>
                      <a:r>
                        <a:rPr lang="en-US" sz="1400" b="0" i="0" u="none" strike="noStrike">
                          <a:solidFill>
                            <a:srgbClr val="000000"/>
                          </a:solidFill>
                          <a:effectLst/>
                          <a:latin typeface="Arial"/>
                        </a:rPr>
                        <a:t>-0.10%</a:t>
                      </a:r>
                    </a:p>
                  </a:txBody>
                  <a:tcPr marL="0" marR="0" marT="0" marB="0" anchor="b"/>
                </a:tc>
                <a:tc>
                  <a:txBody>
                    <a:bodyPr/>
                    <a:lstStyle/>
                    <a:p>
                      <a:pPr algn="ctr" fontAlgn="b"/>
                      <a:r>
                        <a:rPr lang="en-US" sz="1400" b="0" i="0" u="none" strike="noStrike">
                          <a:solidFill>
                            <a:srgbClr val="000000"/>
                          </a:solidFill>
                          <a:effectLst/>
                          <a:latin typeface="Arial"/>
                        </a:rPr>
                        <a:t>-0.32%</a:t>
                      </a:r>
                    </a:p>
                  </a:txBody>
                  <a:tcPr marL="0" marR="0" marT="0" marB="0" anchor="b"/>
                </a:tc>
                <a:tc>
                  <a:txBody>
                    <a:bodyPr/>
                    <a:lstStyle/>
                    <a:p>
                      <a:pPr algn="ctr" fontAlgn="b"/>
                      <a:r>
                        <a:rPr lang="en-US" sz="1400" b="0" i="0" u="none" strike="noStrike">
                          <a:solidFill>
                            <a:srgbClr val="000000"/>
                          </a:solidFill>
                          <a:effectLst/>
                          <a:latin typeface="Arial"/>
                        </a:rPr>
                        <a:t>-0.01%</a:t>
                      </a:r>
                    </a:p>
                  </a:txBody>
                  <a:tcPr marL="0" marR="0" marT="0" marB="0" anchor="b"/>
                </a:tc>
                <a:tc>
                  <a:txBody>
                    <a:bodyPr/>
                    <a:lstStyle/>
                    <a:p>
                      <a:pPr algn="ctr" fontAlgn="b"/>
                      <a:r>
                        <a:rPr lang="en-US" sz="1400" b="0" i="0" u="none" strike="noStrike">
                          <a:solidFill>
                            <a:srgbClr val="000000"/>
                          </a:solidFill>
                          <a:effectLst/>
                          <a:latin typeface="Arial"/>
                        </a:rPr>
                        <a:t>-0.09%</a:t>
                      </a:r>
                    </a:p>
                  </a:txBody>
                  <a:tcPr marL="0" marR="0" marT="0" marB="0" anchor="b"/>
                </a:tc>
                <a:tc>
                  <a:txBody>
                    <a:bodyPr/>
                    <a:lstStyle/>
                    <a:p>
                      <a:pPr algn="ctr" fontAlgn="b"/>
                      <a:r>
                        <a:rPr lang="en-US" sz="1400" b="0" i="0" u="none" strike="noStrike">
                          <a:solidFill>
                            <a:srgbClr val="000000"/>
                          </a:solidFill>
                          <a:effectLst/>
                          <a:latin typeface="Arial"/>
                        </a:rPr>
                        <a:t>0.20%</a:t>
                      </a:r>
                    </a:p>
                  </a:txBody>
                  <a:tcPr marL="0" marR="0" marT="0" marB="0" anchor="b"/>
                </a:tc>
              </a:tr>
              <a:tr h="214392">
                <a:tc>
                  <a:txBody>
                    <a:bodyPr/>
                    <a:lstStyle/>
                    <a:p>
                      <a:pPr algn="l" fontAlgn="b"/>
                      <a:r>
                        <a:rPr lang="en-US" sz="1200" u="none" strike="noStrike">
                          <a:effectLst/>
                        </a:rPr>
                        <a:t>Class D</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0.09%</a:t>
                      </a:r>
                    </a:p>
                  </a:txBody>
                  <a:tcPr marL="0" marR="0" marT="0" marB="0" anchor="b"/>
                </a:tc>
                <a:tc>
                  <a:txBody>
                    <a:bodyPr/>
                    <a:lstStyle/>
                    <a:p>
                      <a:pPr algn="ctr" fontAlgn="b"/>
                      <a:r>
                        <a:rPr lang="en-US" sz="1400" b="0" i="0" u="none" strike="noStrike">
                          <a:solidFill>
                            <a:srgbClr val="000000"/>
                          </a:solidFill>
                          <a:effectLst/>
                          <a:latin typeface="Arial"/>
                        </a:rPr>
                        <a:t>0.42%</a:t>
                      </a:r>
                    </a:p>
                  </a:txBody>
                  <a:tcPr marL="0" marR="0" marT="0" marB="0" anchor="b"/>
                </a:tc>
                <a:tc>
                  <a:txBody>
                    <a:bodyPr/>
                    <a:lstStyle/>
                    <a:p>
                      <a:pPr algn="ctr" fontAlgn="b"/>
                      <a:r>
                        <a:rPr lang="en-US" sz="1400" b="0" i="0" u="none" strike="noStrike">
                          <a:solidFill>
                            <a:srgbClr val="000000"/>
                          </a:solidFill>
                          <a:effectLst/>
                          <a:latin typeface="Arial"/>
                        </a:rPr>
                        <a:t>0.51%</a:t>
                      </a:r>
                    </a:p>
                  </a:txBody>
                  <a:tcPr marL="0" marR="0" marT="0" marB="0" anchor="b"/>
                </a:tc>
                <a:tc>
                  <a:txBody>
                    <a:bodyPr/>
                    <a:lstStyle/>
                    <a:p>
                      <a:pPr algn="ctr" fontAlgn="b"/>
                      <a:r>
                        <a:rPr lang="en-US" sz="1400" b="0" i="0" u="none" strike="noStrike">
                          <a:solidFill>
                            <a:srgbClr val="000000"/>
                          </a:solidFill>
                          <a:effectLst/>
                          <a:latin typeface="Arial"/>
                        </a:rPr>
                        <a:t>-0.02%</a:t>
                      </a:r>
                    </a:p>
                  </a:txBody>
                  <a:tcPr marL="0" marR="0" marT="0" marB="0" anchor="b"/>
                </a:tc>
                <a:tc>
                  <a:txBody>
                    <a:bodyPr/>
                    <a:lstStyle/>
                    <a:p>
                      <a:pPr algn="ctr" fontAlgn="b"/>
                      <a:r>
                        <a:rPr lang="en-US" sz="1400" b="0" i="0" u="none" strike="noStrike">
                          <a:solidFill>
                            <a:srgbClr val="000000"/>
                          </a:solidFill>
                          <a:effectLst/>
                          <a:latin typeface="Arial"/>
                        </a:rPr>
                        <a:t>0.24%</a:t>
                      </a:r>
                    </a:p>
                  </a:txBody>
                  <a:tcPr marL="0" marR="0" marT="0" marB="0" anchor="b"/>
                </a:tc>
                <a:tc>
                  <a:txBody>
                    <a:bodyPr/>
                    <a:lstStyle/>
                    <a:p>
                      <a:pPr algn="ctr" fontAlgn="b"/>
                      <a:r>
                        <a:rPr lang="en-US" sz="1400" b="0" i="0" u="none" strike="noStrike">
                          <a:solidFill>
                            <a:srgbClr val="000000"/>
                          </a:solidFill>
                          <a:effectLst/>
                          <a:latin typeface="Arial"/>
                        </a:rPr>
                        <a:t>-0.30%</a:t>
                      </a:r>
                    </a:p>
                  </a:txBody>
                  <a:tcPr marL="0" marR="0" marT="0" marB="0" anchor="b"/>
                </a:tc>
              </a:tr>
              <a:tr h="214392">
                <a:tc>
                  <a:txBody>
                    <a:bodyPr/>
                    <a:lstStyle/>
                    <a:p>
                      <a:pPr algn="l" fontAlgn="b"/>
                      <a:r>
                        <a:rPr lang="en-US" sz="1200" u="none" strike="noStrike">
                          <a:effectLst/>
                        </a:rPr>
                        <a:t>Class E</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-0.07%</a:t>
                      </a:r>
                    </a:p>
                  </a:txBody>
                  <a:tcPr marL="0" marR="0" marT="0" marB="0" anchor="b"/>
                </a:tc>
                <a:tc>
                  <a:txBody>
                    <a:bodyPr/>
                    <a:lstStyle/>
                    <a:p>
                      <a:pPr algn="ctr" fontAlgn="b"/>
                      <a:r>
                        <a:rPr lang="en-US" sz="1400" b="0" i="0" u="none" strike="noStrike">
                          <a:solidFill>
                            <a:srgbClr val="000000"/>
                          </a:solidFill>
                          <a:effectLst/>
                          <a:latin typeface="Arial"/>
                        </a:rPr>
                        <a:t>-0.11%</a:t>
                      </a:r>
                    </a:p>
                  </a:txBody>
                  <a:tcPr marL="0" marR="0" marT="0" marB="0" anchor="b"/>
                </a:tc>
                <a:tc>
                  <a:txBody>
                    <a:bodyPr/>
                    <a:lstStyle/>
                    <a:p>
                      <a:pPr algn="ctr" fontAlgn="b"/>
                      <a:r>
                        <a:rPr lang="en-US" sz="1400" b="0" i="0" u="none" strike="noStrike">
                          <a:solidFill>
                            <a:srgbClr val="000000"/>
                          </a:solidFill>
                          <a:effectLst/>
                          <a:latin typeface="Arial"/>
                        </a:rPr>
                        <a:t>0.82%</a:t>
                      </a:r>
                    </a:p>
                  </a:txBody>
                  <a:tcPr marL="0" marR="0" marT="0" marB="0" anchor="b"/>
                </a:tc>
                <a:tc>
                  <a:txBody>
                    <a:bodyPr/>
                    <a:lstStyle/>
                    <a:p>
                      <a:pPr algn="ctr" fontAlgn="b"/>
                      <a:r>
                        <a:rPr lang="en-US" sz="1400" b="0" i="0" u="none" strike="noStrike">
                          <a:solidFill>
                            <a:srgbClr val="000000"/>
                          </a:solidFill>
                          <a:effectLst/>
                          <a:latin typeface="Arial"/>
                        </a:rPr>
                        <a:t>0.00%</a:t>
                      </a:r>
                    </a:p>
                  </a:txBody>
                  <a:tcPr marL="0" marR="0" marT="0" marB="0" anchor="b"/>
                </a:tc>
                <a:tc>
                  <a:txBody>
                    <a:bodyPr/>
                    <a:lstStyle/>
                    <a:p>
                      <a:pPr algn="ctr" fontAlgn="b"/>
                      <a:r>
                        <a:rPr lang="en-US" sz="1400" b="0" i="0" u="none" strike="noStrike">
                          <a:solidFill>
                            <a:srgbClr val="000000"/>
                          </a:solidFill>
                          <a:effectLst/>
                          <a:latin typeface="Arial"/>
                        </a:rPr>
                        <a:t>0.22%</a:t>
                      </a:r>
                    </a:p>
                  </a:txBody>
                  <a:tcPr marL="0" marR="0" marT="0" marB="0" anchor="b"/>
                </a:tc>
                <a:tc>
                  <a:txBody>
                    <a:bodyPr/>
                    <a:lstStyle/>
                    <a:p>
                      <a:pPr algn="ctr" fontAlgn="b"/>
                      <a:r>
                        <a:rPr lang="en-US" sz="1400" b="0" i="0" u="none" strike="noStrike">
                          <a:solidFill>
                            <a:srgbClr val="000000"/>
                          </a:solidFill>
                          <a:effectLst/>
                          <a:latin typeface="Arial"/>
                        </a:rPr>
                        <a:t>-1.71%</a:t>
                      </a:r>
                    </a:p>
                  </a:txBody>
                  <a:tcPr marL="0" marR="0" marT="0" marB="0" anchor="b"/>
                </a:tc>
              </a:tr>
              <a:tr h="214392">
                <a:tc>
                  <a:txBody>
                    <a:bodyPr/>
                    <a:lstStyle/>
                    <a:p>
                      <a:pPr algn="l" fontAlgn="b"/>
                      <a:r>
                        <a:rPr lang="en-US" sz="1200" u="none" strike="noStrike">
                          <a:effectLst/>
                        </a:rPr>
                        <a:t>Class F</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-0.07%</a:t>
                      </a:r>
                    </a:p>
                  </a:txBody>
                  <a:tcPr marL="0" marR="0" marT="0" marB="0" anchor="b"/>
                </a:tc>
                <a:tc>
                  <a:txBody>
                    <a:bodyPr/>
                    <a:lstStyle/>
                    <a:p>
                      <a:pPr algn="ctr" fontAlgn="b"/>
                      <a:r>
                        <a:rPr lang="en-US" sz="1400" b="0" i="0" u="none" strike="noStrike">
                          <a:solidFill>
                            <a:srgbClr val="000000"/>
                          </a:solidFill>
                          <a:effectLst/>
                          <a:latin typeface="Arial"/>
                        </a:rPr>
                        <a:t>0.41%</a:t>
                      </a:r>
                    </a:p>
                  </a:txBody>
                  <a:tcPr marL="0" marR="0" marT="0" marB="0" anchor="b"/>
                </a:tc>
                <a:tc>
                  <a:txBody>
                    <a:bodyPr/>
                    <a:lstStyle/>
                    <a:p>
                      <a:pPr algn="ctr" fontAlgn="b"/>
                      <a:r>
                        <a:rPr lang="en-US" sz="1400" b="0" i="0" u="none" strike="noStrike">
                          <a:solidFill>
                            <a:srgbClr val="000000"/>
                          </a:solidFill>
                          <a:effectLst/>
                          <a:latin typeface="Arial"/>
                        </a:rPr>
                        <a:t>0.51%</a:t>
                      </a:r>
                    </a:p>
                  </a:txBody>
                  <a:tcPr marL="0" marR="0" marT="0" marB="0" anchor="b"/>
                </a:tc>
                <a:tc>
                  <a:txBody>
                    <a:bodyPr/>
                    <a:lstStyle/>
                    <a:p>
                      <a:pPr algn="ctr" fontAlgn="b"/>
                      <a:r>
                        <a:rPr lang="en-US" sz="1400" b="0" i="0" u="none" strike="noStrike">
                          <a:solidFill>
                            <a:srgbClr val="000000"/>
                          </a:solidFill>
                          <a:effectLst/>
                          <a:latin typeface="Arial"/>
                        </a:rPr>
                        <a:t>-0.13%</a:t>
                      </a:r>
                    </a:p>
                  </a:txBody>
                  <a:tcPr marL="0" marR="0" marT="0" marB="0" anchor="b"/>
                </a:tc>
                <a:tc>
                  <a:txBody>
                    <a:bodyPr/>
                    <a:lstStyle/>
                    <a:p>
                      <a:pPr algn="ctr" fontAlgn="b"/>
                      <a:r>
                        <a:rPr lang="en-US" sz="1400" b="0" i="0" u="none" strike="noStrike">
                          <a:solidFill>
                            <a:srgbClr val="000000"/>
                          </a:solidFill>
                          <a:effectLst/>
                          <a:latin typeface="Arial"/>
                        </a:rPr>
                        <a:t>0.57%</a:t>
                      </a:r>
                    </a:p>
                  </a:txBody>
                  <a:tcPr marL="0" marR="0" marT="0" marB="0" anchor="b"/>
                </a:tc>
                <a:tc>
                  <a:txBody>
                    <a:bodyPr/>
                    <a:lstStyle/>
                    <a:p>
                      <a:pPr algn="ctr" fontAlgn="b"/>
                      <a:r>
                        <a:rPr lang="en-US" sz="1400" b="0" i="0" u="none" strike="noStrike">
                          <a:solidFill>
                            <a:srgbClr val="000000"/>
                          </a:solidFill>
                          <a:effectLst/>
                          <a:latin typeface="Arial"/>
                        </a:rPr>
                        <a:t>0.01%</a:t>
                      </a:r>
                    </a:p>
                  </a:txBody>
                  <a:tcPr marL="0" marR="0" marT="0" marB="0" anchor="b"/>
                </a:tc>
              </a:tr>
              <a:tr h="214392">
                <a:tc>
                  <a:txBody>
                    <a:bodyPr/>
                    <a:lstStyle/>
                    <a:p>
                      <a:pPr algn="l" fontAlgn="b"/>
                      <a:r>
                        <a:rPr lang="en-US" sz="1200" u="none" strike="noStrike">
                          <a:effectLst/>
                        </a:rPr>
                        <a:t>Overall</a:t>
                      </a:r>
                      <a:endParaRPr lang="en-US" sz="1200" b="1"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-0.02%</a:t>
                      </a:r>
                    </a:p>
                  </a:txBody>
                  <a:tcPr marL="0" marR="0" marT="0" marB="0" anchor="b"/>
                </a:tc>
                <a:tc>
                  <a:txBody>
                    <a:bodyPr/>
                    <a:lstStyle/>
                    <a:p>
                      <a:pPr algn="ctr" fontAlgn="b"/>
                      <a:r>
                        <a:rPr lang="en-US" sz="1400" b="0" i="0" u="none" strike="noStrike">
                          <a:solidFill>
                            <a:srgbClr val="000000"/>
                          </a:solidFill>
                          <a:effectLst/>
                          <a:latin typeface="Arial"/>
                        </a:rPr>
                        <a:t>0.21%</a:t>
                      </a:r>
                    </a:p>
                  </a:txBody>
                  <a:tcPr marL="0" marR="0" marT="0" marB="0" anchor="b"/>
                </a:tc>
                <a:tc>
                  <a:txBody>
                    <a:bodyPr/>
                    <a:lstStyle/>
                    <a:p>
                      <a:pPr algn="ctr" fontAlgn="b"/>
                      <a:r>
                        <a:rPr lang="en-US" sz="1400" b="0" i="0" u="none" strike="noStrike">
                          <a:solidFill>
                            <a:srgbClr val="000000"/>
                          </a:solidFill>
                          <a:effectLst/>
                          <a:latin typeface="Arial"/>
                        </a:rPr>
                        <a:t>0.19%</a:t>
                      </a:r>
                    </a:p>
                  </a:txBody>
                  <a:tcPr marL="0" marR="0" marT="0" marB="0" anchor="b"/>
                </a:tc>
                <a:tc>
                  <a:txBody>
                    <a:bodyPr/>
                    <a:lstStyle/>
                    <a:p>
                      <a:pPr algn="ctr" fontAlgn="b"/>
                      <a:r>
                        <a:rPr lang="en-US" sz="1400" b="0" i="0" u="none" strike="noStrike">
                          <a:solidFill>
                            <a:srgbClr val="000000"/>
                          </a:solidFill>
                          <a:effectLst/>
                          <a:latin typeface="Arial"/>
                        </a:rPr>
                        <a:t>-0.03%</a:t>
                      </a:r>
                    </a:p>
                  </a:txBody>
                  <a:tcPr marL="0" marR="0" marT="0" marB="0" anchor="b"/>
                </a:tc>
                <a:tc>
                  <a:txBody>
                    <a:bodyPr/>
                    <a:lstStyle/>
                    <a:p>
                      <a:pPr algn="ctr" fontAlgn="b"/>
                      <a:r>
                        <a:rPr lang="en-US" sz="1400" b="0" i="0" u="none" strike="noStrike">
                          <a:solidFill>
                            <a:srgbClr val="000000"/>
                          </a:solidFill>
                          <a:effectLst/>
                          <a:latin typeface="Arial"/>
                        </a:rPr>
                        <a:t>0.26%</a:t>
                      </a:r>
                    </a:p>
                  </a:txBody>
                  <a:tcPr marL="0" marR="0" marT="0" marB="0" anchor="b"/>
                </a:tc>
                <a:tc>
                  <a:txBody>
                    <a:bodyPr/>
                    <a:lstStyle/>
                    <a:p>
                      <a:pPr algn="ctr" fontAlgn="b"/>
                      <a:r>
                        <a:rPr lang="en-US" sz="1400" b="0" i="0" u="none" strike="noStrike">
                          <a:solidFill>
                            <a:srgbClr val="000000"/>
                          </a:solidFill>
                          <a:effectLst/>
                          <a:latin typeface="Arial"/>
                        </a:rPr>
                        <a:t>-0.39%</a:t>
                      </a:r>
                    </a:p>
                  </a:txBody>
                  <a:tcPr marL="0" marR="0" marT="0" marB="0" anchor="b"/>
                </a:tc>
              </a:tr>
              <a:tr h="214392">
                <a:tc>
                  <a:txBody>
                    <a:bodyPr/>
                    <a:lstStyle/>
                    <a:p>
                      <a:pPr algn="l" fontAlgn="b"/>
                      <a:r>
                        <a:rPr lang="en-US" sz="1200" u="none" strike="noStrike">
                          <a:effectLst/>
                        </a:rPr>
                        <a:t> </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808080"/>
                          </a:solidFill>
                          <a:effectLst/>
                          <a:latin typeface="Arial"/>
                        </a:rPr>
                        <a:t>-0.02%</a:t>
                      </a:r>
                    </a:p>
                  </a:txBody>
                  <a:tcPr marL="0" marR="0" marT="0" marB="0" anchor="b"/>
                </a:tc>
                <a:tc>
                  <a:txBody>
                    <a:bodyPr/>
                    <a:lstStyle/>
                    <a:p>
                      <a:pPr algn="ctr" fontAlgn="b"/>
                      <a:r>
                        <a:rPr lang="en-US" sz="1400" b="0" i="0" u="none" strike="noStrike">
                          <a:solidFill>
                            <a:srgbClr val="808080"/>
                          </a:solidFill>
                          <a:effectLst/>
                          <a:latin typeface="Arial"/>
                        </a:rPr>
                        <a:t>0.19%</a:t>
                      </a:r>
                    </a:p>
                  </a:txBody>
                  <a:tcPr marL="0" marR="0" marT="0" marB="0" anchor="b"/>
                </a:tc>
                <a:tc>
                  <a:txBody>
                    <a:bodyPr/>
                    <a:lstStyle/>
                    <a:p>
                      <a:pPr algn="ctr" fontAlgn="b"/>
                      <a:r>
                        <a:rPr lang="en-US" sz="1400" b="0" i="0" u="none" strike="noStrike">
                          <a:solidFill>
                            <a:srgbClr val="808080"/>
                          </a:solidFill>
                          <a:effectLst/>
                          <a:latin typeface="Arial"/>
                        </a:rPr>
                        <a:t>0.16%</a:t>
                      </a:r>
                    </a:p>
                  </a:txBody>
                  <a:tcPr marL="0" marR="0" marT="0" marB="0" anchor="b"/>
                </a:tc>
                <a:tc>
                  <a:txBody>
                    <a:bodyPr/>
                    <a:lstStyle/>
                    <a:p>
                      <a:pPr algn="ctr" fontAlgn="b"/>
                      <a:r>
                        <a:rPr lang="en-US" sz="1400" b="0" i="0" u="none" strike="noStrike">
                          <a:solidFill>
                            <a:srgbClr val="808080"/>
                          </a:solidFill>
                          <a:effectLst/>
                          <a:latin typeface="Arial"/>
                        </a:rPr>
                        <a:t>-0.03%</a:t>
                      </a:r>
                    </a:p>
                  </a:txBody>
                  <a:tcPr marL="0" marR="0" marT="0" marB="0" anchor="b"/>
                </a:tc>
                <a:tc>
                  <a:txBody>
                    <a:bodyPr/>
                    <a:lstStyle/>
                    <a:p>
                      <a:pPr algn="ctr" fontAlgn="b"/>
                      <a:r>
                        <a:rPr lang="en-US" sz="1400" b="0" i="0" u="none" strike="noStrike">
                          <a:solidFill>
                            <a:srgbClr val="808080"/>
                          </a:solidFill>
                          <a:effectLst/>
                          <a:latin typeface="Arial"/>
                        </a:rPr>
                        <a:t>0.30%</a:t>
                      </a:r>
                    </a:p>
                  </a:txBody>
                  <a:tcPr marL="0" marR="0" marT="0" marB="0" anchor="b"/>
                </a:tc>
                <a:tc>
                  <a:txBody>
                    <a:bodyPr/>
                    <a:lstStyle/>
                    <a:p>
                      <a:pPr algn="ctr" fontAlgn="b"/>
                      <a:r>
                        <a:rPr lang="en-US" sz="1400" b="0" i="0" u="none" strike="noStrike">
                          <a:solidFill>
                            <a:srgbClr val="808080"/>
                          </a:solidFill>
                          <a:effectLst/>
                          <a:latin typeface="Arial"/>
                        </a:rPr>
                        <a:t>-0.30%</a:t>
                      </a:r>
                    </a:p>
                  </a:txBody>
                  <a:tcPr marL="0" marR="0" marT="0" marB="0" anchor="b"/>
                </a:tc>
              </a:tr>
              <a:tr h="428783">
                <a:tc>
                  <a:txBody>
                    <a:bodyPr/>
                    <a:lstStyle/>
                    <a:p>
                      <a:pPr algn="l" fontAlgn="b"/>
                      <a:r>
                        <a:rPr lang="en-US" sz="1200" u="none" strike="noStrike">
                          <a:effectLst/>
                        </a:rPr>
                        <a:t>Enc Time[%]</a:t>
                      </a:r>
                      <a:endParaRPr lang="en-US" sz="1200" b="0" i="0" u="none" strike="noStrike">
                        <a:solidFill>
                          <a:srgbClr val="000000"/>
                        </a:solidFill>
                        <a:effectLst/>
                        <a:latin typeface="Arial"/>
                      </a:endParaRPr>
                    </a:p>
                  </a:txBody>
                  <a:tcPr marL="0" marR="0" marT="0" marB="0" anchor="b"/>
                </a:tc>
                <a:tc gridSpan="3">
                  <a:txBody>
                    <a:bodyPr/>
                    <a:lstStyle/>
                    <a:p>
                      <a:pPr algn="ctr" fontAlgn="b"/>
                      <a:r>
                        <a:rPr lang="en-US" sz="1400" b="0" i="0" u="none" strike="noStrike">
                          <a:solidFill>
                            <a:srgbClr val="000000"/>
                          </a:solidFill>
                          <a:effectLst/>
                          <a:latin typeface="Arial"/>
                        </a:rPr>
                        <a:t>99.27%</a:t>
                      </a: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effectLst/>
                          <a:latin typeface="Arial"/>
                        </a:rPr>
                        <a:t>100.16%</a:t>
                      </a:r>
                    </a:p>
                  </a:txBody>
                  <a:tcPr marL="0" marR="0" marT="0" marB="0" anchor="b"/>
                </a:tc>
                <a:tc hMerge="1">
                  <a:txBody>
                    <a:bodyPr/>
                    <a:lstStyle/>
                    <a:p>
                      <a:endParaRPr lang="en-US"/>
                    </a:p>
                  </a:txBody>
                  <a:tcPr/>
                </a:tc>
                <a:tc hMerge="1">
                  <a:txBody>
                    <a:bodyPr/>
                    <a:lstStyle/>
                    <a:p>
                      <a:endParaRPr lang="en-US"/>
                    </a:p>
                  </a:txBody>
                  <a:tcPr/>
                </a:tc>
              </a:tr>
              <a:tr h="428783">
                <a:tc>
                  <a:txBody>
                    <a:bodyPr/>
                    <a:lstStyle/>
                    <a:p>
                      <a:pPr algn="l" fontAlgn="b"/>
                      <a:r>
                        <a:rPr lang="en-US" sz="1200" u="none" strike="noStrike">
                          <a:effectLst/>
                        </a:rPr>
                        <a:t>Dec Time[%]</a:t>
                      </a:r>
                      <a:endParaRPr lang="en-US" sz="1200" b="0" i="0" u="none" strike="noStrike">
                        <a:solidFill>
                          <a:srgbClr val="000000"/>
                        </a:solidFill>
                        <a:effectLst/>
                        <a:latin typeface="Arial"/>
                      </a:endParaRPr>
                    </a:p>
                  </a:txBody>
                  <a:tcPr marL="0" marR="0" marT="0" marB="0" anchor="b"/>
                </a:tc>
                <a:tc gridSpan="3">
                  <a:txBody>
                    <a:bodyPr/>
                    <a:lstStyle/>
                    <a:p>
                      <a:pPr algn="ctr" fontAlgn="b"/>
                      <a:r>
                        <a:rPr lang="en-US" sz="1400" b="0" i="0" u="none" strike="noStrike">
                          <a:solidFill>
                            <a:srgbClr val="000000"/>
                          </a:solidFill>
                          <a:effectLst/>
                          <a:latin typeface="Arial"/>
                        </a:rPr>
                        <a:t>98.84%</a:t>
                      </a: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effectLst/>
                          <a:latin typeface="Arial"/>
                        </a:rPr>
                        <a:t>97.81%</a:t>
                      </a:r>
                    </a:p>
                  </a:txBody>
                  <a:tcPr marL="0" marR="0" marT="0" marB="0" anchor="b"/>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5108913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Conclusions</a:t>
            </a:r>
            <a:endParaRPr lang="en-US" dirty="0"/>
          </a:p>
        </p:txBody>
      </p:sp>
      <p:sp>
        <p:nvSpPr>
          <p:cNvPr id="3" name="Content Placeholder 2"/>
          <p:cNvSpPr>
            <a:spLocks noGrp="1"/>
          </p:cNvSpPr>
          <p:nvPr>
            <p:ph idx="1"/>
          </p:nvPr>
        </p:nvSpPr>
        <p:spPr/>
        <p:txBody>
          <a:bodyPr/>
          <a:lstStyle/>
          <a:p>
            <a:r>
              <a:rPr lang="en-US" dirty="0" smtClean="0"/>
              <a:t>Proposed further unification of context derivation for LAST </a:t>
            </a:r>
          </a:p>
          <a:p>
            <a:pPr lvl="1"/>
            <a:r>
              <a:rPr lang="en-US" dirty="0" smtClean="0"/>
              <a:t>The value of shift parameter </a:t>
            </a:r>
            <a:r>
              <a:rPr lang="en-US" i="1" dirty="0" smtClean="0"/>
              <a:t>n</a:t>
            </a:r>
            <a:r>
              <a:rPr lang="en-US" dirty="0" smtClean="0"/>
              <a:t> is unified for </a:t>
            </a:r>
            <a:r>
              <a:rPr lang="en-US" dirty="0" err="1" smtClean="0"/>
              <a:t>Luma</a:t>
            </a:r>
            <a:r>
              <a:rPr lang="en-US" dirty="0" smtClean="0"/>
              <a:t> and Chroma. </a:t>
            </a:r>
          </a:p>
          <a:p>
            <a:r>
              <a:rPr lang="en-US" dirty="0" smtClean="0"/>
              <a:t>0.0% Y BD-rate change.</a:t>
            </a:r>
          </a:p>
          <a:p>
            <a:r>
              <a:rPr lang="en-US" dirty="0" smtClean="0"/>
              <a:t>Recommended adoption of the proposed method.</a:t>
            </a:r>
          </a:p>
          <a:p>
            <a:r>
              <a:rPr lang="en-US" dirty="0" smtClean="0"/>
              <a:t>Thanks to LG (JCTVC-J0395) for cross-checking</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 </a:t>
            </a:r>
            <a:endParaRPr lang="en-US" dirty="0"/>
          </a:p>
        </p:txBody>
      </p:sp>
      <p:sp>
        <p:nvSpPr>
          <p:cNvPr id="6" name="Rectangle 2"/>
          <p:cNvSpPr txBox="1">
            <a:spLocks noChangeArrowheads="1"/>
          </p:cNvSpPr>
          <p:nvPr/>
        </p:nvSpPr>
        <p:spPr bwMode="auto">
          <a:xfrm>
            <a:off x="163513" y="750498"/>
            <a:ext cx="8712200" cy="54685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75" indent="-173038" eaLnBrk="1" hangingPunct="1">
              <a:lnSpc>
                <a:spcPct val="95000"/>
              </a:lnSpc>
              <a:spcBef>
                <a:spcPct val="35000"/>
              </a:spcBef>
              <a:buClr>
                <a:srgbClr val="C00000"/>
              </a:buClr>
              <a:buFont typeface="Wingdings" pitchFamily="2" charset="2"/>
              <a:buChar char="§"/>
            </a:pPr>
            <a:r>
              <a:rPr lang="en-US" sz="2400" kern="0" dirty="0" smtClean="0">
                <a:latin typeface="+mn-lt"/>
                <a:cs typeface="+mn-cs"/>
              </a:rPr>
              <a:t>Context derivation for last significant position (LAST) in HM7</a:t>
            </a:r>
          </a:p>
          <a:p>
            <a:pPr marL="460375" lvl="1" indent="-173038" eaLnBrk="1" hangingPunct="1">
              <a:lnSpc>
                <a:spcPct val="95000"/>
              </a:lnSpc>
              <a:spcBef>
                <a:spcPct val="35000"/>
              </a:spcBef>
              <a:buClr>
                <a:srgbClr val="C00000"/>
              </a:buClr>
              <a:buFont typeface="Wingdings" pitchFamily="2" charset="2"/>
              <a:buChar char="§"/>
            </a:pPr>
            <a:r>
              <a:rPr lang="en-US" sz="2400" kern="0" dirty="0" smtClean="0">
                <a:latin typeface="+mn-lt"/>
                <a:cs typeface="+mn-cs"/>
              </a:rPr>
              <a:t>Equation based approach</a:t>
            </a:r>
          </a:p>
          <a:p>
            <a:pPr marL="744537" lvl="2" eaLnBrk="1" hangingPunct="1">
              <a:lnSpc>
                <a:spcPct val="95000"/>
              </a:lnSpc>
              <a:spcBef>
                <a:spcPct val="35000"/>
              </a:spcBef>
              <a:buClr>
                <a:srgbClr val="C00000"/>
              </a:buClr>
            </a:pPr>
            <a:r>
              <a:rPr lang="en-US" sz="2400" kern="0" dirty="0" smtClean="0">
                <a:latin typeface="+mn-lt"/>
                <a:cs typeface="+mn-cs"/>
              </a:rPr>
              <a:t>               </a:t>
            </a:r>
            <a:r>
              <a:rPr lang="en-US" sz="2400" i="1" kern="0" dirty="0" err="1" smtClean="0">
                <a:latin typeface="+mn-lt"/>
                <a:cs typeface="+mn-cs"/>
              </a:rPr>
              <a:t>ctx_idx</a:t>
            </a:r>
            <a:r>
              <a:rPr lang="en-US" sz="2400" i="1" kern="0" dirty="0" smtClean="0">
                <a:latin typeface="+mn-lt"/>
                <a:cs typeface="+mn-cs"/>
              </a:rPr>
              <a:t> = m + (</a:t>
            </a:r>
            <a:r>
              <a:rPr lang="en-US" sz="2400" i="1" kern="0" dirty="0" err="1" smtClean="0">
                <a:latin typeface="+mn-lt"/>
                <a:cs typeface="+mn-cs"/>
              </a:rPr>
              <a:t>bin_idx</a:t>
            </a:r>
            <a:r>
              <a:rPr lang="en-US" sz="2400" i="1" kern="0" dirty="0" smtClean="0">
                <a:latin typeface="+mn-lt"/>
                <a:cs typeface="+mn-cs"/>
              </a:rPr>
              <a:t>&gt;&gt;n)</a:t>
            </a:r>
          </a:p>
          <a:p>
            <a:pPr marL="460375" lvl="1" indent="-173038" eaLnBrk="1" hangingPunct="1">
              <a:lnSpc>
                <a:spcPct val="95000"/>
              </a:lnSpc>
              <a:spcBef>
                <a:spcPct val="35000"/>
              </a:spcBef>
              <a:buClr>
                <a:srgbClr val="C00000"/>
              </a:buClr>
              <a:buFont typeface="Wingdings" pitchFamily="2" charset="2"/>
              <a:buChar char="§"/>
            </a:pPr>
            <a:r>
              <a:rPr lang="en-US" sz="2400" kern="0" dirty="0" err="1" smtClean="0">
                <a:latin typeface="+mn-lt"/>
                <a:cs typeface="+mn-cs"/>
              </a:rPr>
              <a:t>Luma</a:t>
            </a:r>
            <a:r>
              <a:rPr lang="en-US" sz="2400" kern="0" dirty="0" smtClean="0">
                <a:latin typeface="+mn-lt"/>
                <a:cs typeface="+mn-cs"/>
              </a:rPr>
              <a:t> and Chroma are unified using the same equation but with different parameter values</a:t>
            </a:r>
            <a:endParaRPr kumimoji="0" lang="en-US" sz="2000" b="0" i="0" u="none" strike="noStrike" kern="0" cap="none" spc="0" normalizeH="0" baseline="0" noProof="0" dirty="0" smtClean="0">
              <a:ln>
                <a:noFill/>
              </a:ln>
              <a:effectLst/>
              <a:uLnTx/>
              <a:uFillTx/>
              <a:latin typeface="+mn-lt"/>
              <a:cs typeface="+mn-cs"/>
            </a:endParaRPr>
          </a:p>
          <a:p>
            <a:pPr marL="3175" indent="-173038" eaLnBrk="1" hangingPunct="1">
              <a:lnSpc>
                <a:spcPct val="95000"/>
              </a:lnSpc>
              <a:spcBef>
                <a:spcPct val="35000"/>
              </a:spcBef>
              <a:buClr>
                <a:srgbClr val="C00000"/>
              </a:buClr>
              <a:buFont typeface="Wingdings" pitchFamily="2" charset="2"/>
              <a:buChar char="§"/>
            </a:pPr>
            <a:r>
              <a:rPr kumimoji="0" lang="en-US" sz="2400" b="0" i="0" u="none" strike="noStrike" kern="0" cap="none" spc="0" normalizeH="0" baseline="0" noProof="0" dirty="0" smtClean="0">
                <a:ln>
                  <a:noFill/>
                </a:ln>
                <a:effectLst/>
                <a:uLnTx/>
                <a:uFillTx/>
                <a:latin typeface="+mn-lt"/>
                <a:cs typeface="+mn-cs"/>
              </a:rPr>
              <a:t>Proposed: further</a:t>
            </a:r>
            <a:r>
              <a:rPr kumimoji="0" lang="en-US" sz="2400" b="0" i="0" u="none" strike="noStrike" kern="0" cap="none" spc="0" normalizeH="0" noProof="0" dirty="0" smtClean="0">
                <a:ln>
                  <a:noFill/>
                </a:ln>
                <a:effectLst/>
                <a:uLnTx/>
                <a:uFillTx/>
                <a:latin typeface="+mn-lt"/>
                <a:cs typeface="+mn-cs"/>
              </a:rPr>
              <a:t> unification of context derivation for LAST</a:t>
            </a:r>
          </a:p>
          <a:p>
            <a:pPr marL="460375" lvl="1" indent="-173038" eaLnBrk="1" hangingPunct="1">
              <a:lnSpc>
                <a:spcPct val="95000"/>
              </a:lnSpc>
              <a:spcBef>
                <a:spcPct val="35000"/>
              </a:spcBef>
              <a:buClr>
                <a:schemeClr val="accent1"/>
              </a:buClr>
              <a:buFont typeface="Wingdings" pitchFamily="2" charset="2"/>
              <a:buChar char="§"/>
              <a:defRPr/>
            </a:pPr>
            <a:r>
              <a:rPr lang="en-US" sz="2400" kern="0" dirty="0" smtClean="0">
                <a:latin typeface="+mn-lt"/>
                <a:cs typeface="+mn-cs"/>
              </a:rPr>
              <a:t>Same value of parameter </a:t>
            </a:r>
            <a:r>
              <a:rPr lang="en-US" sz="2400" i="1" kern="0" dirty="0" smtClean="0">
                <a:latin typeface="+mn-lt"/>
                <a:cs typeface="+mn-cs"/>
              </a:rPr>
              <a:t>n</a:t>
            </a:r>
            <a:r>
              <a:rPr lang="en-US" sz="2400" kern="0" dirty="0" smtClean="0">
                <a:latin typeface="+mn-lt"/>
                <a:cs typeface="+mn-cs"/>
              </a:rPr>
              <a:t> for </a:t>
            </a:r>
            <a:r>
              <a:rPr lang="en-US" sz="2400" kern="0" dirty="0" err="1" smtClean="0">
                <a:latin typeface="+mn-lt"/>
                <a:cs typeface="+mn-cs"/>
              </a:rPr>
              <a:t>Luma</a:t>
            </a:r>
            <a:r>
              <a:rPr lang="en-US" sz="2400" kern="0" dirty="0" smtClean="0">
                <a:latin typeface="+mn-lt"/>
                <a:cs typeface="+mn-cs"/>
              </a:rPr>
              <a:t> and Chroma</a:t>
            </a: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context derivation in HM7</a:t>
            </a:r>
            <a:endParaRPr lang="en-US" dirty="0"/>
          </a:p>
        </p:txBody>
      </p:sp>
      <p:sp>
        <p:nvSpPr>
          <p:cNvPr id="3" name="Content Placeholder 2"/>
          <p:cNvSpPr>
            <a:spLocks noGrp="1"/>
          </p:cNvSpPr>
          <p:nvPr>
            <p:ph idx="1"/>
          </p:nvPr>
        </p:nvSpPr>
        <p:spPr/>
        <p:txBody>
          <a:bodyPr/>
          <a:lstStyle/>
          <a:p>
            <a:r>
              <a:rPr lang="en-US" dirty="0" smtClean="0"/>
              <a:t>Equation based context derivation</a:t>
            </a:r>
          </a:p>
          <a:p>
            <a:pPr lvl="1"/>
            <a:r>
              <a:rPr lang="en-US" i="1" dirty="0" err="1" smtClean="0"/>
              <a:t>ctx_idx</a:t>
            </a:r>
            <a:r>
              <a:rPr lang="en-US" i="1" dirty="0" smtClean="0"/>
              <a:t> </a:t>
            </a:r>
            <a:r>
              <a:rPr lang="en-US" i="1" dirty="0"/>
              <a:t>= m+ (</a:t>
            </a:r>
            <a:r>
              <a:rPr lang="en-US" i="1" dirty="0" err="1"/>
              <a:t>bin_idx</a:t>
            </a:r>
            <a:r>
              <a:rPr lang="en-US" i="1" dirty="0"/>
              <a:t>&gt;&gt;n</a:t>
            </a:r>
            <a:r>
              <a:rPr lang="en-US" i="1" dirty="0" smtClean="0"/>
              <a:t>)</a:t>
            </a:r>
          </a:p>
          <a:p>
            <a:pPr lvl="2"/>
            <a:r>
              <a:rPr lang="en-US" i="1" dirty="0" smtClean="0"/>
              <a:t>m: offset parameter; n:  shift parameter</a:t>
            </a:r>
          </a:p>
          <a:p>
            <a:r>
              <a:rPr lang="en-US" dirty="0" smtClean="0"/>
              <a:t> Parameter values for </a:t>
            </a:r>
            <a:r>
              <a:rPr lang="en-US" dirty="0" err="1" smtClean="0"/>
              <a:t>Luma</a:t>
            </a:r>
            <a:r>
              <a:rPr lang="en-US" dirty="0" smtClean="0"/>
              <a:t> and Chroma</a:t>
            </a:r>
          </a:p>
          <a:p>
            <a:pPr lvl="1"/>
            <a:r>
              <a:rPr lang="en-US" i="1" dirty="0" smtClean="0"/>
              <a:t>k = log2TUSizeMinus2</a:t>
            </a:r>
          </a:p>
          <a:p>
            <a:pPr lvl="1"/>
            <a:endParaRPr lang="en-US" i="1" dirty="0"/>
          </a:p>
          <a:p>
            <a:pPr lvl="1"/>
            <a:endParaRPr lang="en-US" i="1" dirty="0" smtClean="0"/>
          </a:p>
          <a:p>
            <a:pPr lvl="1"/>
            <a:endParaRPr lang="en-US" i="1" dirty="0"/>
          </a:p>
          <a:p>
            <a:pPr lvl="1"/>
            <a:endParaRPr lang="en-US" i="1" dirty="0" smtClean="0"/>
          </a:p>
          <a:p>
            <a:pPr lvl="1"/>
            <a:r>
              <a:rPr lang="en-US" dirty="0"/>
              <a:t>Chroma context assignment</a:t>
            </a:r>
            <a:endParaRPr lang="en-US" i="1" dirty="0"/>
          </a:p>
        </p:txBody>
      </p:sp>
      <p:graphicFrame>
        <p:nvGraphicFramePr>
          <p:cNvPr id="5" name="Table 4"/>
          <p:cNvGraphicFramePr>
            <a:graphicFrameLocks noGrp="1"/>
          </p:cNvGraphicFramePr>
          <p:nvPr>
            <p:extLst>
              <p:ext uri="{D42A27DB-BD31-4B8C-83A1-F6EECF244321}">
                <p14:modId xmlns:p14="http://schemas.microsoft.com/office/powerpoint/2010/main" val="2448918602"/>
              </p:ext>
            </p:extLst>
          </p:nvPr>
        </p:nvGraphicFramePr>
        <p:xfrm>
          <a:off x="1038662" y="4646901"/>
          <a:ext cx="5882182" cy="1331852"/>
        </p:xfrm>
        <a:graphic>
          <a:graphicData uri="http://schemas.openxmlformats.org/drawingml/2006/table">
            <a:tbl>
              <a:tblPr firstRow="1" firstCol="1" bandRow="1">
                <a:tableStyleId>{5C22544A-7EE6-4342-B048-85BDC9FD1C3A}</a:tableStyleId>
              </a:tblPr>
              <a:tblGrid>
                <a:gridCol w="1384454"/>
                <a:gridCol w="690003"/>
                <a:gridCol w="655093"/>
                <a:gridCol w="736979"/>
                <a:gridCol w="586854"/>
                <a:gridCol w="668740"/>
                <a:gridCol w="573206"/>
                <a:gridCol w="586853"/>
              </a:tblGrid>
              <a:tr h="332963">
                <a:tc>
                  <a:txBody>
                    <a:bodyPr/>
                    <a:lstStyle/>
                    <a:p>
                      <a:pPr marL="0" marR="0" hangingPunct="0">
                        <a:spcBef>
                          <a:spcPts val="680"/>
                        </a:spcBef>
                        <a:spcAft>
                          <a:spcPts val="0"/>
                        </a:spcAft>
                        <a:tabLst>
                          <a:tab pos="228600" algn="l"/>
                          <a:tab pos="457200" algn="l"/>
                          <a:tab pos="685800" algn="l"/>
                          <a:tab pos="914400" algn="l"/>
                        </a:tabLst>
                      </a:pPr>
                      <a:r>
                        <a:rPr lang="en-GB" sz="1800" dirty="0" err="1" smtClean="0">
                          <a:effectLst/>
                        </a:rPr>
                        <a:t>bin_idx</a:t>
                      </a:r>
                      <a:endParaRPr lang="en-US" sz="18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0</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a:effectLst/>
                        </a:rPr>
                        <a:t>1</a:t>
                      </a:r>
                      <a:endParaRPr lang="en-US" sz="18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2</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a:effectLst/>
                        </a:rPr>
                        <a:t>3</a:t>
                      </a:r>
                      <a:endParaRPr lang="en-US" sz="18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4</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5</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6</a:t>
                      </a:r>
                      <a:endParaRPr lang="en-US" sz="1800">
                        <a:effectLst/>
                        <a:latin typeface="Times New Roman"/>
                        <a:ea typeface="Times New Roman"/>
                      </a:endParaRPr>
                    </a:p>
                  </a:txBody>
                  <a:tcPr marL="68580" marR="68580" marT="0" marB="0"/>
                </a:tc>
              </a:tr>
              <a:tr h="332963">
                <a:tc>
                  <a:txBody>
                    <a:bodyPr/>
                    <a:lstStyle/>
                    <a:p>
                      <a:pPr marL="0" marR="0" hangingPunct="0">
                        <a:spcBef>
                          <a:spcPts val="680"/>
                        </a:spcBef>
                        <a:spcAft>
                          <a:spcPts val="0"/>
                        </a:spcAft>
                        <a:tabLst>
                          <a:tab pos="228600" algn="l"/>
                          <a:tab pos="457200" algn="l"/>
                          <a:tab pos="685800" algn="l"/>
                          <a:tab pos="914400" algn="l"/>
                        </a:tabLst>
                      </a:pPr>
                      <a:r>
                        <a:rPr lang="en-GB" sz="1800" dirty="0">
                          <a:effectLst/>
                        </a:rPr>
                        <a:t>TU 4x4</a:t>
                      </a:r>
                      <a:endParaRPr lang="en-US" sz="18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15</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16</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17</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r>
              <a:tr h="332963">
                <a:tc>
                  <a:txBody>
                    <a:bodyPr/>
                    <a:lstStyle/>
                    <a:p>
                      <a:pPr marL="0" marR="0" hangingPunct="0">
                        <a:spcBef>
                          <a:spcPts val="680"/>
                        </a:spcBef>
                        <a:spcAft>
                          <a:spcPts val="0"/>
                        </a:spcAft>
                        <a:tabLst>
                          <a:tab pos="228600" algn="l"/>
                          <a:tab pos="457200" algn="l"/>
                          <a:tab pos="685800" algn="l"/>
                          <a:tab pos="914400" algn="l"/>
                        </a:tabLst>
                      </a:pPr>
                      <a:r>
                        <a:rPr lang="en-GB" sz="1800" dirty="0">
                          <a:effectLst/>
                        </a:rPr>
                        <a:t>TU 8x8</a:t>
                      </a:r>
                      <a:endParaRPr lang="en-US" sz="18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15</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15</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16</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16</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17</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r>
              <a:tr h="332963">
                <a:tc>
                  <a:txBody>
                    <a:bodyPr/>
                    <a:lstStyle/>
                    <a:p>
                      <a:pPr marL="0" marR="0" hangingPunct="0">
                        <a:spcBef>
                          <a:spcPts val="680"/>
                        </a:spcBef>
                        <a:spcAft>
                          <a:spcPts val="0"/>
                        </a:spcAft>
                        <a:tabLst>
                          <a:tab pos="228600" algn="l"/>
                          <a:tab pos="457200" algn="l"/>
                          <a:tab pos="685800" algn="l"/>
                          <a:tab pos="914400" algn="l"/>
                        </a:tabLst>
                      </a:pPr>
                      <a:r>
                        <a:rPr lang="en-GB" sz="1800">
                          <a:effectLst/>
                        </a:rPr>
                        <a:t>TU 16x16</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a:solidFill>
                            <a:schemeClr val="tx1"/>
                          </a:solidFill>
                          <a:effectLst/>
                        </a:rPr>
                        <a:t>15</a:t>
                      </a:r>
                      <a:endParaRPr lang="en-US" sz="1800" dirty="0">
                        <a:solidFill>
                          <a:schemeClr val="tx1"/>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a:solidFill>
                            <a:schemeClr val="tx1"/>
                          </a:solidFill>
                          <a:effectLst/>
                        </a:rPr>
                        <a:t>15</a:t>
                      </a:r>
                      <a:endParaRPr lang="en-US" sz="1800" dirty="0">
                        <a:solidFill>
                          <a:schemeClr val="tx1"/>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smtClean="0">
                          <a:solidFill>
                            <a:schemeClr val="tx1"/>
                          </a:solidFill>
                          <a:effectLst/>
                        </a:rPr>
                        <a:t>15</a:t>
                      </a:r>
                      <a:endParaRPr lang="en-US" sz="1800" dirty="0">
                        <a:solidFill>
                          <a:schemeClr val="tx1"/>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smtClean="0">
                          <a:solidFill>
                            <a:schemeClr val="tx1"/>
                          </a:solidFill>
                          <a:effectLst/>
                        </a:rPr>
                        <a:t>15</a:t>
                      </a:r>
                      <a:endParaRPr lang="en-US" sz="1800" dirty="0">
                        <a:solidFill>
                          <a:schemeClr val="tx1"/>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smtClean="0">
                          <a:solidFill>
                            <a:schemeClr val="tx1"/>
                          </a:solidFill>
                          <a:effectLst/>
                        </a:rPr>
                        <a:t>16</a:t>
                      </a:r>
                      <a:endParaRPr lang="en-US" sz="1800" dirty="0">
                        <a:solidFill>
                          <a:schemeClr val="tx1"/>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smtClean="0">
                          <a:solidFill>
                            <a:schemeClr val="tx1"/>
                          </a:solidFill>
                          <a:effectLst/>
                        </a:rPr>
                        <a:t>16</a:t>
                      </a:r>
                      <a:endParaRPr lang="en-US" sz="1800" dirty="0">
                        <a:solidFill>
                          <a:schemeClr val="tx1"/>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smtClean="0">
                          <a:solidFill>
                            <a:schemeClr val="tx1"/>
                          </a:solidFill>
                          <a:effectLst/>
                        </a:rPr>
                        <a:t>16</a:t>
                      </a:r>
                      <a:endParaRPr lang="en-US" sz="1800" dirty="0">
                        <a:solidFill>
                          <a:schemeClr val="tx1"/>
                        </a:solidFill>
                        <a:effectLst/>
                        <a:latin typeface="Times New Roman"/>
                        <a:ea typeface="Times New Roman"/>
                      </a:endParaRPr>
                    </a:p>
                  </a:txBody>
                  <a:tcPr marL="68580" marR="68580" marT="0" marB="0"/>
                </a:tc>
              </a:tr>
            </a:tbl>
          </a:graphicData>
        </a:graphic>
      </p:graphicFrame>
      <p:graphicFrame>
        <p:nvGraphicFramePr>
          <p:cNvPr id="6" name="Content Placeholder 3"/>
          <p:cNvGraphicFramePr>
            <a:graphicFrameLocks/>
          </p:cNvGraphicFramePr>
          <p:nvPr>
            <p:extLst>
              <p:ext uri="{D42A27DB-BD31-4B8C-83A1-F6EECF244321}">
                <p14:modId xmlns:p14="http://schemas.microsoft.com/office/powerpoint/2010/main" val="1211793670"/>
              </p:ext>
            </p:extLst>
          </p:nvPr>
        </p:nvGraphicFramePr>
        <p:xfrm>
          <a:off x="1089427" y="2782436"/>
          <a:ext cx="5375168" cy="1119714"/>
        </p:xfrm>
        <a:graphic>
          <a:graphicData uri="http://schemas.openxmlformats.org/drawingml/2006/table">
            <a:tbl>
              <a:tblPr firstRow="1" firstCol="1" bandRow="1">
                <a:tableStyleId>{5C22544A-7EE6-4342-B048-85BDC9FD1C3A}</a:tableStyleId>
              </a:tblPr>
              <a:tblGrid>
                <a:gridCol w="806275"/>
                <a:gridCol w="2486015"/>
                <a:gridCol w="2082878"/>
              </a:tblGrid>
              <a:tr h="373238">
                <a:tc>
                  <a:txBody>
                    <a:bodyPr/>
                    <a:lstStyle/>
                    <a:p>
                      <a:pPr marL="0" marR="0" algn="ctr" hangingPunct="0">
                        <a:spcBef>
                          <a:spcPts val="680"/>
                        </a:spcBef>
                        <a:spcAft>
                          <a:spcPts val="0"/>
                        </a:spcAft>
                        <a:tabLst>
                          <a:tab pos="228600" algn="l"/>
                          <a:tab pos="457200" algn="l"/>
                          <a:tab pos="685800" algn="l"/>
                          <a:tab pos="914400" algn="l"/>
                        </a:tabLst>
                      </a:pPr>
                      <a:r>
                        <a:rPr lang="en-US" sz="2000" dirty="0">
                          <a:effectLst/>
                        </a:rPr>
                        <a:t> </a:t>
                      </a:r>
                      <a:endParaRPr lang="en-US" sz="200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i="0" dirty="0" err="1">
                          <a:effectLst/>
                        </a:rPr>
                        <a:t>Luma</a:t>
                      </a:r>
                      <a:endParaRPr lang="en-US" sz="2000" i="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i="0" dirty="0">
                          <a:effectLst/>
                        </a:rPr>
                        <a:t>Chroma</a:t>
                      </a:r>
                      <a:endParaRPr lang="en-US" sz="2000" i="0" dirty="0">
                        <a:effectLst/>
                        <a:latin typeface="Times New Roman"/>
                        <a:ea typeface="Times New Roman"/>
                      </a:endParaRPr>
                    </a:p>
                  </a:txBody>
                  <a:tcPr marL="68580" marR="68580" marT="0" marB="0"/>
                </a:tc>
              </a:tr>
              <a:tr h="373238">
                <a:tc>
                  <a:txBody>
                    <a:bodyPr/>
                    <a:lstStyle/>
                    <a:p>
                      <a:pPr marL="0" marR="0" algn="ctr" hangingPunct="0">
                        <a:spcBef>
                          <a:spcPts val="680"/>
                        </a:spcBef>
                        <a:spcAft>
                          <a:spcPts val="0"/>
                        </a:spcAft>
                        <a:tabLst>
                          <a:tab pos="228600" algn="l"/>
                          <a:tab pos="457200" algn="l"/>
                          <a:tab pos="685800" algn="l"/>
                          <a:tab pos="914400" algn="l"/>
                        </a:tabLst>
                      </a:pPr>
                      <a:r>
                        <a:rPr lang="en-US" sz="2000">
                          <a:effectLst/>
                        </a:rPr>
                        <a:t>m</a:t>
                      </a:r>
                      <a:endParaRPr lang="en-US" sz="20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i="0" dirty="0">
                          <a:effectLst/>
                        </a:rPr>
                        <a:t>3* k + ((k+1)&gt;&gt;2)</a:t>
                      </a:r>
                      <a:endParaRPr lang="en-US" sz="2000" i="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i="0" dirty="0">
                          <a:effectLst/>
                        </a:rPr>
                        <a:t>15</a:t>
                      </a:r>
                      <a:endParaRPr lang="en-US" sz="2000" i="0" dirty="0">
                        <a:effectLst/>
                        <a:latin typeface="Times New Roman"/>
                        <a:ea typeface="Times New Roman"/>
                      </a:endParaRPr>
                    </a:p>
                  </a:txBody>
                  <a:tcPr marL="68580" marR="68580" marT="0" marB="0"/>
                </a:tc>
              </a:tr>
              <a:tr h="373238">
                <a:tc>
                  <a:txBody>
                    <a:bodyPr/>
                    <a:lstStyle/>
                    <a:p>
                      <a:pPr marL="0" marR="0" algn="ctr" hangingPunct="0">
                        <a:spcBef>
                          <a:spcPts val="680"/>
                        </a:spcBef>
                        <a:spcAft>
                          <a:spcPts val="0"/>
                        </a:spcAft>
                        <a:tabLst>
                          <a:tab pos="228600" algn="l"/>
                          <a:tab pos="457200" algn="l"/>
                          <a:tab pos="685800" algn="l"/>
                          <a:tab pos="914400" algn="l"/>
                        </a:tabLst>
                      </a:pPr>
                      <a:r>
                        <a:rPr lang="en-US" sz="2000" dirty="0">
                          <a:effectLst/>
                        </a:rPr>
                        <a:t>n</a:t>
                      </a:r>
                      <a:endParaRPr lang="en-US" sz="200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i="0" dirty="0">
                          <a:effectLst/>
                        </a:rPr>
                        <a:t>(k+3)&gt;&gt;2</a:t>
                      </a:r>
                      <a:endParaRPr lang="en-US" sz="2000" i="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b="0" i="0" dirty="0" smtClean="0">
                          <a:solidFill>
                            <a:schemeClr val="tx1"/>
                          </a:solidFill>
                          <a:effectLst/>
                        </a:rPr>
                        <a:t>k</a:t>
                      </a:r>
                      <a:endParaRPr lang="en-US" sz="2000" b="0" i="0" dirty="0">
                        <a:solidFill>
                          <a:schemeClr val="tx1"/>
                        </a:solidFill>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val="35898592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change: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43244627"/>
              </p:ext>
            </p:extLst>
          </p:nvPr>
        </p:nvGraphicFramePr>
        <p:xfrm>
          <a:off x="1323343" y="1565566"/>
          <a:ext cx="5375168" cy="1119714"/>
        </p:xfrm>
        <a:graphic>
          <a:graphicData uri="http://schemas.openxmlformats.org/drawingml/2006/table">
            <a:tbl>
              <a:tblPr firstRow="1" firstCol="1" bandRow="1">
                <a:tableStyleId>{5C22544A-7EE6-4342-B048-85BDC9FD1C3A}</a:tableStyleId>
              </a:tblPr>
              <a:tblGrid>
                <a:gridCol w="806275"/>
                <a:gridCol w="2486015"/>
                <a:gridCol w="2082878"/>
              </a:tblGrid>
              <a:tr h="373238">
                <a:tc>
                  <a:txBody>
                    <a:bodyPr/>
                    <a:lstStyle/>
                    <a:p>
                      <a:pPr marL="0" marR="0" algn="ctr" hangingPunct="0">
                        <a:spcBef>
                          <a:spcPts val="680"/>
                        </a:spcBef>
                        <a:spcAft>
                          <a:spcPts val="0"/>
                        </a:spcAft>
                        <a:tabLst>
                          <a:tab pos="228600" algn="l"/>
                          <a:tab pos="457200" algn="l"/>
                          <a:tab pos="685800" algn="l"/>
                          <a:tab pos="914400" algn="l"/>
                        </a:tabLst>
                      </a:pPr>
                      <a:r>
                        <a:rPr lang="en-US" sz="2000" dirty="0">
                          <a:effectLst/>
                        </a:rPr>
                        <a:t> </a:t>
                      </a:r>
                      <a:endParaRPr lang="en-US" sz="200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i="0" dirty="0" err="1">
                          <a:effectLst/>
                        </a:rPr>
                        <a:t>Luma</a:t>
                      </a:r>
                      <a:endParaRPr lang="en-US" sz="2000" i="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i="0" dirty="0">
                          <a:effectLst/>
                        </a:rPr>
                        <a:t>Chroma</a:t>
                      </a:r>
                      <a:endParaRPr lang="en-US" sz="2000" i="0" dirty="0">
                        <a:effectLst/>
                        <a:latin typeface="Times New Roman"/>
                        <a:ea typeface="Times New Roman"/>
                      </a:endParaRPr>
                    </a:p>
                  </a:txBody>
                  <a:tcPr marL="68580" marR="68580" marT="0" marB="0"/>
                </a:tc>
              </a:tr>
              <a:tr h="373238">
                <a:tc>
                  <a:txBody>
                    <a:bodyPr/>
                    <a:lstStyle/>
                    <a:p>
                      <a:pPr marL="0" marR="0" algn="ctr" hangingPunct="0">
                        <a:spcBef>
                          <a:spcPts val="680"/>
                        </a:spcBef>
                        <a:spcAft>
                          <a:spcPts val="0"/>
                        </a:spcAft>
                        <a:tabLst>
                          <a:tab pos="228600" algn="l"/>
                          <a:tab pos="457200" algn="l"/>
                          <a:tab pos="685800" algn="l"/>
                          <a:tab pos="914400" algn="l"/>
                        </a:tabLst>
                      </a:pPr>
                      <a:r>
                        <a:rPr lang="en-US" sz="2000">
                          <a:effectLst/>
                        </a:rPr>
                        <a:t>m</a:t>
                      </a:r>
                      <a:endParaRPr lang="en-US" sz="20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i="0" dirty="0">
                          <a:effectLst/>
                        </a:rPr>
                        <a:t>3* k + ((k+1)&gt;&gt;2)</a:t>
                      </a:r>
                      <a:endParaRPr lang="en-US" sz="2000" i="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i="0" dirty="0">
                          <a:effectLst/>
                        </a:rPr>
                        <a:t>15</a:t>
                      </a:r>
                      <a:endParaRPr lang="en-US" sz="2000" i="0" dirty="0">
                        <a:effectLst/>
                        <a:latin typeface="Times New Roman"/>
                        <a:ea typeface="Times New Roman"/>
                      </a:endParaRPr>
                    </a:p>
                  </a:txBody>
                  <a:tcPr marL="68580" marR="68580" marT="0" marB="0"/>
                </a:tc>
              </a:tr>
              <a:tr h="373238">
                <a:tc>
                  <a:txBody>
                    <a:bodyPr/>
                    <a:lstStyle/>
                    <a:p>
                      <a:pPr marL="0" marR="0" algn="ctr" hangingPunct="0">
                        <a:spcBef>
                          <a:spcPts val="680"/>
                        </a:spcBef>
                        <a:spcAft>
                          <a:spcPts val="0"/>
                        </a:spcAft>
                        <a:tabLst>
                          <a:tab pos="228600" algn="l"/>
                          <a:tab pos="457200" algn="l"/>
                          <a:tab pos="685800" algn="l"/>
                          <a:tab pos="914400" algn="l"/>
                        </a:tabLst>
                      </a:pPr>
                      <a:r>
                        <a:rPr lang="en-US" sz="2000" dirty="0">
                          <a:effectLst/>
                        </a:rPr>
                        <a:t>n</a:t>
                      </a:r>
                      <a:endParaRPr lang="en-US" sz="200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i="0" dirty="0">
                          <a:effectLst/>
                        </a:rPr>
                        <a:t>(k+3)&gt;&gt;2</a:t>
                      </a:r>
                      <a:endParaRPr lang="en-US" sz="2000" i="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2000" b="1" i="0" dirty="0">
                          <a:solidFill>
                            <a:srgbClr val="FF0000"/>
                          </a:solidFill>
                          <a:effectLst/>
                        </a:rPr>
                        <a:t>(k+3)&gt;&gt;2</a:t>
                      </a:r>
                      <a:endParaRPr lang="en-US" sz="2000" b="1" i="0" dirty="0">
                        <a:solidFill>
                          <a:srgbClr val="FF0000"/>
                        </a:solidFill>
                        <a:effectLst/>
                        <a:latin typeface="Times New Roman"/>
                        <a:ea typeface="Times New Roman"/>
                      </a:endParaRPr>
                    </a:p>
                  </a:txBody>
                  <a:tcPr marL="68580" marR="6858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135314130"/>
              </p:ext>
            </p:extLst>
          </p:nvPr>
        </p:nvGraphicFramePr>
        <p:xfrm>
          <a:off x="1091824" y="4285395"/>
          <a:ext cx="5882182" cy="1331852"/>
        </p:xfrm>
        <a:graphic>
          <a:graphicData uri="http://schemas.openxmlformats.org/drawingml/2006/table">
            <a:tbl>
              <a:tblPr firstRow="1" firstCol="1" bandRow="1">
                <a:tableStyleId>{5C22544A-7EE6-4342-B048-85BDC9FD1C3A}</a:tableStyleId>
              </a:tblPr>
              <a:tblGrid>
                <a:gridCol w="1384454"/>
                <a:gridCol w="690003"/>
                <a:gridCol w="655093"/>
                <a:gridCol w="736979"/>
                <a:gridCol w="586854"/>
                <a:gridCol w="668740"/>
                <a:gridCol w="573206"/>
                <a:gridCol w="586853"/>
              </a:tblGrid>
              <a:tr h="332963">
                <a:tc>
                  <a:txBody>
                    <a:bodyPr/>
                    <a:lstStyle/>
                    <a:p>
                      <a:pPr marL="0" marR="0" hangingPunct="0">
                        <a:spcBef>
                          <a:spcPts val="680"/>
                        </a:spcBef>
                        <a:spcAft>
                          <a:spcPts val="0"/>
                        </a:spcAft>
                        <a:tabLst>
                          <a:tab pos="228600" algn="l"/>
                          <a:tab pos="457200" algn="l"/>
                          <a:tab pos="685800" algn="l"/>
                          <a:tab pos="914400" algn="l"/>
                        </a:tabLst>
                      </a:pPr>
                      <a:r>
                        <a:rPr lang="en-GB" sz="1800" dirty="0" err="1" smtClean="0">
                          <a:effectLst/>
                        </a:rPr>
                        <a:t>bin_idx</a:t>
                      </a:r>
                      <a:endParaRPr lang="en-US" sz="18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0</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2</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a:effectLst/>
                        </a:rPr>
                        <a:t>3</a:t>
                      </a:r>
                      <a:endParaRPr lang="en-US" sz="18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4</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5</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6</a:t>
                      </a:r>
                      <a:endParaRPr lang="en-US" sz="1800">
                        <a:effectLst/>
                        <a:latin typeface="Times New Roman"/>
                        <a:ea typeface="Times New Roman"/>
                      </a:endParaRPr>
                    </a:p>
                  </a:txBody>
                  <a:tcPr marL="68580" marR="68580" marT="0" marB="0"/>
                </a:tc>
              </a:tr>
              <a:tr h="332963">
                <a:tc>
                  <a:txBody>
                    <a:bodyPr/>
                    <a:lstStyle/>
                    <a:p>
                      <a:pPr marL="0" marR="0" hangingPunct="0">
                        <a:spcBef>
                          <a:spcPts val="680"/>
                        </a:spcBef>
                        <a:spcAft>
                          <a:spcPts val="0"/>
                        </a:spcAft>
                        <a:tabLst>
                          <a:tab pos="228600" algn="l"/>
                          <a:tab pos="457200" algn="l"/>
                          <a:tab pos="685800" algn="l"/>
                          <a:tab pos="914400" algn="l"/>
                        </a:tabLst>
                      </a:pPr>
                      <a:r>
                        <a:rPr lang="en-GB" sz="1800" dirty="0">
                          <a:effectLst/>
                        </a:rPr>
                        <a:t>TU 4x4</a:t>
                      </a:r>
                      <a:endParaRPr lang="en-US" sz="18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15</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16</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17</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r>
              <a:tr h="332963">
                <a:tc>
                  <a:txBody>
                    <a:bodyPr/>
                    <a:lstStyle/>
                    <a:p>
                      <a:pPr marL="0" marR="0" hangingPunct="0">
                        <a:spcBef>
                          <a:spcPts val="680"/>
                        </a:spcBef>
                        <a:spcAft>
                          <a:spcPts val="0"/>
                        </a:spcAft>
                        <a:tabLst>
                          <a:tab pos="228600" algn="l"/>
                          <a:tab pos="457200" algn="l"/>
                          <a:tab pos="685800" algn="l"/>
                          <a:tab pos="914400" algn="l"/>
                        </a:tabLst>
                      </a:pPr>
                      <a:r>
                        <a:rPr lang="en-GB" sz="1800" dirty="0">
                          <a:effectLst/>
                        </a:rPr>
                        <a:t>TU 8x8</a:t>
                      </a:r>
                      <a:endParaRPr lang="en-US" sz="18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15</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15</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16</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16</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17</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effectLst/>
                        </a:rPr>
                        <a:t> </a:t>
                      </a:r>
                      <a:endParaRPr lang="en-US" sz="1800">
                        <a:effectLst/>
                        <a:latin typeface="Times New Roman"/>
                        <a:ea typeface="Times New Roman"/>
                      </a:endParaRPr>
                    </a:p>
                  </a:txBody>
                  <a:tcPr marL="68580" marR="68580" marT="0" marB="0"/>
                </a:tc>
              </a:tr>
              <a:tr h="332963">
                <a:tc>
                  <a:txBody>
                    <a:bodyPr/>
                    <a:lstStyle/>
                    <a:p>
                      <a:pPr marL="0" marR="0" hangingPunct="0">
                        <a:spcBef>
                          <a:spcPts val="680"/>
                        </a:spcBef>
                        <a:spcAft>
                          <a:spcPts val="0"/>
                        </a:spcAft>
                        <a:tabLst>
                          <a:tab pos="228600" algn="l"/>
                          <a:tab pos="457200" algn="l"/>
                          <a:tab pos="685800" algn="l"/>
                          <a:tab pos="914400" algn="l"/>
                        </a:tabLst>
                      </a:pPr>
                      <a:r>
                        <a:rPr lang="en-GB" sz="1800">
                          <a:effectLst/>
                        </a:rPr>
                        <a:t>TU 16x16</a:t>
                      </a:r>
                      <a:endParaRPr lang="en-US" sz="18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solidFill>
                            <a:srgbClr val="FF0000"/>
                          </a:solidFill>
                          <a:effectLst/>
                        </a:rPr>
                        <a:t>15</a:t>
                      </a:r>
                      <a:endParaRPr lang="en-US" sz="1800">
                        <a:solidFill>
                          <a:srgbClr val="FF0000"/>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solidFill>
                            <a:srgbClr val="FF0000"/>
                          </a:solidFill>
                          <a:effectLst/>
                        </a:rPr>
                        <a:t>15</a:t>
                      </a:r>
                      <a:endParaRPr lang="en-US" sz="1800">
                        <a:solidFill>
                          <a:srgbClr val="FF0000"/>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solidFill>
                            <a:srgbClr val="FF0000"/>
                          </a:solidFill>
                          <a:effectLst/>
                        </a:rPr>
                        <a:t>16</a:t>
                      </a:r>
                      <a:endParaRPr lang="en-US" sz="1800">
                        <a:solidFill>
                          <a:srgbClr val="FF0000"/>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solidFill>
                            <a:srgbClr val="FF0000"/>
                          </a:solidFill>
                          <a:effectLst/>
                        </a:rPr>
                        <a:t>16</a:t>
                      </a:r>
                      <a:endParaRPr lang="en-US" sz="1800">
                        <a:solidFill>
                          <a:srgbClr val="FF0000"/>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a:solidFill>
                            <a:srgbClr val="FF0000"/>
                          </a:solidFill>
                          <a:effectLst/>
                        </a:rPr>
                        <a:t>17</a:t>
                      </a:r>
                      <a:endParaRPr lang="en-US" sz="1800">
                        <a:solidFill>
                          <a:srgbClr val="FF0000"/>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a:solidFill>
                            <a:srgbClr val="FF0000"/>
                          </a:solidFill>
                          <a:effectLst/>
                        </a:rPr>
                        <a:t>17</a:t>
                      </a:r>
                      <a:endParaRPr lang="en-US" sz="1800" dirty="0">
                        <a:solidFill>
                          <a:srgbClr val="FF0000"/>
                        </a:solidFill>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GB" sz="1800" dirty="0">
                          <a:solidFill>
                            <a:srgbClr val="FF0000"/>
                          </a:solidFill>
                          <a:effectLst/>
                        </a:rPr>
                        <a:t>18</a:t>
                      </a:r>
                      <a:endParaRPr lang="en-US" sz="1800" dirty="0">
                        <a:solidFill>
                          <a:srgbClr val="FF0000"/>
                        </a:solidFill>
                        <a:effectLst/>
                        <a:latin typeface="Times New Roman"/>
                        <a:ea typeface="Times New Roman"/>
                      </a:endParaRPr>
                    </a:p>
                  </a:txBody>
                  <a:tcPr marL="68580" marR="68580" marT="0" marB="0"/>
                </a:tc>
              </a:tr>
            </a:tbl>
          </a:graphicData>
        </a:graphic>
      </p:graphicFrame>
      <p:sp>
        <p:nvSpPr>
          <p:cNvPr id="6" name="Content Placeholder 2"/>
          <p:cNvSpPr txBox="1">
            <a:spLocks/>
          </p:cNvSpPr>
          <p:nvPr/>
        </p:nvSpPr>
        <p:spPr bwMode="auto">
          <a:xfrm>
            <a:off x="431800" y="849517"/>
            <a:ext cx="7351233"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r>
              <a:rPr lang="en-US" dirty="0" smtClean="0"/>
              <a:t>Using the same value of </a:t>
            </a:r>
            <a:r>
              <a:rPr lang="en-US" i="1" dirty="0" smtClean="0"/>
              <a:t>n</a:t>
            </a:r>
            <a:r>
              <a:rPr lang="en-US" dirty="0" smtClean="0"/>
              <a:t> for </a:t>
            </a:r>
            <a:r>
              <a:rPr lang="en-US" dirty="0" err="1" smtClean="0"/>
              <a:t>Luma</a:t>
            </a:r>
            <a:r>
              <a:rPr lang="en-US" dirty="0" smtClean="0"/>
              <a:t> and Chroma</a:t>
            </a:r>
          </a:p>
          <a:p>
            <a:endParaRPr lang="en-US" dirty="0"/>
          </a:p>
          <a:p>
            <a:endParaRPr lang="en-US" dirty="0" smtClean="0"/>
          </a:p>
          <a:p>
            <a:endParaRPr lang="en-US" dirty="0"/>
          </a:p>
          <a:p>
            <a:endParaRPr lang="en-US" dirty="0" smtClean="0"/>
          </a:p>
          <a:p>
            <a:endParaRPr lang="en-US" dirty="0"/>
          </a:p>
          <a:p>
            <a:r>
              <a:rPr lang="en-US" dirty="0" smtClean="0"/>
              <a:t>Chroma context assignment with the proposed change</a:t>
            </a:r>
          </a:p>
          <a:p>
            <a:pPr lvl="1"/>
            <a:r>
              <a:rPr lang="en-US" dirty="0" smtClean="0"/>
              <a:t>The number of contexts increases by 2 (1 for X,  1 for Y)</a:t>
            </a:r>
          </a:p>
          <a:p>
            <a:pPr lvl="1"/>
            <a:endParaRPr lang="en-US" dirty="0" smtClean="0"/>
          </a:p>
        </p:txBody>
      </p:sp>
    </p:spTree>
    <p:extLst>
      <p:ext uri="{BB962C8B-B14F-4D97-AF65-F5344CB8AC3E}">
        <p14:creationId xmlns:p14="http://schemas.microsoft.com/office/powerpoint/2010/main" val="20776872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WD Text Change</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079" y="901374"/>
            <a:ext cx="8498958" cy="5320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49872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results – Summary </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095164814"/>
              </p:ext>
            </p:extLst>
          </p:nvPr>
        </p:nvGraphicFramePr>
        <p:xfrm>
          <a:off x="1846851" y="1902668"/>
          <a:ext cx="4862292" cy="3456144"/>
        </p:xfrm>
        <a:graphic>
          <a:graphicData uri="http://schemas.openxmlformats.org/drawingml/2006/table">
            <a:tbl>
              <a:tblPr>
                <a:tableStyleId>{5C22544A-7EE6-4342-B048-85BDC9FD1C3A}</a:tableStyleId>
              </a:tblPr>
              <a:tblGrid>
                <a:gridCol w="810382"/>
                <a:gridCol w="810382"/>
                <a:gridCol w="810382"/>
                <a:gridCol w="810382"/>
                <a:gridCol w="810382"/>
                <a:gridCol w="810382"/>
              </a:tblGrid>
              <a:tr h="292443">
                <a:tc gridSpan="3">
                  <a:txBody>
                    <a:bodyPr/>
                    <a:lstStyle/>
                    <a:p>
                      <a:pPr algn="ctr" rtl="0" fontAlgn="b"/>
                      <a:r>
                        <a:rPr lang="en-US" sz="1400" u="none" strike="noStrike" dirty="0">
                          <a:effectLst/>
                        </a:rPr>
                        <a:t>All Intra Main</a:t>
                      </a:r>
                      <a:endParaRPr lang="en-US" sz="14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rtl="0" fontAlgn="b"/>
                      <a:r>
                        <a:rPr lang="en-US" sz="1400" u="none" strike="noStrike" dirty="0">
                          <a:effectLst/>
                        </a:rPr>
                        <a:t>All Intra HE10</a:t>
                      </a:r>
                      <a:endParaRPr lang="en-US" sz="14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92443">
                <a:tc>
                  <a:txBody>
                    <a:bodyPr/>
                    <a:lstStyle/>
                    <a:p>
                      <a:pPr algn="ctr" rtl="0" fontAlgn="b"/>
                      <a:r>
                        <a:rPr lang="en-US" sz="1400" u="none" strike="noStrike" dirty="0">
                          <a:effectLst/>
                        </a:rPr>
                        <a:t>Y</a:t>
                      </a:r>
                      <a:endParaRPr lang="en-US" sz="14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U</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V</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dirty="0">
                          <a:effectLst/>
                        </a:rPr>
                        <a:t>Y</a:t>
                      </a:r>
                      <a:endParaRPr lang="en-US" sz="14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U</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V</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9150">
                <a:tc>
                  <a:txBody>
                    <a:bodyPr/>
                    <a:lstStyle/>
                    <a:p>
                      <a:pPr algn="ctr" fontAlgn="ctr"/>
                      <a:r>
                        <a:rPr lang="en-US" sz="1400" u="none" strike="noStrike" dirty="0" smtClean="0">
                          <a:effectLst/>
                        </a:rPr>
                        <a:t>0.00%</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0.07%</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0.04%</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a:effectLst/>
                        </a:rPr>
                        <a:t>0.00%</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0.05%</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0.03%</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443">
                <a:tc gridSpan="3">
                  <a:txBody>
                    <a:bodyPr/>
                    <a:lstStyle/>
                    <a:p>
                      <a:pPr algn="ctr" rtl="0" fontAlgn="b"/>
                      <a:r>
                        <a:rPr lang="en-US" sz="1400" u="none" strike="noStrike" dirty="0">
                          <a:effectLst/>
                        </a:rPr>
                        <a:t>Random Access Main</a:t>
                      </a:r>
                      <a:endParaRPr lang="en-US" sz="14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rtl="0" fontAlgn="b"/>
                      <a:r>
                        <a:rPr lang="en-US" sz="1400" u="none" strike="noStrike" dirty="0">
                          <a:effectLst/>
                        </a:rPr>
                        <a:t>Random Access HE10</a:t>
                      </a:r>
                      <a:endParaRPr lang="en-US" sz="14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92443">
                <a:tc>
                  <a:txBody>
                    <a:bodyPr/>
                    <a:lstStyle/>
                    <a:p>
                      <a:pPr algn="ctr" rtl="0" fontAlgn="b"/>
                      <a:r>
                        <a:rPr lang="en-US" sz="1400" u="none" strike="noStrike">
                          <a:effectLst/>
                        </a:rPr>
                        <a:t>Y</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U</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dirty="0">
                          <a:effectLst/>
                        </a:rPr>
                        <a:t>V</a:t>
                      </a:r>
                      <a:endParaRPr lang="en-US" sz="14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dirty="0">
                          <a:effectLst/>
                        </a:rPr>
                        <a:t>Y</a:t>
                      </a:r>
                      <a:endParaRPr lang="en-US" sz="14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U</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V</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9150">
                <a:tc>
                  <a:txBody>
                    <a:bodyPr/>
                    <a:lstStyle/>
                    <a:p>
                      <a:pPr algn="ctr" fontAlgn="ctr"/>
                      <a:r>
                        <a:rPr lang="en-US" sz="1400" u="none" strike="noStrike" dirty="0" smtClean="0">
                          <a:effectLst/>
                        </a:rPr>
                        <a:t>-0.02%</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0.01%</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-0.02%</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-0.02</a:t>
                      </a:r>
                      <a:r>
                        <a:rPr lang="en-US" sz="1400" u="none" strike="noStrike" dirty="0">
                          <a:effectLst/>
                        </a:rPr>
                        <a:t>%</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0.07%</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0.01%</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443">
                <a:tc gridSpan="3">
                  <a:txBody>
                    <a:bodyPr/>
                    <a:lstStyle/>
                    <a:p>
                      <a:pPr algn="ctr" rtl="0" fontAlgn="b"/>
                      <a:r>
                        <a:rPr lang="en-US" sz="1400" u="none" strike="noStrike">
                          <a:effectLst/>
                        </a:rPr>
                        <a:t>Low delay B Main</a:t>
                      </a:r>
                      <a:endParaRPr lang="en-US" sz="14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rtl="0" fontAlgn="b"/>
                      <a:r>
                        <a:rPr lang="en-US" sz="1400" u="none" strike="noStrike" dirty="0">
                          <a:effectLst/>
                        </a:rPr>
                        <a:t>Low delay B HE10</a:t>
                      </a:r>
                      <a:endParaRPr lang="en-US" sz="14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92443">
                <a:tc>
                  <a:txBody>
                    <a:bodyPr/>
                    <a:lstStyle/>
                    <a:p>
                      <a:pPr algn="ctr" rtl="0" fontAlgn="b"/>
                      <a:r>
                        <a:rPr lang="en-US" sz="1400" u="none" strike="noStrike">
                          <a:effectLst/>
                        </a:rPr>
                        <a:t>Y</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U</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V</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Y</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dirty="0">
                          <a:effectLst/>
                        </a:rPr>
                        <a:t>U</a:t>
                      </a:r>
                      <a:endParaRPr lang="en-US" sz="14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V</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9150">
                <a:tc>
                  <a:txBody>
                    <a:bodyPr/>
                    <a:lstStyle/>
                    <a:p>
                      <a:pPr algn="ctr" fontAlgn="ctr"/>
                      <a:r>
                        <a:rPr lang="en-US" sz="1400" u="none" strike="noStrike">
                          <a:effectLst/>
                        </a:rPr>
                        <a:t>0.00%</a:t>
                      </a:r>
                      <a:endParaRPr lang="en-US" sz="14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0.16%</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0.28</a:t>
                      </a:r>
                      <a:r>
                        <a:rPr lang="en-US" sz="1400" u="none" strike="noStrike" dirty="0">
                          <a:effectLst/>
                        </a:rPr>
                        <a:t>%</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0.02</a:t>
                      </a:r>
                      <a:r>
                        <a:rPr lang="en-US" sz="1400" u="none" strike="noStrike" dirty="0">
                          <a:effectLst/>
                        </a:rPr>
                        <a:t>%</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0.08%</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-0.04</a:t>
                      </a:r>
                      <a:r>
                        <a:rPr lang="en-US" sz="1400" u="none" strike="noStrike" dirty="0">
                          <a:effectLst/>
                        </a:rPr>
                        <a:t>%</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443">
                <a:tc gridSpan="3">
                  <a:txBody>
                    <a:bodyPr/>
                    <a:lstStyle/>
                    <a:p>
                      <a:pPr algn="ctr" rtl="0" fontAlgn="b"/>
                      <a:r>
                        <a:rPr lang="en-US" sz="1400" u="none" strike="noStrike">
                          <a:effectLst/>
                        </a:rPr>
                        <a:t>Low delay P Main</a:t>
                      </a:r>
                      <a:endParaRPr lang="en-US" sz="14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rtl="0" fontAlgn="b"/>
                      <a:r>
                        <a:rPr lang="en-US" sz="1400" u="none" strike="noStrike" dirty="0">
                          <a:effectLst/>
                        </a:rPr>
                        <a:t>Low delay P HE10</a:t>
                      </a:r>
                      <a:endParaRPr lang="en-US" sz="14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92443">
                <a:tc>
                  <a:txBody>
                    <a:bodyPr/>
                    <a:lstStyle/>
                    <a:p>
                      <a:pPr algn="ctr" rtl="0" fontAlgn="b"/>
                      <a:r>
                        <a:rPr lang="en-US" sz="1400" u="none" strike="noStrike">
                          <a:effectLst/>
                        </a:rPr>
                        <a:t>Y</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U</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V</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Y</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dirty="0">
                          <a:effectLst/>
                        </a:rPr>
                        <a:t>U</a:t>
                      </a:r>
                      <a:endParaRPr lang="en-US" sz="14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400" u="none" strike="noStrike">
                          <a:effectLst/>
                        </a:rPr>
                        <a:t>V</a:t>
                      </a:r>
                      <a:endParaRPr lang="en-US" sz="14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9150">
                <a:tc>
                  <a:txBody>
                    <a:bodyPr/>
                    <a:lstStyle/>
                    <a:p>
                      <a:pPr algn="ctr" fontAlgn="ctr"/>
                      <a:r>
                        <a:rPr lang="en-US" sz="1400" u="none" strike="noStrike" dirty="0" smtClean="0">
                          <a:effectLst/>
                        </a:rPr>
                        <a:t>-0.02%</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0.21%</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0.19</a:t>
                      </a:r>
                      <a:r>
                        <a:rPr lang="en-US" sz="1400" u="none" strike="noStrike" dirty="0">
                          <a:effectLst/>
                        </a:rPr>
                        <a:t>%</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-0.03%</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smtClean="0">
                          <a:effectLst/>
                        </a:rPr>
                        <a:t>0.26%</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400" u="none" strike="noStrike" dirty="0">
                          <a:effectLst/>
                        </a:rPr>
                        <a:t>-</a:t>
                      </a:r>
                      <a:r>
                        <a:rPr lang="en-US" sz="1400" u="none" strike="noStrike" dirty="0" smtClean="0">
                          <a:effectLst/>
                        </a:rPr>
                        <a:t>0.39%</a:t>
                      </a:r>
                      <a:endParaRPr lang="en-US" sz="14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8" name="TextBox 7"/>
          <p:cNvSpPr txBox="1"/>
          <p:nvPr/>
        </p:nvSpPr>
        <p:spPr>
          <a:xfrm>
            <a:off x="672860" y="767751"/>
            <a:ext cx="5827301" cy="923330"/>
          </a:xfrm>
          <a:prstGeom prst="rect">
            <a:avLst/>
          </a:prstGeom>
          <a:noFill/>
        </p:spPr>
        <p:txBody>
          <a:bodyPr wrap="none" rtlCol="0">
            <a:spAutoFit/>
          </a:bodyPr>
          <a:lstStyle/>
          <a:p>
            <a:r>
              <a:rPr lang="en-US" dirty="0" smtClean="0"/>
              <a:t>Common test conditions.</a:t>
            </a:r>
          </a:p>
          <a:p>
            <a:r>
              <a:rPr lang="en-US" dirty="0" smtClean="0"/>
              <a:t>Results averaged over all sequences including Class F.</a:t>
            </a:r>
          </a:p>
          <a:p>
            <a:r>
              <a:rPr lang="en-US" dirty="0" smtClean="0"/>
              <a:t>Cross-checked by LG.</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 AI</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370951997"/>
              </p:ext>
            </p:extLst>
          </p:nvPr>
        </p:nvGraphicFramePr>
        <p:xfrm>
          <a:off x="1480731" y="1658679"/>
          <a:ext cx="6195978" cy="3032347"/>
        </p:xfrm>
        <a:graphic>
          <a:graphicData uri="http://schemas.openxmlformats.org/drawingml/2006/table">
            <a:tbl>
              <a:tblPr>
                <a:tableStyleId>{5C22544A-7EE6-4342-B048-85BDC9FD1C3A}</a:tableStyleId>
              </a:tblPr>
              <a:tblGrid>
                <a:gridCol w="1050780"/>
                <a:gridCol w="857533"/>
                <a:gridCol w="857533"/>
                <a:gridCol w="857533"/>
                <a:gridCol w="857533"/>
                <a:gridCol w="857533"/>
                <a:gridCol w="857533"/>
              </a:tblGrid>
              <a:tr h="211292">
                <a:tc>
                  <a:txBody>
                    <a:bodyPr/>
                    <a:lstStyle/>
                    <a:p>
                      <a:pPr algn="l" fontAlgn="b"/>
                      <a:endParaRPr lang="en-US" sz="1400" b="0" i="0" u="none" strike="noStrike" dirty="0">
                        <a:solidFill>
                          <a:srgbClr val="000000"/>
                        </a:solidFill>
                        <a:effectLst/>
                        <a:latin typeface="Arial"/>
                      </a:endParaRPr>
                    </a:p>
                  </a:txBody>
                  <a:tcPr marL="0" marR="0" marT="0" marB="0" anchor="b"/>
                </a:tc>
                <a:tc gridSpan="3">
                  <a:txBody>
                    <a:bodyPr/>
                    <a:lstStyle/>
                    <a:p>
                      <a:pPr algn="ctr" fontAlgn="b"/>
                      <a:r>
                        <a:rPr lang="en-US" sz="1400" b="1" u="none" strike="noStrike" dirty="0">
                          <a:effectLst/>
                        </a:rPr>
                        <a:t>All Intra Main</a:t>
                      </a:r>
                      <a:endParaRPr lang="en-US" sz="1400" b="1" i="0" u="none" strike="noStrike" dirty="0">
                        <a:solidFill>
                          <a:srgbClr val="000000"/>
                        </a:solidFill>
                        <a:effectLst/>
                        <a:latin typeface="Arial"/>
                      </a:endParaRP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b="1" u="none" strike="noStrike" dirty="0">
                          <a:effectLst/>
                        </a:rPr>
                        <a:t>All Intra HE10</a:t>
                      </a:r>
                      <a:endParaRPr lang="en-US" sz="1400" b="1" i="0" u="none" strike="noStrike" dirty="0">
                        <a:solidFill>
                          <a:srgbClr val="000000"/>
                        </a:solidFill>
                        <a:effectLst/>
                        <a:latin typeface="Arial"/>
                      </a:endParaRPr>
                    </a:p>
                  </a:txBody>
                  <a:tcPr marL="0" marR="0" marT="0" marB="0" anchor="b"/>
                </a:tc>
                <a:tc hMerge="1">
                  <a:txBody>
                    <a:bodyPr/>
                    <a:lstStyle/>
                    <a:p>
                      <a:endParaRPr lang="en-US"/>
                    </a:p>
                  </a:txBody>
                  <a:tcPr/>
                </a:tc>
                <a:tc hMerge="1">
                  <a:txBody>
                    <a:bodyPr/>
                    <a:lstStyle/>
                    <a:p>
                      <a:endParaRPr lang="en-US"/>
                    </a:p>
                  </a:txBody>
                  <a:tcPr/>
                </a:tc>
              </a:tr>
              <a:tr h="214392">
                <a:tc>
                  <a:txBody>
                    <a:bodyPr/>
                    <a:lstStyle/>
                    <a:p>
                      <a:pPr algn="l" fontAlgn="b"/>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Y</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U</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dirty="0">
                          <a:effectLst/>
                        </a:rPr>
                        <a:t>V</a:t>
                      </a:r>
                      <a:endParaRPr lang="en-US" sz="1400" b="0" i="0" u="none" strike="noStrike" dirty="0">
                        <a:solidFill>
                          <a:srgbClr val="000000"/>
                        </a:solidFill>
                        <a:effectLst/>
                        <a:latin typeface="Arial"/>
                      </a:endParaRPr>
                    </a:p>
                  </a:txBody>
                  <a:tcPr marL="0" marR="0" marT="0" marB="0" anchor="b"/>
                </a:tc>
                <a:tc>
                  <a:txBody>
                    <a:bodyPr/>
                    <a:lstStyle/>
                    <a:p>
                      <a:pPr algn="ctr" fontAlgn="b"/>
                      <a:r>
                        <a:rPr lang="en-US" sz="1400" u="none" strike="noStrike" dirty="0">
                          <a:effectLst/>
                        </a:rPr>
                        <a:t>Y</a:t>
                      </a:r>
                      <a:endParaRPr lang="en-US" sz="1400" b="0" i="0" u="none" strike="noStrike" dirty="0">
                        <a:solidFill>
                          <a:srgbClr val="000000"/>
                        </a:solidFill>
                        <a:effectLst/>
                        <a:latin typeface="Arial"/>
                      </a:endParaRPr>
                    </a:p>
                  </a:txBody>
                  <a:tcPr marL="0" marR="0" marT="0" marB="0" anchor="b"/>
                </a:tc>
                <a:tc>
                  <a:txBody>
                    <a:bodyPr/>
                    <a:lstStyle/>
                    <a:p>
                      <a:pPr algn="ctr" fontAlgn="b"/>
                      <a:r>
                        <a:rPr lang="en-US" sz="1400" u="none" strike="noStrike">
                          <a:effectLst/>
                        </a:rPr>
                        <a:t>U</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V</a:t>
                      </a:r>
                      <a:endParaRPr lang="en-US" sz="1400" b="0" i="0" u="none" strike="noStrike">
                        <a:solidFill>
                          <a:srgbClr val="000000"/>
                        </a:solidFill>
                        <a:effectLst/>
                        <a:latin typeface="Arial"/>
                      </a:endParaRPr>
                    </a:p>
                  </a:txBody>
                  <a:tcPr marL="0" marR="0" marT="0" marB="0" anchor="b"/>
                </a:tc>
              </a:tr>
              <a:tr h="214392">
                <a:tc>
                  <a:txBody>
                    <a:bodyPr/>
                    <a:lstStyle/>
                    <a:p>
                      <a:pPr algn="l" fontAlgn="b"/>
                      <a:r>
                        <a:rPr lang="en-US" sz="1400" u="none" strike="noStrike">
                          <a:effectLst/>
                        </a:rPr>
                        <a:t>Class A</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0.01%</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0.01%</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-0.01%</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dirty="0">
                          <a:effectLst/>
                        </a:rPr>
                        <a:t>0.01%</a:t>
                      </a:r>
                      <a:endParaRPr lang="en-US" sz="1400" b="0" i="0" u="none" strike="noStrike" dirty="0">
                        <a:solidFill>
                          <a:srgbClr val="000000"/>
                        </a:solidFill>
                        <a:effectLst/>
                        <a:latin typeface="Arial"/>
                      </a:endParaRPr>
                    </a:p>
                  </a:txBody>
                  <a:tcPr marL="0" marR="0" marT="0" marB="0" anchor="b"/>
                </a:tc>
                <a:tc>
                  <a:txBody>
                    <a:bodyPr/>
                    <a:lstStyle/>
                    <a:p>
                      <a:pPr algn="ctr" fontAlgn="b"/>
                      <a:r>
                        <a:rPr lang="en-US" sz="1400" u="none" strike="noStrike" dirty="0">
                          <a:effectLst/>
                        </a:rPr>
                        <a:t>-0.02%</a:t>
                      </a:r>
                      <a:endParaRPr lang="en-US" sz="1400" b="0" i="0" u="none" strike="noStrike" dirty="0">
                        <a:solidFill>
                          <a:srgbClr val="000000"/>
                        </a:solidFill>
                        <a:effectLst/>
                        <a:latin typeface="Arial"/>
                      </a:endParaRPr>
                    </a:p>
                  </a:txBody>
                  <a:tcPr marL="0" marR="0" marT="0" marB="0" anchor="b"/>
                </a:tc>
                <a:tc>
                  <a:txBody>
                    <a:bodyPr/>
                    <a:lstStyle/>
                    <a:p>
                      <a:pPr algn="ctr" fontAlgn="b"/>
                      <a:r>
                        <a:rPr lang="en-US" sz="1400" u="none" strike="noStrike">
                          <a:effectLst/>
                        </a:rPr>
                        <a:t>0.01%</a:t>
                      </a:r>
                      <a:endParaRPr lang="en-US" sz="1400" b="0" i="0" u="none" strike="noStrike">
                        <a:solidFill>
                          <a:srgbClr val="000000"/>
                        </a:solidFill>
                        <a:effectLst/>
                        <a:latin typeface="Arial"/>
                      </a:endParaRPr>
                    </a:p>
                  </a:txBody>
                  <a:tcPr marL="0" marR="0" marT="0" marB="0" anchor="b"/>
                </a:tc>
              </a:tr>
              <a:tr h="214392">
                <a:tc>
                  <a:txBody>
                    <a:bodyPr/>
                    <a:lstStyle/>
                    <a:p>
                      <a:pPr algn="l" fontAlgn="b"/>
                      <a:r>
                        <a:rPr lang="en-US" sz="1400" u="none" strike="noStrike">
                          <a:effectLst/>
                        </a:rPr>
                        <a:t>Class B</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0.01%</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0.09%</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0.05%</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0.00%</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dirty="0">
                          <a:effectLst/>
                        </a:rPr>
                        <a:t>0.10%</a:t>
                      </a:r>
                      <a:endParaRPr lang="en-US" sz="1400" b="0" i="0" u="none" strike="noStrike" dirty="0">
                        <a:solidFill>
                          <a:srgbClr val="000000"/>
                        </a:solidFill>
                        <a:effectLst/>
                        <a:latin typeface="Arial"/>
                      </a:endParaRPr>
                    </a:p>
                  </a:txBody>
                  <a:tcPr marL="0" marR="0" marT="0" marB="0" anchor="b"/>
                </a:tc>
                <a:tc>
                  <a:txBody>
                    <a:bodyPr/>
                    <a:lstStyle/>
                    <a:p>
                      <a:pPr algn="ctr" fontAlgn="b"/>
                      <a:r>
                        <a:rPr lang="en-US" sz="1400" u="none" strike="noStrike">
                          <a:effectLst/>
                        </a:rPr>
                        <a:t>0.02%</a:t>
                      </a:r>
                      <a:endParaRPr lang="en-US" sz="1400" b="0" i="0" u="none" strike="noStrike">
                        <a:solidFill>
                          <a:srgbClr val="000000"/>
                        </a:solidFill>
                        <a:effectLst/>
                        <a:latin typeface="Arial"/>
                      </a:endParaRPr>
                    </a:p>
                  </a:txBody>
                  <a:tcPr marL="0" marR="0" marT="0" marB="0" anchor="b"/>
                </a:tc>
              </a:tr>
              <a:tr h="214392">
                <a:tc>
                  <a:txBody>
                    <a:bodyPr/>
                    <a:lstStyle/>
                    <a:p>
                      <a:pPr algn="l" fontAlgn="b"/>
                      <a:r>
                        <a:rPr lang="en-US" sz="1400" u="none" strike="noStrike">
                          <a:effectLst/>
                        </a:rPr>
                        <a:t>Class C</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0.00%</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0.06%</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0.05%</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0.00%</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dirty="0">
                          <a:effectLst/>
                        </a:rPr>
                        <a:t>0.07%</a:t>
                      </a:r>
                      <a:endParaRPr lang="en-US" sz="1400" b="0" i="0" u="none" strike="noStrike" dirty="0">
                        <a:solidFill>
                          <a:srgbClr val="000000"/>
                        </a:solidFill>
                        <a:effectLst/>
                        <a:latin typeface="Arial"/>
                      </a:endParaRPr>
                    </a:p>
                  </a:txBody>
                  <a:tcPr marL="0" marR="0" marT="0" marB="0" anchor="b"/>
                </a:tc>
                <a:tc>
                  <a:txBody>
                    <a:bodyPr/>
                    <a:lstStyle/>
                    <a:p>
                      <a:pPr algn="ctr" fontAlgn="b"/>
                      <a:r>
                        <a:rPr lang="en-US" sz="1400" u="none" strike="noStrike">
                          <a:effectLst/>
                        </a:rPr>
                        <a:t>0.04%</a:t>
                      </a:r>
                      <a:endParaRPr lang="en-US" sz="1400" b="0" i="0" u="none" strike="noStrike">
                        <a:solidFill>
                          <a:srgbClr val="000000"/>
                        </a:solidFill>
                        <a:effectLst/>
                        <a:latin typeface="Arial"/>
                      </a:endParaRPr>
                    </a:p>
                  </a:txBody>
                  <a:tcPr marL="0" marR="0" marT="0" marB="0" anchor="b"/>
                </a:tc>
              </a:tr>
              <a:tr h="214392">
                <a:tc>
                  <a:txBody>
                    <a:bodyPr/>
                    <a:lstStyle/>
                    <a:p>
                      <a:pPr algn="l" fontAlgn="b"/>
                      <a:r>
                        <a:rPr lang="en-US" sz="1400" u="none" strike="noStrike">
                          <a:effectLst/>
                        </a:rPr>
                        <a:t>Class D</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-0.01%</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0.14%</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0.09%</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dirty="0">
                          <a:effectLst/>
                        </a:rPr>
                        <a:t>0.00%</a:t>
                      </a:r>
                      <a:endParaRPr lang="en-US" sz="1400" b="0" i="0" u="none" strike="noStrike" dirty="0">
                        <a:solidFill>
                          <a:srgbClr val="000000"/>
                        </a:solidFill>
                        <a:effectLst/>
                        <a:latin typeface="Arial"/>
                      </a:endParaRPr>
                    </a:p>
                  </a:txBody>
                  <a:tcPr marL="0" marR="0" marT="0" marB="0" anchor="b"/>
                </a:tc>
                <a:tc>
                  <a:txBody>
                    <a:bodyPr/>
                    <a:lstStyle/>
                    <a:p>
                      <a:pPr algn="ctr" fontAlgn="b"/>
                      <a:r>
                        <a:rPr lang="en-US" sz="1400" u="none" strike="noStrike" dirty="0">
                          <a:effectLst/>
                        </a:rPr>
                        <a:t>0.09%</a:t>
                      </a:r>
                      <a:endParaRPr lang="en-US" sz="1400" b="0" i="0" u="none" strike="noStrike" dirty="0">
                        <a:solidFill>
                          <a:srgbClr val="000000"/>
                        </a:solidFill>
                        <a:effectLst/>
                        <a:latin typeface="Arial"/>
                      </a:endParaRPr>
                    </a:p>
                  </a:txBody>
                  <a:tcPr marL="0" marR="0" marT="0" marB="0" anchor="b"/>
                </a:tc>
                <a:tc>
                  <a:txBody>
                    <a:bodyPr/>
                    <a:lstStyle/>
                    <a:p>
                      <a:pPr algn="ctr" fontAlgn="b"/>
                      <a:r>
                        <a:rPr lang="en-US" sz="1400" u="none" strike="noStrike" dirty="0">
                          <a:effectLst/>
                        </a:rPr>
                        <a:t>0.00%</a:t>
                      </a:r>
                      <a:endParaRPr lang="en-US" sz="1400" b="0" i="0" u="none" strike="noStrike" dirty="0">
                        <a:solidFill>
                          <a:srgbClr val="000000"/>
                        </a:solidFill>
                        <a:effectLst/>
                        <a:latin typeface="Arial"/>
                      </a:endParaRPr>
                    </a:p>
                  </a:txBody>
                  <a:tcPr marL="0" marR="0" marT="0" marB="0" anchor="b"/>
                </a:tc>
              </a:tr>
              <a:tr h="214392">
                <a:tc>
                  <a:txBody>
                    <a:bodyPr/>
                    <a:lstStyle/>
                    <a:p>
                      <a:pPr algn="l" fontAlgn="b"/>
                      <a:r>
                        <a:rPr lang="en-US" sz="1400" u="none" strike="noStrike">
                          <a:effectLst/>
                        </a:rPr>
                        <a:t>Class E</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0.00%</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0.05%</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0.05%</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0.00%</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0.00%</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dirty="0">
                          <a:effectLst/>
                        </a:rPr>
                        <a:t>0.07%</a:t>
                      </a:r>
                      <a:endParaRPr lang="en-US" sz="1400" b="0" i="0" u="none" strike="noStrike" dirty="0">
                        <a:solidFill>
                          <a:srgbClr val="000000"/>
                        </a:solidFill>
                        <a:effectLst/>
                        <a:latin typeface="Arial"/>
                      </a:endParaRPr>
                    </a:p>
                  </a:txBody>
                  <a:tcPr marL="0" marR="0" marT="0" marB="0" anchor="b"/>
                </a:tc>
              </a:tr>
              <a:tr h="214392">
                <a:tc>
                  <a:txBody>
                    <a:bodyPr/>
                    <a:lstStyle/>
                    <a:p>
                      <a:pPr algn="l" fontAlgn="b"/>
                      <a:r>
                        <a:rPr lang="en-US" sz="1400" u="none" strike="noStrike">
                          <a:effectLst/>
                        </a:rPr>
                        <a:t>Class F</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-0.01%</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0.08%</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0.02%</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-0.02%</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0.04%</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dirty="0">
                          <a:effectLst/>
                        </a:rPr>
                        <a:t>0.03%</a:t>
                      </a:r>
                      <a:endParaRPr lang="en-US" sz="1400" b="0" i="0" u="none" strike="noStrike" dirty="0">
                        <a:solidFill>
                          <a:srgbClr val="000000"/>
                        </a:solidFill>
                        <a:effectLst/>
                        <a:latin typeface="Arial"/>
                      </a:endParaRPr>
                    </a:p>
                  </a:txBody>
                  <a:tcPr marL="0" marR="0" marT="0" marB="0" anchor="b"/>
                </a:tc>
              </a:tr>
              <a:tr h="214392">
                <a:tc>
                  <a:txBody>
                    <a:bodyPr/>
                    <a:lstStyle/>
                    <a:p>
                      <a:pPr algn="l" fontAlgn="b"/>
                      <a:r>
                        <a:rPr lang="en-US" sz="1400" u="none" strike="noStrike">
                          <a:effectLst/>
                        </a:rPr>
                        <a:t>Overall</a:t>
                      </a:r>
                      <a:endParaRPr lang="en-US" sz="1400" b="1"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0.00%</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0.07%</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0.04%</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0.00%</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0.05%</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dirty="0">
                          <a:effectLst/>
                        </a:rPr>
                        <a:t>0.03%</a:t>
                      </a:r>
                      <a:endParaRPr lang="en-US" sz="1400" b="0" i="0" u="none" strike="noStrike" dirty="0">
                        <a:solidFill>
                          <a:srgbClr val="000000"/>
                        </a:solidFill>
                        <a:effectLst/>
                        <a:latin typeface="Arial"/>
                      </a:endParaRPr>
                    </a:p>
                  </a:txBody>
                  <a:tcPr marL="0" marR="0" marT="0" marB="0" anchor="b"/>
                </a:tc>
              </a:tr>
              <a:tr h="214392">
                <a:tc>
                  <a:txBody>
                    <a:bodyPr/>
                    <a:lstStyle/>
                    <a:p>
                      <a:pPr algn="l" fontAlgn="b"/>
                      <a:r>
                        <a:rPr lang="en-US" sz="1400" u="none" strike="noStrike">
                          <a:effectLst/>
                        </a:rPr>
                        <a:t> </a:t>
                      </a:r>
                      <a:endParaRPr lang="en-US" sz="1400" b="0" i="0" u="none" strike="noStrike">
                        <a:solidFill>
                          <a:srgbClr val="000000"/>
                        </a:solidFill>
                        <a:effectLst/>
                        <a:latin typeface="Arial"/>
                      </a:endParaRPr>
                    </a:p>
                  </a:txBody>
                  <a:tcPr marL="0" marR="0" marT="0" marB="0" anchor="b"/>
                </a:tc>
                <a:tc>
                  <a:txBody>
                    <a:bodyPr/>
                    <a:lstStyle/>
                    <a:p>
                      <a:pPr algn="ctr" fontAlgn="b"/>
                      <a:r>
                        <a:rPr lang="en-US" sz="1400" u="none" strike="noStrike">
                          <a:effectLst/>
                        </a:rPr>
                        <a:t>0.00%</a:t>
                      </a:r>
                      <a:endParaRPr lang="en-US" sz="1400" b="0" i="0" u="none" strike="noStrike">
                        <a:solidFill>
                          <a:srgbClr val="808080"/>
                        </a:solidFill>
                        <a:effectLst/>
                        <a:latin typeface="Arial"/>
                      </a:endParaRPr>
                    </a:p>
                  </a:txBody>
                  <a:tcPr marL="0" marR="0" marT="0" marB="0" anchor="b"/>
                </a:tc>
                <a:tc>
                  <a:txBody>
                    <a:bodyPr/>
                    <a:lstStyle/>
                    <a:p>
                      <a:pPr algn="ctr" fontAlgn="b"/>
                      <a:r>
                        <a:rPr lang="en-US" sz="1400" u="none" strike="noStrike">
                          <a:effectLst/>
                        </a:rPr>
                        <a:t>0.07%</a:t>
                      </a:r>
                      <a:endParaRPr lang="en-US" sz="1400" b="0" i="0" u="none" strike="noStrike">
                        <a:solidFill>
                          <a:srgbClr val="808080"/>
                        </a:solidFill>
                        <a:effectLst/>
                        <a:latin typeface="Arial"/>
                      </a:endParaRPr>
                    </a:p>
                  </a:txBody>
                  <a:tcPr marL="0" marR="0" marT="0" marB="0" anchor="b"/>
                </a:tc>
                <a:tc>
                  <a:txBody>
                    <a:bodyPr/>
                    <a:lstStyle/>
                    <a:p>
                      <a:pPr algn="ctr" fontAlgn="b"/>
                      <a:r>
                        <a:rPr lang="en-US" sz="1400" u="none" strike="noStrike">
                          <a:effectLst/>
                        </a:rPr>
                        <a:t>0.04%</a:t>
                      </a:r>
                      <a:endParaRPr lang="en-US" sz="1400" b="0" i="0" u="none" strike="noStrike">
                        <a:solidFill>
                          <a:srgbClr val="808080"/>
                        </a:solidFill>
                        <a:effectLst/>
                        <a:latin typeface="Arial"/>
                      </a:endParaRPr>
                    </a:p>
                  </a:txBody>
                  <a:tcPr marL="0" marR="0" marT="0" marB="0" anchor="b"/>
                </a:tc>
                <a:tc>
                  <a:txBody>
                    <a:bodyPr/>
                    <a:lstStyle/>
                    <a:p>
                      <a:pPr algn="ctr" fontAlgn="b"/>
                      <a:r>
                        <a:rPr lang="en-US" sz="1400" u="none" strike="noStrike">
                          <a:effectLst/>
                        </a:rPr>
                        <a:t>0.00%</a:t>
                      </a:r>
                      <a:endParaRPr lang="en-US" sz="1400" b="0" i="0" u="none" strike="noStrike">
                        <a:solidFill>
                          <a:srgbClr val="808080"/>
                        </a:solidFill>
                        <a:effectLst/>
                        <a:latin typeface="Arial"/>
                      </a:endParaRPr>
                    </a:p>
                  </a:txBody>
                  <a:tcPr marL="0" marR="0" marT="0" marB="0" anchor="b"/>
                </a:tc>
                <a:tc>
                  <a:txBody>
                    <a:bodyPr/>
                    <a:lstStyle/>
                    <a:p>
                      <a:pPr algn="ctr" fontAlgn="b"/>
                      <a:r>
                        <a:rPr lang="en-US" sz="1400" u="none" strike="noStrike">
                          <a:effectLst/>
                        </a:rPr>
                        <a:t>0.04%</a:t>
                      </a:r>
                      <a:endParaRPr lang="en-US" sz="1400" b="0" i="0" u="none" strike="noStrike">
                        <a:solidFill>
                          <a:srgbClr val="808080"/>
                        </a:solidFill>
                        <a:effectLst/>
                        <a:latin typeface="Arial"/>
                      </a:endParaRPr>
                    </a:p>
                  </a:txBody>
                  <a:tcPr marL="0" marR="0" marT="0" marB="0" anchor="b"/>
                </a:tc>
                <a:tc>
                  <a:txBody>
                    <a:bodyPr/>
                    <a:lstStyle/>
                    <a:p>
                      <a:pPr algn="ctr" fontAlgn="b"/>
                      <a:r>
                        <a:rPr lang="en-US" sz="1400" u="none" strike="noStrike" dirty="0">
                          <a:effectLst/>
                        </a:rPr>
                        <a:t>0.04%</a:t>
                      </a:r>
                      <a:endParaRPr lang="en-US" sz="1400" b="0" i="0" u="none" strike="noStrike" dirty="0">
                        <a:solidFill>
                          <a:srgbClr val="808080"/>
                        </a:solidFill>
                        <a:effectLst/>
                        <a:latin typeface="Arial"/>
                      </a:endParaRPr>
                    </a:p>
                  </a:txBody>
                  <a:tcPr marL="0" marR="0" marT="0" marB="0" anchor="b"/>
                </a:tc>
              </a:tr>
              <a:tr h="428783">
                <a:tc>
                  <a:txBody>
                    <a:bodyPr/>
                    <a:lstStyle/>
                    <a:p>
                      <a:pPr algn="l" fontAlgn="b"/>
                      <a:r>
                        <a:rPr lang="en-US" sz="1400" u="none" strike="noStrike">
                          <a:effectLst/>
                        </a:rPr>
                        <a:t>Enc Time[%]</a:t>
                      </a:r>
                      <a:endParaRPr lang="en-US" sz="1400" b="0" i="0" u="none" strike="noStrike">
                        <a:solidFill>
                          <a:srgbClr val="000000"/>
                        </a:solidFill>
                        <a:effectLst/>
                        <a:latin typeface="Arial"/>
                      </a:endParaRPr>
                    </a:p>
                  </a:txBody>
                  <a:tcPr marL="0" marR="0" marT="0" marB="0" anchor="b"/>
                </a:tc>
                <a:tc gridSpan="3">
                  <a:txBody>
                    <a:bodyPr/>
                    <a:lstStyle/>
                    <a:p>
                      <a:pPr algn="ctr" fontAlgn="b"/>
                      <a:r>
                        <a:rPr lang="en-US" sz="1400" u="none" strike="noStrike">
                          <a:effectLst/>
                        </a:rPr>
                        <a:t>98.30%</a:t>
                      </a:r>
                      <a:endParaRPr lang="en-US" sz="1400" b="0" i="0" u="none" strike="noStrike">
                        <a:solidFill>
                          <a:srgbClr val="000000"/>
                        </a:solidFill>
                        <a:effectLst/>
                        <a:latin typeface="Arial"/>
                      </a:endParaRP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u="none" strike="noStrike" dirty="0">
                          <a:effectLst/>
                        </a:rPr>
                        <a:t>99.25%</a:t>
                      </a:r>
                      <a:endParaRPr lang="en-US" sz="1400" b="0" i="0" u="none" strike="noStrike" dirty="0">
                        <a:solidFill>
                          <a:srgbClr val="000000"/>
                        </a:solidFill>
                        <a:effectLst/>
                        <a:latin typeface="Arial"/>
                      </a:endParaRPr>
                    </a:p>
                  </a:txBody>
                  <a:tcPr marL="0" marR="0" marT="0" marB="0" anchor="b"/>
                </a:tc>
                <a:tc hMerge="1">
                  <a:txBody>
                    <a:bodyPr/>
                    <a:lstStyle/>
                    <a:p>
                      <a:endParaRPr lang="en-US"/>
                    </a:p>
                  </a:txBody>
                  <a:tcPr/>
                </a:tc>
                <a:tc hMerge="1">
                  <a:txBody>
                    <a:bodyPr/>
                    <a:lstStyle/>
                    <a:p>
                      <a:endParaRPr lang="en-US"/>
                    </a:p>
                  </a:txBody>
                  <a:tcPr/>
                </a:tc>
              </a:tr>
              <a:tr h="460676">
                <a:tc>
                  <a:txBody>
                    <a:bodyPr/>
                    <a:lstStyle/>
                    <a:p>
                      <a:pPr algn="l" fontAlgn="b"/>
                      <a:r>
                        <a:rPr lang="en-US" sz="1400" u="none" strike="noStrike">
                          <a:effectLst/>
                        </a:rPr>
                        <a:t>Dec Time[%]</a:t>
                      </a:r>
                      <a:endParaRPr lang="en-US" sz="1400" b="0" i="0" u="none" strike="noStrike">
                        <a:solidFill>
                          <a:srgbClr val="000000"/>
                        </a:solidFill>
                        <a:effectLst/>
                        <a:latin typeface="Arial"/>
                      </a:endParaRPr>
                    </a:p>
                  </a:txBody>
                  <a:tcPr marL="0" marR="0" marT="0" marB="0" anchor="b"/>
                </a:tc>
                <a:tc gridSpan="3">
                  <a:txBody>
                    <a:bodyPr/>
                    <a:lstStyle/>
                    <a:p>
                      <a:pPr algn="ctr" fontAlgn="b"/>
                      <a:r>
                        <a:rPr lang="en-US" sz="1400" u="none" strike="noStrike" dirty="0">
                          <a:effectLst/>
                        </a:rPr>
                        <a:t>101.14%</a:t>
                      </a:r>
                      <a:endParaRPr lang="en-US" sz="1400" b="0" i="0" u="none" strike="noStrike" dirty="0">
                        <a:solidFill>
                          <a:srgbClr val="000000"/>
                        </a:solidFill>
                        <a:effectLst/>
                        <a:latin typeface="Arial"/>
                      </a:endParaRP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u="none" strike="noStrike" dirty="0">
                          <a:effectLst/>
                        </a:rPr>
                        <a:t>99.69%</a:t>
                      </a:r>
                      <a:endParaRPr lang="en-US" sz="1400" b="0" i="0" u="none" strike="noStrike" dirty="0">
                        <a:solidFill>
                          <a:srgbClr val="000000"/>
                        </a:solidFill>
                        <a:effectLst/>
                        <a:latin typeface="Arial"/>
                      </a:endParaRPr>
                    </a:p>
                  </a:txBody>
                  <a:tcPr marL="0" marR="0" marT="0" marB="0" anchor="b"/>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8583088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 RA</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95891114"/>
              </p:ext>
            </p:extLst>
          </p:nvPr>
        </p:nvGraphicFramePr>
        <p:xfrm>
          <a:off x="1480731" y="1658679"/>
          <a:ext cx="6195978" cy="3000454"/>
        </p:xfrm>
        <a:graphic>
          <a:graphicData uri="http://schemas.openxmlformats.org/drawingml/2006/table">
            <a:tbl>
              <a:tblPr>
                <a:tableStyleId>{5C22544A-7EE6-4342-B048-85BDC9FD1C3A}</a:tableStyleId>
              </a:tblPr>
              <a:tblGrid>
                <a:gridCol w="1050780"/>
                <a:gridCol w="857533"/>
                <a:gridCol w="857533"/>
                <a:gridCol w="857533"/>
                <a:gridCol w="857533"/>
                <a:gridCol w="857533"/>
                <a:gridCol w="857533"/>
              </a:tblGrid>
              <a:tr h="211292">
                <a:tc>
                  <a:txBody>
                    <a:bodyPr/>
                    <a:lstStyle/>
                    <a:p>
                      <a:pPr algn="l" fontAlgn="b"/>
                      <a:endParaRPr lang="en-US" sz="1400" b="0" i="0" u="none" strike="noStrike" dirty="0">
                        <a:solidFill>
                          <a:srgbClr val="000000"/>
                        </a:solidFill>
                        <a:effectLst/>
                        <a:latin typeface="Arial"/>
                      </a:endParaRPr>
                    </a:p>
                  </a:txBody>
                  <a:tcPr marL="0" marR="0" marT="0" marB="0" anchor="b"/>
                </a:tc>
                <a:tc gridSpan="3">
                  <a:txBody>
                    <a:bodyPr/>
                    <a:lstStyle/>
                    <a:p>
                      <a:pPr algn="ctr" fontAlgn="b"/>
                      <a:r>
                        <a:rPr lang="en-US" sz="1400" b="1" i="0" u="none" strike="noStrike" dirty="0">
                          <a:solidFill>
                            <a:srgbClr val="000000"/>
                          </a:solidFill>
                          <a:effectLst/>
                          <a:latin typeface="Arial"/>
                        </a:rPr>
                        <a:t>Random Access Main</a:t>
                      </a: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dirty="0">
                          <a:solidFill>
                            <a:srgbClr val="000000"/>
                          </a:solidFill>
                          <a:effectLst/>
                          <a:latin typeface="Arial"/>
                        </a:rPr>
                        <a:t>Random Access HE10</a:t>
                      </a:r>
                    </a:p>
                  </a:txBody>
                  <a:tcPr marL="0" marR="0" marT="0" marB="0" anchor="b"/>
                </a:tc>
                <a:tc hMerge="1">
                  <a:txBody>
                    <a:bodyPr/>
                    <a:lstStyle/>
                    <a:p>
                      <a:endParaRPr lang="en-US"/>
                    </a:p>
                  </a:txBody>
                  <a:tcPr/>
                </a:tc>
                <a:tc hMerge="1">
                  <a:txBody>
                    <a:bodyPr/>
                    <a:lstStyle/>
                    <a:p>
                      <a:endParaRPr lang="en-US"/>
                    </a:p>
                  </a:txBody>
                  <a:tcPr/>
                </a:tc>
              </a:tr>
              <a:tr h="214392">
                <a:tc>
                  <a:txBody>
                    <a:bodyPr/>
                    <a:lstStyle/>
                    <a:p>
                      <a:pPr algn="l" fontAlgn="b"/>
                      <a:endParaRPr lang="en-US" sz="14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Y</a:t>
                      </a:r>
                    </a:p>
                  </a:txBody>
                  <a:tcPr marL="0" marR="0" marT="0" marB="0" anchor="b"/>
                </a:tc>
                <a:tc>
                  <a:txBody>
                    <a:bodyPr/>
                    <a:lstStyle/>
                    <a:p>
                      <a:pPr algn="ctr" fontAlgn="b"/>
                      <a:r>
                        <a:rPr lang="en-US" sz="1400" b="0" i="0" u="none" strike="noStrike">
                          <a:solidFill>
                            <a:srgbClr val="000000"/>
                          </a:solidFill>
                          <a:effectLst/>
                          <a:latin typeface="Arial"/>
                        </a:rPr>
                        <a:t>U</a:t>
                      </a:r>
                    </a:p>
                  </a:txBody>
                  <a:tcPr marL="0" marR="0" marT="0" marB="0" anchor="b"/>
                </a:tc>
                <a:tc>
                  <a:txBody>
                    <a:bodyPr/>
                    <a:lstStyle/>
                    <a:p>
                      <a:pPr algn="ctr" fontAlgn="b"/>
                      <a:r>
                        <a:rPr lang="en-US" sz="1400" b="0" i="0" u="none" strike="noStrike">
                          <a:solidFill>
                            <a:srgbClr val="000000"/>
                          </a:solidFill>
                          <a:effectLst/>
                          <a:latin typeface="Arial"/>
                        </a:rPr>
                        <a:t>V</a:t>
                      </a:r>
                    </a:p>
                  </a:txBody>
                  <a:tcPr marL="0" marR="0" marT="0" marB="0" anchor="b"/>
                </a:tc>
                <a:tc>
                  <a:txBody>
                    <a:bodyPr/>
                    <a:lstStyle/>
                    <a:p>
                      <a:pPr algn="ctr" fontAlgn="b"/>
                      <a:r>
                        <a:rPr lang="en-US" sz="1400" b="0" i="0" u="none" strike="noStrike">
                          <a:solidFill>
                            <a:srgbClr val="000000"/>
                          </a:solidFill>
                          <a:effectLst/>
                          <a:latin typeface="Arial"/>
                        </a:rPr>
                        <a:t>Y</a:t>
                      </a:r>
                    </a:p>
                  </a:txBody>
                  <a:tcPr marL="0" marR="0" marT="0" marB="0" anchor="b"/>
                </a:tc>
                <a:tc>
                  <a:txBody>
                    <a:bodyPr/>
                    <a:lstStyle/>
                    <a:p>
                      <a:pPr algn="ctr" fontAlgn="b"/>
                      <a:r>
                        <a:rPr lang="en-US" sz="1400" b="0" i="0" u="none" strike="noStrike">
                          <a:solidFill>
                            <a:srgbClr val="000000"/>
                          </a:solidFill>
                          <a:effectLst/>
                          <a:latin typeface="Arial"/>
                        </a:rPr>
                        <a:t>U</a:t>
                      </a:r>
                    </a:p>
                  </a:txBody>
                  <a:tcPr marL="0" marR="0" marT="0" marB="0" anchor="b"/>
                </a:tc>
                <a:tc>
                  <a:txBody>
                    <a:bodyPr/>
                    <a:lstStyle/>
                    <a:p>
                      <a:pPr algn="ctr" fontAlgn="b"/>
                      <a:r>
                        <a:rPr lang="en-US" sz="1400" b="0" i="0" u="none" strike="noStrike">
                          <a:solidFill>
                            <a:srgbClr val="000000"/>
                          </a:solidFill>
                          <a:effectLst/>
                          <a:latin typeface="Arial"/>
                        </a:rPr>
                        <a:t>V</a:t>
                      </a:r>
                    </a:p>
                  </a:txBody>
                  <a:tcPr marL="0" marR="0" marT="0" marB="0" anchor="b"/>
                </a:tc>
              </a:tr>
              <a:tr h="214392">
                <a:tc>
                  <a:txBody>
                    <a:bodyPr/>
                    <a:lstStyle/>
                    <a:p>
                      <a:pPr algn="l" fontAlgn="b"/>
                      <a:r>
                        <a:rPr lang="en-US" sz="1400" u="none" strike="noStrike">
                          <a:effectLst/>
                        </a:rPr>
                        <a:t>Class A</a:t>
                      </a:r>
                      <a:endParaRPr lang="en-US" sz="14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-0.03%</a:t>
                      </a:r>
                    </a:p>
                  </a:txBody>
                  <a:tcPr marL="0" marR="0" marT="0" marB="0" anchor="b"/>
                </a:tc>
                <a:tc>
                  <a:txBody>
                    <a:bodyPr/>
                    <a:lstStyle/>
                    <a:p>
                      <a:pPr algn="ctr" fontAlgn="b"/>
                      <a:r>
                        <a:rPr lang="en-US" sz="1400" b="0" i="0" u="none" strike="noStrike">
                          <a:solidFill>
                            <a:srgbClr val="000000"/>
                          </a:solidFill>
                          <a:effectLst/>
                          <a:latin typeface="Arial"/>
                        </a:rPr>
                        <a:t>-0.36%</a:t>
                      </a:r>
                    </a:p>
                  </a:txBody>
                  <a:tcPr marL="0" marR="0" marT="0" marB="0" anchor="b"/>
                </a:tc>
                <a:tc>
                  <a:txBody>
                    <a:bodyPr/>
                    <a:lstStyle/>
                    <a:p>
                      <a:pPr algn="ctr" fontAlgn="b"/>
                      <a:r>
                        <a:rPr lang="en-US" sz="1400" b="0" i="0" u="none" strike="noStrike">
                          <a:solidFill>
                            <a:srgbClr val="000000"/>
                          </a:solidFill>
                          <a:effectLst/>
                          <a:latin typeface="Arial"/>
                        </a:rPr>
                        <a:t>-0.05%</a:t>
                      </a:r>
                    </a:p>
                  </a:txBody>
                  <a:tcPr marL="0" marR="0" marT="0" marB="0" anchor="b"/>
                </a:tc>
                <a:tc>
                  <a:txBody>
                    <a:bodyPr/>
                    <a:lstStyle/>
                    <a:p>
                      <a:pPr algn="ctr" fontAlgn="b"/>
                      <a:r>
                        <a:rPr lang="en-US" sz="1400" b="0" i="0" u="none" strike="noStrike">
                          <a:solidFill>
                            <a:srgbClr val="000000"/>
                          </a:solidFill>
                          <a:effectLst/>
                          <a:latin typeface="Arial"/>
                        </a:rPr>
                        <a:t>0.01%</a:t>
                      </a:r>
                    </a:p>
                  </a:txBody>
                  <a:tcPr marL="0" marR="0" marT="0" marB="0" anchor="b"/>
                </a:tc>
                <a:tc>
                  <a:txBody>
                    <a:bodyPr/>
                    <a:lstStyle/>
                    <a:p>
                      <a:pPr algn="ctr" fontAlgn="b"/>
                      <a:r>
                        <a:rPr lang="en-US" sz="1400" b="0" i="0" u="none" strike="noStrike">
                          <a:solidFill>
                            <a:srgbClr val="000000"/>
                          </a:solidFill>
                          <a:effectLst/>
                          <a:latin typeface="Arial"/>
                        </a:rPr>
                        <a:t>0.12%</a:t>
                      </a:r>
                    </a:p>
                  </a:txBody>
                  <a:tcPr marL="0" marR="0" marT="0" marB="0" anchor="b"/>
                </a:tc>
                <a:tc>
                  <a:txBody>
                    <a:bodyPr/>
                    <a:lstStyle/>
                    <a:p>
                      <a:pPr algn="ctr" fontAlgn="b"/>
                      <a:r>
                        <a:rPr lang="en-US" sz="1400" b="0" i="0" u="none" strike="noStrike">
                          <a:solidFill>
                            <a:srgbClr val="000000"/>
                          </a:solidFill>
                          <a:effectLst/>
                          <a:latin typeface="Arial"/>
                        </a:rPr>
                        <a:t>0.10%</a:t>
                      </a:r>
                    </a:p>
                  </a:txBody>
                  <a:tcPr marL="0" marR="0" marT="0" marB="0" anchor="b"/>
                </a:tc>
              </a:tr>
              <a:tr h="214392">
                <a:tc>
                  <a:txBody>
                    <a:bodyPr/>
                    <a:lstStyle/>
                    <a:p>
                      <a:pPr algn="l" fontAlgn="b"/>
                      <a:r>
                        <a:rPr lang="en-US" sz="1400" u="none" strike="noStrike">
                          <a:effectLst/>
                        </a:rPr>
                        <a:t>Class B</a:t>
                      </a:r>
                      <a:endParaRPr lang="en-US" sz="14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-0.02%</a:t>
                      </a:r>
                    </a:p>
                  </a:txBody>
                  <a:tcPr marL="0" marR="0" marT="0" marB="0" anchor="b"/>
                </a:tc>
                <a:tc>
                  <a:txBody>
                    <a:bodyPr/>
                    <a:lstStyle/>
                    <a:p>
                      <a:pPr algn="ctr" fontAlgn="b"/>
                      <a:r>
                        <a:rPr lang="en-US" sz="1400" b="0" i="0" u="none" strike="noStrike">
                          <a:solidFill>
                            <a:srgbClr val="000000"/>
                          </a:solidFill>
                          <a:effectLst/>
                          <a:latin typeface="Arial"/>
                        </a:rPr>
                        <a:t>0.06%</a:t>
                      </a:r>
                    </a:p>
                  </a:txBody>
                  <a:tcPr marL="0" marR="0" marT="0" marB="0" anchor="b"/>
                </a:tc>
                <a:tc>
                  <a:txBody>
                    <a:bodyPr/>
                    <a:lstStyle/>
                    <a:p>
                      <a:pPr algn="ctr" fontAlgn="b"/>
                      <a:r>
                        <a:rPr lang="en-US" sz="1400" b="0" i="0" u="none" strike="noStrike">
                          <a:solidFill>
                            <a:srgbClr val="000000"/>
                          </a:solidFill>
                          <a:effectLst/>
                          <a:latin typeface="Arial"/>
                        </a:rPr>
                        <a:t>-0.07%</a:t>
                      </a:r>
                    </a:p>
                  </a:txBody>
                  <a:tcPr marL="0" marR="0" marT="0" marB="0" anchor="b"/>
                </a:tc>
                <a:tc>
                  <a:txBody>
                    <a:bodyPr/>
                    <a:lstStyle/>
                    <a:p>
                      <a:pPr algn="ctr" fontAlgn="b"/>
                      <a:r>
                        <a:rPr lang="en-US" sz="1400" b="0" i="0" u="none" strike="noStrike">
                          <a:solidFill>
                            <a:srgbClr val="000000"/>
                          </a:solidFill>
                          <a:effectLst/>
                          <a:latin typeface="Arial"/>
                        </a:rPr>
                        <a:t>0.00%</a:t>
                      </a:r>
                    </a:p>
                  </a:txBody>
                  <a:tcPr marL="0" marR="0" marT="0" marB="0" anchor="b"/>
                </a:tc>
                <a:tc>
                  <a:txBody>
                    <a:bodyPr/>
                    <a:lstStyle/>
                    <a:p>
                      <a:pPr algn="ctr" fontAlgn="b"/>
                      <a:r>
                        <a:rPr lang="en-US" sz="1400" b="0" i="0" u="none" strike="noStrike">
                          <a:solidFill>
                            <a:srgbClr val="000000"/>
                          </a:solidFill>
                          <a:effectLst/>
                          <a:latin typeface="Arial"/>
                        </a:rPr>
                        <a:t>0.03%</a:t>
                      </a:r>
                    </a:p>
                  </a:txBody>
                  <a:tcPr marL="0" marR="0" marT="0" marB="0" anchor="b"/>
                </a:tc>
                <a:tc>
                  <a:txBody>
                    <a:bodyPr/>
                    <a:lstStyle/>
                    <a:p>
                      <a:pPr algn="ctr" fontAlgn="b"/>
                      <a:r>
                        <a:rPr lang="en-US" sz="1400" b="0" i="0" u="none" strike="noStrike">
                          <a:solidFill>
                            <a:srgbClr val="000000"/>
                          </a:solidFill>
                          <a:effectLst/>
                          <a:latin typeface="Arial"/>
                        </a:rPr>
                        <a:t>-0.02%</a:t>
                      </a:r>
                    </a:p>
                  </a:txBody>
                  <a:tcPr marL="0" marR="0" marT="0" marB="0" anchor="b"/>
                </a:tc>
              </a:tr>
              <a:tr h="214392">
                <a:tc>
                  <a:txBody>
                    <a:bodyPr/>
                    <a:lstStyle/>
                    <a:p>
                      <a:pPr algn="l" fontAlgn="b"/>
                      <a:r>
                        <a:rPr lang="en-US" sz="1400" u="none" strike="noStrike">
                          <a:effectLst/>
                        </a:rPr>
                        <a:t>Class C</a:t>
                      </a:r>
                      <a:endParaRPr lang="en-US" sz="14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-0.04%</a:t>
                      </a:r>
                    </a:p>
                  </a:txBody>
                  <a:tcPr marL="0" marR="0" marT="0" marB="0" anchor="b"/>
                </a:tc>
                <a:tc>
                  <a:txBody>
                    <a:bodyPr/>
                    <a:lstStyle/>
                    <a:p>
                      <a:pPr algn="ctr" fontAlgn="b"/>
                      <a:r>
                        <a:rPr lang="en-US" sz="1400" b="0" i="0" u="none" strike="noStrike">
                          <a:solidFill>
                            <a:srgbClr val="000000"/>
                          </a:solidFill>
                          <a:effectLst/>
                          <a:latin typeface="Arial"/>
                        </a:rPr>
                        <a:t>0.13%</a:t>
                      </a:r>
                    </a:p>
                  </a:txBody>
                  <a:tcPr marL="0" marR="0" marT="0" marB="0" anchor="b"/>
                </a:tc>
                <a:tc>
                  <a:txBody>
                    <a:bodyPr/>
                    <a:lstStyle/>
                    <a:p>
                      <a:pPr algn="ctr" fontAlgn="b"/>
                      <a:r>
                        <a:rPr lang="en-US" sz="1400" b="0" i="0" u="none" strike="noStrike">
                          <a:solidFill>
                            <a:srgbClr val="000000"/>
                          </a:solidFill>
                          <a:effectLst/>
                          <a:latin typeface="Arial"/>
                        </a:rPr>
                        <a:t>-0.05%</a:t>
                      </a:r>
                    </a:p>
                  </a:txBody>
                  <a:tcPr marL="0" marR="0" marT="0" marB="0" anchor="b"/>
                </a:tc>
                <a:tc>
                  <a:txBody>
                    <a:bodyPr/>
                    <a:lstStyle/>
                    <a:p>
                      <a:pPr algn="ctr" fontAlgn="b"/>
                      <a:r>
                        <a:rPr lang="en-US" sz="1400" b="0" i="0" u="none" strike="noStrike">
                          <a:solidFill>
                            <a:srgbClr val="000000"/>
                          </a:solidFill>
                          <a:effectLst/>
                          <a:latin typeface="Arial"/>
                        </a:rPr>
                        <a:t>0.00%</a:t>
                      </a:r>
                    </a:p>
                  </a:txBody>
                  <a:tcPr marL="0" marR="0" marT="0" marB="0" anchor="b"/>
                </a:tc>
                <a:tc>
                  <a:txBody>
                    <a:bodyPr/>
                    <a:lstStyle/>
                    <a:p>
                      <a:pPr algn="ctr" fontAlgn="b"/>
                      <a:r>
                        <a:rPr lang="en-US" sz="1400" b="0" i="0" u="none" strike="noStrike">
                          <a:solidFill>
                            <a:srgbClr val="000000"/>
                          </a:solidFill>
                          <a:effectLst/>
                          <a:latin typeface="Arial"/>
                        </a:rPr>
                        <a:t>0.10%</a:t>
                      </a:r>
                    </a:p>
                  </a:txBody>
                  <a:tcPr marL="0" marR="0" marT="0" marB="0" anchor="b"/>
                </a:tc>
                <a:tc>
                  <a:txBody>
                    <a:bodyPr/>
                    <a:lstStyle/>
                    <a:p>
                      <a:pPr algn="ctr" fontAlgn="b"/>
                      <a:r>
                        <a:rPr lang="en-US" sz="1400" b="0" i="0" u="none" strike="noStrike">
                          <a:solidFill>
                            <a:srgbClr val="000000"/>
                          </a:solidFill>
                          <a:effectLst/>
                          <a:latin typeface="Arial"/>
                        </a:rPr>
                        <a:t>-0.02%</a:t>
                      </a:r>
                    </a:p>
                  </a:txBody>
                  <a:tcPr marL="0" marR="0" marT="0" marB="0" anchor="b"/>
                </a:tc>
              </a:tr>
              <a:tr h="214392">
                <a:tc>
                  <a:txBody>
                    <a:bodyPr/>
                    <a:lstStyle/>
                    <a:p>
                      <a:pPr algn="l" fontAlgn="b"/>
                      <a:r>
                        <a:rPr lang="en-US" sz="1400" u="none" strike="noStrike">
                          <a:effectLst/>
                        </a:rPr>
                        <a:t>Class D</a:t>
                      </a:r>
                      <a:endParaRPr lang="en-US" sz="14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0.02%</a:t>
                      </a:r>
                    </a:p>
                  </a:txBody>
                  <a:tcPr marL="0" marR="0" marT="0" marB="0" anchor="b"/>
                </a:tc>
                <a:tc>
                  <a:txBody>
                    <a:bodyPr/>
                    <a:lstStyle/>
                    <a:p>
                      <a:pPr algn="ctr" fontAlgn="b"/>
                      <a:r>
                        <a:rPr lang="en-US" sz="1400" b="0" i="0" u="none" strike="noStrike">
                          <a:solidFill>
                            <a:srgbClr val="000000"/>
                          </a:solidFill>
                          <a:effectLst/>
                          <a:latin typeface="Arial"/>
                        </a:rPr>
                        <a:t>0.24%</a:t>
                      </a:r>
                    </a:p>
                  </a:txBody>
                  <a:tcPr marL="0" marR="0" marT="0" marB="0" anchor="b"/>
                </a:tc>
                <a:tc>
                  <a:txBody>
                    <a:bodyPr/>
                    <a:lstStyle/>
                    <a:p>
                      <a:pPr algn="ctr" fontAlgn="b"/>
                      <a:r>
                        <a:rPr lang="en-US" sz="1400" b="0" i="0" u="none" strike="noStrike">
                          <a:solidFill>
                            <a:srgbClr val="000000"/>
                          </a:solidFill>
                          <a:effectLst/>
                          <a:latin typeface="Arial"/>
                        </a:rPr>
                        <a:t>0.14%</a:t>
                      </a:r>
                    </a:p>
                  </a:txBody>
                  <a:tcPr marL="0" marR="0" marT="0" marB="0" anchor="b"/>
                </a:tc>
                <a:tc>
                  <a:txBody>
                    <a:bodyPr/>
                    <a:lstStyle/>
                    <a:p>
                      <a:pPr algn="ctr" fontAlgn="b"/>
                      <a:r>
                        <a:rPr lang="en-US" sz="1400" b="0" i="0" u="none" strike="noStrike">
                          <a:solidFill>
                            <a:srgbClr val="000000"/>
                          </a:solidFill>
                          <a:effectLst/>
                          <a:latin typeface="Arial"/>
                        </a:rPr>
                        <a:t>-0.04%</a:t>
                      </a:r>
                    </a:p>
                  </a:txBody>
                  <a:tcPr marL="0" marR="0" marT="0" marB="0" anchor="b"/>
                </a:tc>
                <a:tc>
                  <a:txBody>
                    <a:bodyPr/>
                    <a:lstStyle/>
                    <a:p>
                      <a:pPr algn="ctr" fontAlgn="b"/>
                      <a:r>
                        <a:rPr lang="en-US" sz="1400" b="0" i="0" u="none" strike="noStrike">
                          <a:solidFill>
                            <a:srgbClr val="000000"/>
                          </a:solidFill>
                          <a:effectLst/>
                          <a:latin typeface="Arial"/>
                        </a:rPr>
                        <a:t>0.06%</a:t>
                      </a:r>
                    </a:p>
                  </a:txBody>
                  <a:tcPr marL="0" marR="0" marT="0" marB="0" anchor="b"/>
                </a:tc>
                <a:tc>
                  <a:txBody>
                    <a:bodyPr/>
                    <a:lstStyle/>
                    <a:p>
                      <a:pPr algn="ctr" fontAlgn="b"/>
                      <a:r>
                        <a:rPr lang="en-US" sz="1400" b="0" i="0" u="none" strike="noStrike">
                          <a:solidFill>
                            <a:srgbClr val="000000"/>
                          </a:solidFill>
                          <a:effectLst/>
                          <a:latin typeface="Arial"/>
                        </a:rPr>
                        <a:t>-0.15%</a:t>
                      </a:r>
                    </a:p>
                  </a:txBody>
                  <a:tcPr marL="0" marR="0" marT="0" marB="0" anchor="b"/>
                </a:tc>
              </a:tr>
              <a:tr h="214392">
                <a:tc>
                  <a:txBody>
                    <a:bodyPr/>
                    <a:lstStyle/>
                    <a:p>
                      <a:pPr algn="l" fontAlgn="b"/>
                      <a:r>
                        <a:rPr lang="en-US" sz="1400" u="none" strike="noStrike">
                          <a:effectLst/>
                        </a:rPr>
                        <a:t>Class E</a:t>
                      </a:r>
                      <a:endParaRPr lang="en-US" sz="14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endParaRPr lang="en-US" sz="14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endParaRPr lang="en-US" sz="14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r>
              <a:tr h="214392">
                <a:tc>
                  <a:txBody>
                    <a:bodyPr/>
                    <a:lstStyle/>
                    <a:p>
                      <a:pPr algn="l" fontAlgn="b"/>
                      <a:r>
                        <a:rPr lang="en-US" sz="1400" u="none" strike="noStrike">
                          <a:effectLst/>
                        </a:rPr>
                        <a:t>Class F</a:t>
                      </a:r>
                      <a:endParaRPr lang="en-US" sz="14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-0.04%</a:t>
                      </a:r>
                    </a:p>
                  </a:txBody>
                  <a:tcPr marL="0" marR="0" marT="0" marB="0" anchor="b"/>
                </a:tc>
                <a:tc>
                  <a:txBody>
                    <a:bodyPr/>
                    <a:lstStyle/>
                    <a:p>
                      <a:pPr algn="ctr" fontAlgn="b"/>
                      <a:r>
                        <a:rPr lang="en-US" sz="1400" b="0" i="0" u="none" strike="noStrike">
                          <a:solidFill>
                            <a:srgbClr val="000000"/>
                          </a:solidFill>
                          <a:effectLst/>
                          <a:latin typeface="Arial"/>
                        </a:rPr>
                        <a:t>-0.01%</a:t>
                      </a:r>
                    </a:p>
                  </a:txBody>
                  <a:tcPr marL="0" marR="0" marT="0" marB="0" anchor="b"/>
                </a:tc>
                <a:tc>
                  <a:txBody>
                    <a:bodyPr/>
                    <a:lstStyle/>
                    <a:p>
                      <a:pPr algn="ctr" fontAlgn="b"/>
                      <a:r>
                        <a:rPr lang="en-US" sz="1400" b="0" i="0" u="none" strike="noStrike">
                          <a:solidFill>
                            <a:srgbClr val="000000"/>
                          </a:solidFill>
                          <a:effectLst/>
                          <a:latin typeface="Arial"/>
                        </a:rPr>
                        <a:t>-0.05%</a:t>
                      </a:r>
                    </a:p>
                  </a:txBody>
                  <a:tcPr marL="0" marR="0" marT="0" marB="0" anchor="b"/>
                </a:tc>
                <a:tc>
                  <a:txBody>
                    <a:bodyPr/>
                    <a:lstStyle/>
                    <a:p>
                      <a:pPr algn="ctr" fontAlgn="b"/>
                      <a:r>
                        <a:rPr lang="en-US" sz="1400" b="0" i="0" u="none" strike="noStrike">
                          <a:solidFill>
                            <a:srgbClr val="000000"/>
                          </a:solidFill>
                          <a:effectLst/>
                          <a:latin typeface="Arial"/>
                        </a:rPr>
                        <a:t>-0.05%</a:t>
                      </a:r>
                    </a:p>
                  </a:txBody>
                  <a:tcPr marL="0" marR="0" marT="0" marB="0" anchor="b"/>
                </a:tc>
                <a:tc>
                  <a:txBody>
                    <a:bodyPr/>
                    <a:lstStyle/>
                    <a:p>
                      <a:pPr algn="ctr" fontAlgn="b"/>
                      <a:r>
                        <a:rPr lang="en-US" sz="1400" b="0" i="0" u="none" strike="noStrike">
                          <a:solidFill>
                            <a:srgbClr val="000000"/>
                          </a:solidFill>
                          <a:effectLst/>
                          <a:latin typeface="Arial"/>
                        </a:rPr>
                        <a:t>0.08%</a:t>
                      </a:r>
                    </a:p>
                  </a:txBody>
                  <a:tcPr marL="0" marR="0" marT="0" marB="0" anchor="b"/>
                </a:tc>
                <a:tc>
                  <a:txBody>
                    <a:bodyPr/>
                    <a:lstStyle/>
                    <a:p>
                      <a:pPr algn="ctr" fontAlgn="b"/>
                      <a:r>
                        <a:rPr lang="en-US" sz="1400" b="0" i="0" u="none" strike="noStrike">
                          <a:solidFill>
                            <a:srgbClr val="000000"/>
                          </a:solidFill>
                          <a:effectLst/>
                          <a:latin typeface="Arial"/>
                        </a:rPr>
                        <a:t>0.12%</a:t>
                      </a:r>
                    </a:p>
                  </a:txBody>
                  <a:tcPr marL="0" marR="0" marT="0" marB="0" anchor="b"/>
                </a:tc>
              </a:tr>
              <a:tr h="214392">
                <a:tc>
                  <a:txBody>
                    <a:bodyPr/>
                    <a:lstStyle/>
                    <a:p>
                      <a:pPr algn="l" fontAlgn="b"/>
                      <a:r>
                        <a:rPr lang="en-US" sz="1400" u="none" strike="noStrike">
                          <a:effectLst/>
                        </a:rPr>
                        <a:t>Overall</a:t>
                      </a:r>
                      <a:endParaRPr lang="en-US" sz="1400" b="1"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-0.02%</a:t>
                      </a:r>
                    </a:p>
                  </a:txBody>
                  <a:tcPr marL="0" marR="0" marT="0" marB="0" anchor="b"/>
                </a:tc>
                <a:tc>
                  <a:txBody>
                    <a:bodyPr/>
                    <a:lstStyle/>
                    <a:p>
                      <a:pPr algn="ctr" fontAlgn="b"/>
                      <a:r>
                        <a:rPr lang="en-US" sz="1400" b="0" i="0" u="none" strike="noStrike">
                          <a:solidFill>
                            <a:srgbClr val="000000"/>
                          </a:solidFill>
                          <a:effectLst/>
                          <a:latin typeface="Arial"/>
                        </a:rPr>
                        <a:t>0.01%</a:t>
                      </a:r>
                    </a:p>
                  </a:txBody>
                  <a:tcPr marL="0" marR="0" marT="0" marB="0" anchor="b"/>
                </a:tc>
                <a:tc>
                  <a:txBody>
                    <a:bodyPr/>
                    <a:lstStyle/>
                    <a:p>
                      <a:pPr algn="ctr" fontAlgn="b"/>
                      <a:r>
                        <a:rPr lang="en-US" sz="1400" b="0" i="0" u="none" strike="noStrike">
                          <a:solidFill>
                            <a:srgbClr val="000000"/>
                          </a:solidFill>
                          <a:effectLst/>
                          <a:latin typeface="Arial"/>
                        </a:rPr>
                        <a:t>-0.02%</a:t>
                      </a:r>
                    </a:p>
                  </a:txBody>
                  <a:tcPr marL="0" marR="0" marT="0" marB="0" anchor="b"/>
                </a:tc>
                <a:tc>
                  <a:txBody>
                    <a:bodyPr/>
                    <a:lstStyle/>
                    <a:p>
                      <a:pPr algn="ctr" fontAlgn="b"/>
                      <a:r>
                        <a:rPr lang="en-US" sz="1400" b="0" i="0" u="none" strike="noStrike">
                          <a:solidFill>
                            <a:srgbClr val="000000"/>
                          </a:solidFill>
                          <a:effectLst/>
                          <a:latin typeface="Arial"/>
                        </a:rPr>
                        <a:t>-0.02%</a:t>
                      </a:r>
                    </a:p>
                  </a:txBody>
                  <a:tcPr marL="0" marR="0" marT="0" marB="0" anchor="b"/>
                </a:tc>
                <a:tc>
                  <a:txBody>
                    <a:bodyPr/>
                    <a:lstStyle/>
                    <a:p>
                      <a:pPr algn="ctr" fontAlgn="b"/>
                      <a:r>
                        <a:rPr lang="en-US" sz="1400" b="0" i="0" u="none" strike="noStrike">
                          <a:solidFill>
                            <a:srgbClr val="000000"/>
                          </a:solidFill>
                          <a:effectLst/>
                          <a:latin typeface="Arial"/>
                        </a:rPr>
                        <a:t>0.07%</a:t>
                      </a:r>
                    </a:p>
                  </a:txBody>
                  <a:tcPr marL="0" marR="0" marT="0" marB="0" anchor="b"/>
                </a:tc>
                <a:tc>
                  <a:txBody>
                    <a:bodyPr/>
                    <a:lstStyle/>
                    <a:p>
                      <a:pPr algn="ctr" fontAlgn="b"/>
                      <a:r>
                        <a:rPr lang="en-US" sz="1400" b="0" i="0" u="none" strike="noStrike">
                          <a:solidFill>
                            <a:srgbClr val="000000"/>
                          </a:solidFill>
                          <a:effectLst/>
                          <a:latin typeface="Arial"/>
                        </a:rPr>
                        <a:t>0.01%</a:t>
                      </a:r>
                    </a:p>
                  </a:txBody>
                  <a:tcPr marL="0" marR="0" marT="0" marB="0" anchor="b"/>
                </a:tc>
              </a:tr>
              <a:tr h="214392">
                <a:tc>
                  <a:txBody>
                    <a:bodyPr/>
                    <a:lstStyle/>
                    <a:p>
                      <a:pPr algn="l" fontAlgn="b"/>
                      <a:r>
                        <a:rPr lang="en-US" sz="1400" u="none" strike="noStrike">
                          <a:effectLst/>
                        </a:rPr>
                        <a:t> </a:t>
                      </a:r>
                      <a:endParaRPr lang="en-US" sz="14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808080"/>
                          </a:solidFill>
                          <a:effectLst/>
                          <a:latin typeface="Arial"/>
                        </a:rPr>
                        <a:t>-0.03%</a:t>
                      </a:r>
                    </a:p>
                  </a:txBody>
                  <a:tcPr marL="0" marR="0" marT="0" marB="0" anchor="b"/>
                </a:tc>
                <a:tc>
                  <a:txBody>
                    <a:bodyPr/>
                    <a:lstStyle/>
                    <a:p>
                      <a:pPr algn="ctr" fontAlgn="b"/>
                      <a:r>
                        <a:rPr lang="en-US" sz="1400" b="0" i="0" u="none" strike="noStrike">
                          <a:solidFill>
                            <a:srgbClr val="808080"/>
                          </a:solidFill>
                          <a:effectLst/>
                          <a:latin typeface="Arial"/>
                        </a:rPr>
                        <a:t>0.02%</a:t>
                      </a:r>
                    </a:p>
                  </a:txBody>
                  <a:tcPr marL="0" marR="0" marT="0" marB="0" anchor="b"/>
                </a:tc>
                <a:tc>
                  <a:txBody>
                    <a:bodyPr/>
                    <a:lstStyle/>
                    <a:p>
                      <a:pPr algn="ctr" fontAlgn="b"/>
                      <a:r>
                        <a:rPr lang="en-US" sz="1400" b="0" i="0" u="none" strike="noStrike">
                          <a:solidFill>
                            <a:srgbClr val="808080"/>
                          </a:solidFill>
                          <a:effectLst/>
                          <a:latin typeface="Arial"/>
                        </a:rPr>
                        <a:t>-0.03%</a:t>
                      </a:r>
                    </a:p>
                  </a:txBody>
                  <a:tcPr marL="0" marR="0" marT="0" marB="0" anchor="b"/>
                </a:tc>
                <a:tc>
                  <a:txBody>
                    <a:bodyPr/>
                    <a:lstStyle/>
                    <a:p>
                      <a:pPr algn="ctr" fontAlgn="b"/>
                      <a:r>
                        <a:rPr lang="en-US" sz="1400" b="0" i="0" u="none" strike="noStrike">
                          <a:solidFill>
                            <a:srgbClr val="808080"/>
                          </a:solidFill>
                          <a:effectLst/>
                          <a:latin typeface="Arial"/>
                        </a:rPr>
                        <a:t>-0.02%</a:t>
                      </a:r>
                    </a:p>
                  </a:txBody>
                  <a:tcPr marL="0" marR="0" marT="0" marB="0" anchor="b"/>
                </a:tc>
                <a:tc>
                  <a:txBody>
                    <a:bodyPr/>
                    <a:lstStyle/>
                    <a:p>
                      <a:pPr algn="ctr" fontAlgn="b"/>
                      <a:r>
                        <a:rPr lang="en-US" sz="1400" b="0" i="0" u="none" strike="noStrike">
                          <a:solidFill>
                            <a:srgbClr val="808080"/>
                          </a:solidFill>
                          <a:effectLst/>
                          <a:latin typeface="Arial"/>
                        </a:rPr>
                        <a:t>0.05%</a:t>
                      </a:r>
                    </a:p>
                  </a:txBody>
                  <a:tcPr marL="0" marR="0" marT="0" marB="0" anchor="b"/>
                </a:tc>
                <a:tc>
                  <a:txBody>
                    <a:bodyPr/>
                    <a:lstStyle/>
                    <a:p>
                      <a:pPr algn="ctr" fontAlgn="b"/>
                      <a:r>
                        <a:rPr lang="en-US" sz="1400" b="0" i="0" u="none" strike="noStrike">
                          <a:solidFill>
                            <a:srgbClr val="808080"/>
                          </a:solidFill>
                          <a:effectLst/>
                          <a:latin typeface="Arial"/>
                        </a:rPr>
                        <a:t>0.01%</a:t>
                      </a:r>
                    </a:p>
                  </a:txBody>
                  <a:tcPr marL="0" marR="0" marT="0" marB="0" anchor="b"/>
                </a:tc>
              </a:tr>
              <a:tr h="428783">
                <a:tc>
                  <a:txBody>
                    <a:bodyPr/>
                    <a:lstStyle/>
                    <a:p>
                      <a:pPr algn="l" fontAlgn="b"/>
                      <a:r>
                        <a:rPr lang="en-US" sz="1400" u="none" strike="noStrike">
                          <a:effectLst/>
                        </a:rPr>
                        <a:t>Enc Time[%]</a:t>
                      </a:r>
                      <a:endParaRPr lang="en-US" sz="1400" b="0" i="0" u="none" strike="noStrike">
                        <a:solidFill>
                          <a:srgbClr val="000000"/>
                        </a:solidFill>
                        <a:effectLst/>
                        <a:latin typeface="Arial"/>
                      </a:endParaRPr>
                    </a:p>
                  </a:txBody>
                  <a:tcPr marL="0" marR="0" marT="0" marB="0" anchor="b"/>
                </a:tc>
                <a:tc gridSpan="3">
                  <a:txBody>
                    <a:bodyPr/>
                    <a:lstStyle/>
                    <a:p>
                      <a:pPr algn="ctr" fontAlgn="b"/>
                      <a:r>
                        <a:rPr lang="en-US" sz="1400" b="0" i="0" u="none" strike="noStrike">
                          <a:solidFill>
                            <a:srgbClr val="000000"/>
                          </a:solidFill>
                          <a:effectLst/>
                          <a:latin typeface="Arial"/>
                        </a:rPr>
                        <a:t>101.17%</a:t>
                      </a: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effectLst/>
                          <a:latin typeface="Arial"/>
                        </a:rPr>
                        <a:t>99.67%</a:t>
                      </a:r>
                    </a:p>
                  </a:txBody>
                  <a:tcPr marL="0" marR="0" marT="0" marB="0" anchor="b"/>
                </a:tc>
                <a:tc hMerge="1">
                  <a:txBody>
                    <a:bodyPr/>
                    <a:lstStyle/>
                    <a:p>
                      <a:endParaRPr lang="en-US"/>
                    </a:p>
                  </a:txBody>
                  <a:tcPr/>
                </a:tc>
                <a:tc hMerge="1">
                  <a:txBody>
                    <a:bodyPr/>
                    <a:lstStyle/>
                    <a:p>
                      <a:endParaRPr lang="en-US"/>
                    </a:p>
                  </a:txBody>
                  <a:tcPr/>
                </a:tc>
              </a:tr>
              <a:tr h="428783">
                <a:tc>
                  <a:txBody>
                    <a:bodyPr/>
                    <a:lstStyle/>
                    <a:p>
                      <a:pPr algn="l" fontAlgn="b"/>
                      <a:r>
                        <a:rPr lang="en-US" sz="1400" u="none" strike="noStrike">
                          <a:effectLst/>
                        </a:rPr>
                        <a:t>Dec Time[%]</a:t>
                      </a:r>
                      <a:endParaRPr lang="en-US" sz="1400" b="0" i="0" u="none" strike="noStrike">
                        <a:solidFill>
                          <a:srgbClr val="000000"/>
                        </a:solidFill>
                        <a:effectLst/>
                        <a:latin typeface="Arial"/>
                      </a:endParaRPr>
                    </a:p>
                  </a:txBody>
                  <a:tcPr marL="0" marR="0" marT="0" marB="0" anchor="b"/>
                </a:tc>
                <a:tc gridSpan="3">
                  <a:txBody>
                    <a:bodyPr/>
                    <a:lstStyle/>
                    <a:p>
                      <a:pPr algn="ctr" fontAlgn="b"/>
                      <a:r>
                        <a:rPr lang="en-US" sz="1400" b="0" i="0" u="none" strike="noStrike">
                          <a:solidFill>
                            <a:srgbClr val="000000"/>
                          </a:solidFill>
                          <a:effectLst/>
                          <a:latin typeface="Arial"/>
                        </a:rPr>
                        <a:t>101.38%</a:t>
                      </a: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effectLst/>
                          <a:latin typeface="Arial"/>
                        </a:rPr>
                        <a:t>98.43%</a:t>
                      </a:r>
                    </a:p>
                  </a:txBody>
                  <a:tcPr marL="0" marR="0" marT="0" marB="0" anchor="b"/>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584561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 LD</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151455010"/>
              </p:ext>
            </p:extLst>
          </p:nvPr>
        </p:nvGraphicFramePr>
        <p:xfrm>
          <a:off x="1480731" y="1658679"/>
          <a:ext cx="6195978" cy="3000454"/>
        </p:xfrm>
        <a:graphic>
          <a:graphicData uri="http://schemas.openxmlformats.org/drawingml/2006/table">
            <a:tbl>
              <a:tblPr>
                <a:tableStyleId>{5C22544A-7EE6-4342-B048-85BDC9FD1C3A}</a:tableStyleId>
              </a:tblPr>
              <a:tblGrid>
                <a:gridCol w="1050780"/>
                <a:gridCol w="857533"/>
                <a:gridCol w="857533"/>
                <a:gridCol w="857533"/>
                <a:gridCol w="857533"/>
                <a:gridCol w="857533"/>
                <a:gridCol w="857533"/>
              </a:tblGrid>
              <a:tr h="211292">
                <a:tc>
                  <a:txBody>
                    <a:bodyPr/>
                    <a:lstStyle/>
                    <a:p>
                      <a:pPr algn="l" fontAlgn="b"/>
                      <a:endParaRPr lang="en-US" sz="1200" b="0" i="0" u="none" strike="noStrike" dirty="0">
                        <a:solidFill>
                          <a:srgbClr val="000000"/>
                        </a:solidFill>
                        <a:effectLst/>
                        <a:latin typeface="Arial"/>
                      </a:endParaRPr>
                    </a:p>
                  </a:txBody>
                  <a:tcPr marL="0" marR="0" marT="0" marB="0" anchor="b"/>
                </a:tc>
                <a:tc gridSpan="3">
                  <a:txBody>
                    <a:bodyPr/>
                    <a:lstStyle/>
                    <a:p>
                      <a:pPr algn="ctr" fontAlgn="b"/>
                      <a:r>
                        <a:rPr lang="en-US" sz="1400" b="1" i="0" u="none" strike="noStrike">
                          <a:solidFill>
                            <a:srgbClr val="000000"/>
                          </a:solidFill>
                          <a:effectLst/>
                          <a:latin typeface="Arial"/>
                        </a:rPr>
                        <a:t>Low delay B Main</a:t>
                      </a: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effectLst/>
                          <a:latin typeface="Arial"/>
                        </a:rPr>
                        <a:t>Low delay B HE10</a:t>
                      </a:r>
                    </a:p>
                  </a:txBody>
                  <a:tcPr marL="0" marR="0" marT="0" marB="0" anchor="b"/>
                </a:tc>
                <a:tc hMerge="1">
                  <a:txBody>
                    <a:bodyPr/>
                    <a:lstStyle/>
                    <a:p>
                      <a:endParaRPr lang="en-US"/>
                    </a:p>
                  </a:txBody>
                  <a:tcPr/>
                </a:tc>
                <a:tc hMerge="1">
                  <a:txBody>
                    <a:bodyPr/>
                    <a:lstStyle/>
                    <a:p>
                      <a:endParaRPr lang="en-US"/>
                    </a:p>
                  </a:txBody>
                  <a:tcPr/>
                </a:tc>
              </a:tr>
              <a:tr h="214392">
                <a:tc>
                  <a:txBody>
                    <a:bodyPr/>
                    <a:lstStyle/>
                    <a:p>
                      <a:pPr algn="l" fontAlgn="b"/>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Y</a:t>
                      </a:r>
                    </a:p>
                  </a:txBody>
                  <a:tcPr marL="0" marR="0" marT="0" marB="0" anchor="b"/>
                </a:tc>
                <a:tc>
                  <a:txBody>
                    <a:bodyPr/>
                    <a:lstStyle/>
                    <a:p>
                      <a:pPr algn="ctr" fontAlgn="b"/>
                      <a:r>
                        <a:rPr lang="en-US" sz="1400" b="0" i="0" u="none" strike="noStrike">
                          <a:solidFill>
                            <a:srgbClr val="000000"/>
                          </a:solidFill>
                          <a:effectLst/>
                          <a:latin typeface="Arial"/>
                        </a:rPr>
                        <a:t>U</a:t>
                      </a:r>
                    </a:p>
                  </a:txBody>
                  <a:tcPr marL="0" marR="0" marT="0" marB="0" anchor="b"/>
                </a:tc>
                <a:tc>
                  <a:txBody>
                    <a:bodyPr/>
                    <a:lstStyle/>
                    <a:p>
                      <a:pPr algn="ctr" fontAlgn="b"/>
                      <a:r>
                        <a:rPr lang="en-US" sz="1400" b="0" i="0" u="none" strike="noStrike">
                          <a:solidFill>
                            <a:srgbClr val="000000"/>
                          </a:solidFill>
                          <a:effectLst/>
                          <a:latin typeface="Arial"/>
                        </a:rPr>
                        <a:t>V</a:t>
                      </a:r>
                    </a:p>
                  </a:txBody>
                  <a:tcPr marL="0" marR="0" marT="0" marB="0" anchor="b"/>
                </a:tc>
                <a:tc>
                  <a:txBody>
                    <a:bodyPr/>
                    <a:lstStyle/>
                    <a:p>
                      <a:pPr algn="ctr" fontAlgn="b"/>
                      <a:r>
                        <a:rPr lang="en-US" sz="1400" b="0" i="0" u="none" strike="noStrike">
                          <a:solidFill>
                            <a:srgbClr val="000000"/>
                          </a:solidFill>
                          <a:effectLst/>
                          <a:latin typeface="Arial"/>
                        </a:rPr>
                        <a:t>Y</a:t>
                      </a:r>
                    </a:p>
                  </a:txBody>
                  <a:tcPr marL="0" marR="0" marT="0" marB="0" anchor="b"/>
                </a:tc>
                <a:tc>
                  <a:txBody>
                    <a:bodyPr/>
                    <a:lstStyle/>
                    <a:p>
                      <a:pPr algn="ctr" fontAlgn="b"/>
                      <a:r>
                        <a:rPr lang="en-US" sz="1400" b="0" i="0" u="none" strike="noStrike">
                          <a:solidFill>
                            <a:srgbClr val="000000"/>
                          </a:solidFill>
                          <a:effectLst/>
                          <a:latin typeface="Arial"/>
                        </a:rPr>
                        <a:t>U</a:t>
                      </a:r>
                    </a:p>
                  </a:txBody>
                  <a:tcPr marL="0" marR="0" marT="0" marB="0" anchor="b"/>
                </a:tc>
                <a:tc>
                  <a:txBody>
                    <a:bodyPr/>
                    <a:lstStyle/>
                    <a:p>
                      <a:pPr algn="ctr" fontAlgn="b"/>
                      <a:r>
                        <a:rPr lang="en-US" sz="1400" b="0" i="0" u="none" strike="noStrike">
                          <a:solidFill>
                            <a:srgbClr val="000000"/>
                          </a:solidFill>
                          <a:effectLst/>
                          <a:latin typeface="Arial"/>
                        </a:rPr>
                        <a:t>V</a:t>
                      </a:r>
                    </a:p>
                  </a:txBody>
                  <a:tcPr marL="0" marR="0" marT="0" marB="0" anchor="b"/>
                </a:tc>
              </a:tr>
              <a:tr h="214392">
                <a:tc>
                  <a:txBody>
                    <a:bodyPr/>
                    <a:lstStyle/>
                    <a:p>
                      <a:pPr algn="l" fontAlgn="b"/>
                      <a:r>
                        <a:rPr lang="en-US" sz="1200" u="none" strike="noStrike">
                          <a:effectLst/>
                        </a:rPr>
                        <a:t>Class A</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c>
                  <a:txBody>
                    <a:bodyPr/>
                    <a:lstStyle/>
                    <a:p>
                      <a:pPr algn="ctr" fontAlgn="b"/>
                      <a:r>
                        <a:rPr lang="en-US" sz="1400" b="0" i="0" u="none" strike="noStrike">
                          <a:solidFill>
                            <a:srgbClr val="000000"/>
                          </a:solidFill>
                          <a:effectLst/>
                          <a:latin typeface="Arial"/>
                        </a:rPr>
                        <a:t> </a:t>
                      </a:r>
                    </a:p>
                  </a:txBody>
                  <a:tcPr marL="0" marR="0" marT="0" marB="0" anchor="b"/>
                </a:tc>
              </a:tr>
              <a:tr h="214392">
                <a:tc>
                  <a:txBody>
                    <a:bodyPr/>
                    <a:lstStyle/>
                    <a:p>
                      <a:pPr algn="l" fontAlgn="b"/>
                      <a:r>
                        <a:rPr lang="en-US" sz="1200" u="none" strike="noStrike">
                          <a:effectLst/>
                        </a:rPr>
                        <a:t>Class B</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0.00%</a:t>
                      </a:r>
                    </a:p>
                  </a:txBody>
                  <a:tcPr marL="0" marR="0" marT="0" marB="0" anchor="b"/>
                </a:tc>
                <a:tc>
                  <a:txBody>
                    <a:bodyPr/>
                    <a:lstStyle/>
                    <a:p>
                      <a:pPr algn="ctr" fontAlgn="b"/>
                      <a:r>
                        <a:rPr lang="en-US" sz="1400" b="0" i="0" u="none" strike="noStrike">
                          <a:solidFill>
                            <a:srgbClr val="000000"/>
                          </a:solidFill>
                          <a:effectLst/>
                          <a:latin typeface="Arial"/>
                        </a:rPr>
                        <a:t>0.26%</a:t>
                      </a:r>
                    </a:p>
                  </a:txBody>
                  <a:tcPr marL="0" marR="0" marT="0" marB="0" anchor="b"/>
                </a:tc>
                <a:tc>
                  <a:txBody>
                    <a:bodyPr/>
                    <a:lstStyle/>
                    <a:p>
                      <a:pPr algn="ctr" fontAlgn="b"/>
                      <a:r>
                        <a:rPr lang="en-US" sz="1400" b="0" i="0" u="none" strike="noStrike">
                          <a:solidFill>
                            <a:srgbClr val="000000"/>
                          </a:solidFill>
                          <a:effectLst/>
                          <a:latin typeface="Arial"/>
                        </a:rPr>
                        <a:t>0.39%</a:t>
                      </a:r>
                    </a:p>
                  </a:txBody>
                  <a:tcPr marL="0" marR="0" marT="0" marB="0" anchor="b"/>
                </a:tc>
                <a:tc>
                  <a:txBody>
                    <a:bodyPr/>
                    <a:lstStyle/>
                    <a:p>
                      <a:pPr algn="ctr" fontAlgn="b"/>
                      <a:r>
                        <a:rPr lang="en-US" sz="1400" b="0" i="0" u="none" strike="noStrike">
                          <a:solidFill>
                            <a:srgbClr val="000000"/>
                          </a:solidFill>
                          <a:effectLst/>
                          <a:latin typeface="Arial"/>
                        </a:rPr>
                        <a:t>-0.01%</a:t>
                      </a:r>
                    </a:p>
                  </a:txBody>
                  <a:tcPr marL="0" marR="0" marT="0" marB="0" anchor="b"/>
                </a:tc>
                <a:tc>
                  <a:txBody>
                    <a:bodyPr/>
                    <a:lstStyle/>
                    <a:p>
                      <a:pPr algn="ctr" fontAlgn="b"/>
                      <a:r>
                        <a:rPr lang="en-US" sz="1400" b="0" i="0" u="none" strike="noStrike">
                          <a:solidFill>
                            <a:srgbClr val="000000"/>
                          </a:solidFill>
                          <a:effectLst/>
                          <a:latin typeface="Arial"/>
                        </a:rPr>
                        <a:t>0.21%</a:t>
                      </a:r>
                    </a:p>
                  </a:txBody>
                  <a:tcPr marL="0" marR="0" marT="0" marB="0" anchor="b"/>
                </a:tc>
                <a:tc>
                  <a:txBody>
                    <a:bodyPr/>
                    <a:lstStyle/>
                    <a:p>
                      <a:pPr algn="ctr" fontAlgn="b"/>
                      <a:r>
                        <a:rPr lang="en-US" sz="1400" b="0" i="0" u="none" strike="noStrike">
                          <a:solidFill>
                            <a:srgbClr val="000000"/>
                          </a:solidFill>
                          <a:effectLst/>
                          <a:latin typeface="Arial"/>
                        </a:rPr>
                        <a:t>0.07%</a:t>
                      </a:r>
                    </a:p>
                  </a:txBody>
                  <a:tcPr marL="0" marR="0" marT="0" marB="0" anchor="b"/>
                </a:tc>
              </a:tr>
              <a:tr h="214392">
                <a:tc>
                  <a:txBody>
                    <a:bodyPr/>
                    <a:lstStyle/>
                    <a:p>
                      <a:pPr algn="l" fontAlgn="b"/>
                      <a:r>
                        <a:rPr lang="en-US" sz="1200" u="none" strike="noStrike">
                          <a:effectLst/>
                        </a:rPr>
                        <a:t>Class C</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-0.04%</a:t>
                      </a:r>
                    </a:p>
                  </a:txBody>
                  <a:tcPr marL="0" marR="0" marT="0" marB="0" anchor="b"/>
                </a:tc>
                <a:tc>
                  <a:txBody>
                    <a:bodyPr/>
                    <a:lstStyle/>
                    <a:p>
                      <a:pPr algn="ctr" fontAlgn="b"/>
                      <a:r>
                        <a:rPr lang="en-US" sz="1400" b="0" i="0" u="none" strike="noStrike">
                          <a:solidFill>
                            <a:srgbClr val="000000"/>
                          </a:solidFill>
                          <a:effectLst/>
                          <a:latin typeface="Arial"/>
                        </a:rPr>
                        <a:t>0.11%</a:t>
                      </a:r>
                    </a:p>
                  </a:txBody>
                  <a:tcPr marL="0" marR="0" marT="0" marB="0" anchor="b"/>
                </a:tc>
                <a:tc>
                  <a:txBody>
                    <a:bodyPr/>
                    <a:lstStyle/>
                    <a:p>
                      <a:pPr algn="ctr" fontAlgn="b"/>
                      <a:r>
                        <a:rPr lang="en-US" sz="1400" b="0" i="0" u="none" strike="noStrike">
                          <a:solidFill>
                            <a:srgbClr val="000000"/>
                          </a:solidFill>
                          <a:effectLst/>
                          <a:latin typeface="Arial"/>
                        </a:rPr>
                        <a:t>-0.04%</a:t>
                      </a:r>
                    </a:p>
                  </a:txBody>
                  <a:tcPr marL="0" marR="0" marT="0" marB="0" anchor="b"/>
                </a:tc>
                <a:tc>
                  <a:txBody>
                    <a:bodyPr/>
                    <a:lstStyle/>
                    <a:p>
                      <a:pPr algn="ctr" fontAlgn="b"/>
                      <a:r>
                        <a:rPr lang="en-US" sz="1400" b="0" i="0" u="none" strike="noStrike">
                          <a:solidFill>
                            <a:srgbClr val="000000"/>
                          </a:solidFill>
                          <a:effectLst/>
                          <a:latin typeface="Arial"/>
                        </a:rPr>
                        <a:t>0.03%</a:t>
                      </a:r>
                    </a:p>
                  </a:txBody>
                  <a:tcPr marL="0" marR="0" marT="0" marB="0" anchor="b"/>
                </a:tc>
                <a:tc>
                  <a:txBody>
                    <a:bodyPr/>
                    <a:lstStyle/>
                    <a:p>
                      <a:pPr algn="ctr" fontAlgn="b"/>
                      <a:r>
                        <a:rPr lang="en-US" sz="1400" b="0" i="0" u="none" strike="noStrike">
                          <a:solidFill>
                            <a:srgbClr val="000000"/>
                          </a:solidFill>
                          <a:effectLst/>
                          <a:latin typeface="Arial"/>
                        </a:rPr>
                        <a:t>0.05%</a:t>
                      </a:r>
                    </a:p>
                  </a:txBody>
                  <a:tcPr marL="0" marR="0" marT="0" marB="0" anchor="b"/>
                </a:tc>
                <a:tc>
                  <a:txBody>
                    <a:bodyPr/>
                    <a:lstStyle/>
                    <a:p>
                      <a:pPr algn="ctr" fontAlgn="b"/>
                      <a:r>
                        <a:rPr lang="en-US" sz="1400" b="0" i="0" u="none" strike="noStrike">
                          <a:solidFill>
                            <a:srgbClr val="000000"/>
                          </a:solidFill>
                          <a:effectLst/>
                          <a:latin typeface="Arial"/>
                        </a:rPr>
                        <a:t>0.22%</a:t>
                      </a:r>
                    </a:p>
                  </a:txBody>
                  <a:tcPr marL="0" marR="0" marT="0" marB="0" anchor="b"/>
                </a:tc>
              </a:tr>
              <a:tr h="214392">
                <a:tc>
                  <a:txBody>
                    <a:bodyPr/>
                    <a:lstStyle/>
                    <a:p>
                      <a:pPr algn="l" fontAlgn="b"/>
                      <a:r>
                        <a:rPr lang="en-US" sz="1200" u="none" strike="noStrike">
                          <a:effectLst/>
                        </a:rPr>
                        <a:t>Class D</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0.00%</a:t>
                      </a:r>
                    </a:p>
                  </a:txBody>
                  <a:tcPr marL="0" marR="0" marT="0" marB="0" anchor="b"/>
                </a:tc>
                <a:tc>
                  <a:txBody>
                    <a:bodyPr/>
                    <a:lstStyle/>
                    <a:p>
                      <a:pPr algn="ctr" fontAlgn="b"/>
                      <a:r>
                        <a:rPr lang="en-US" sz="1400" b="0" i="0" u="none" strike="noStrike">
                          <a:solidFill>
                            <a:srgbClr val="000000"/>
                          </a:solidFill>
                          <a:effectLst/>
                          <a:latin typeface="Arial"/>
                        </a:rPr>
                        <a:t>0.28%</a:t>
                      </a:r>
                    </a:p>
                  </a:txBody>
                  <a:tcPr marL="0" marR="0" marT="0" marB="0" anchor="b"/>
                </a:tc>
                <a:tc>
                  <a:txBody>
                    <a:bodyPr/>
                    <a:lstStyle/>
                    <a:p>
                      <a:pPr algn="ctr" fontAlgn="b"/>
                      <a:r>
                        <a:rPr lang="en-US" sz="1400" b="0" i="0" u="none" strike="noStrike">
                          <a:solidFill>
                            <a:srgbClr val="000000"/>
                          </a:solidFill>
                          <a:effectLst/>
                          <a:latin typeface="Arial"/>
                        </a:rPr>
                        <a:t>0.20%</a:t>
                      </a:r>
                    </a:p>
                  </a:txBody>
                  <a:tcPr marL="0" marR="0" marT="0" marB="0" anchor="b"/>
                </a:tc>
                <a:tc>
                  <a:txBody>
                    <a:bodyPr/>
                    <a:lstStyle/>
                    <a:p>
                      <a:pPr algn="ctr" fontAlgn="b"/>
                      <a:r>
                        <a:rPr lang="en-US" sz="1400" b="0" i="0" u="none" strike="noStrike">
                          <a:solidFill>
                            <a:srgbClr val="000000"/>
                          </a:solidFill>
                          <a:effectLst/>
                          <a:latin typeface="Arial"/>
                        </a:rPr>
                        <a:t>-0.07%</a:t>
                      </a:r>
                    </a:p>
                  </a:txBody>
                  <a:tcPr marL="0" marR="0" marT="0" marB="0" anchor="b"/>
                </a:tc>
                <a:tc>
                  <a:txBody>
                    <a:bodyPr/>
                    <a:lstStyle/>
                    <a:p>
                      <a:pPr algn="ctr" fontAlgn="b"/>
                      <a:r>
                        <a:rPr lang="en-US" sz="1400" b="0" i="0" u="none" strike="noStrike">
                          <a:solidFill>
                            <a:srgbClr val="000000"/>
                          </a:solidFill>
                          <a:effectLst/>
                          <a:latin typeface="Arial"/>
                        </a:rPr>
                        <a:t>0.13%</a:t>
                      </a:r>
                    </a:p>
                  </a:txBody>
                  <a:tcPr marL="0" marR="0" marT="0" marB="0" anchor="b"/>
                </a:tc>
                <a:tc>
                  <a:txBody>
                    <a:bodyPr/>
                    <a:lstStyle/>
                    <a:p>
                      <a:pPr algn="ctr" fontAlgn="b"/>
                      <a:r>
                        <a:rPr lang="en-US" sz="1400" b="0" i="0" u="none" strike="noStrike">
                          <a:solidFill>
                            <a:srgbClr val="000000"/>
                          </a:solidFill>
                          <a:effectLst/>
                          <a:latin typeface="Arial"/>
                        </a:rPr>
                        <a:t>-0.25%</a:t>
                      </a:r>
                    </a:p>
                  </a:txBody>
                  <a:tcPr marL="0" marR="0" marT="0" marB="0" anchor="b"/>
                </a:tc>
              </a:tr>
              <a:tr h="214392">
                <a:tc>
                  <a:txBody>
                    <a:bodyPr/>
                    <a:lstStyle/>
                    <a:p>
                      <a:pPr algn="l" fontAlgn="b"/>
                      <a:r>
                        <a:rPr lang="en-US" sz="1200" u="none" strike="noStrike">
                          <a:effectLst/>
                        </a:rPr>
                        <a:t>Class E</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-0.06%</a:t>
                      </a:r>
                    </a:p>
                  </a:txBody>
                  <a:tcPr marL="0" marR="0" marT="0" marB="0" anchor="b"/>
                </a:tc>
                <a:tc>
                  <a:txBody>
                    <a:bodyPr/>
                    <a:lstStyle/>
                    <a:p>
                      <a:pPr algn="ctr" fontAlgn="b"/>
                      <a:r>
                        <a:rPr lang="en-US" sz="1400" b="0" i="0" u="none" strike="noStrike">
                          <a:solidFill>
                            <a:srgbClr val="000000"/>
                          </a:solidFill>
                          <a:effectLst/>
                          <a:latin typeface="Arial"/>
                        </a:rPr>
                        <a:t>0.24%</a:t>
                      </a:r>
                    </a:p>
                  </a:txBody>
                  <a:tcPr marL="0" marR="0" marT="0" marB="0" anchor="b"/>
                </a:tc>
                <a:tc>
                  <a:txBody>
                    <a:bodyPr/>
                    <a:lstStyle/>
                    <a:p>
                      <a:pPr algn="ctr" fontAlgn="b"/>
                      <a:r>
                        <a:rPr lang="en-US" sz="1400" b="0" i="0" u="none" strike="noStrike">
                          <a:solidFill>
                            <a:srgbClr val="000000"/>
                          </a:solidFill>
                          <a:effectLst/>
                          <a:latin typeface="Arial"/>
                        </a:rPr>
                        <a:t>0.05%</a:t>
                      </a:r>
                    </a:p>
                  </a:txBody>
                  <a:tcPr marL="0" marR="0" marT="0" marB="0" anchor="b"/>
                </a:tc>
                <a:tc>
                  <a:txBody>
                    <a:bodyPr/>
                    <a:lstStyle/>
                    <a:p>
                      <a:pPr algn="ctr" fontAlgn="b"/>
                      <a:r>
                        <a:rPr lang="en-US" sz="1400" b="0" i="0" u="none" strike="noStrike">
                          <a:solidFill>
                            <a:srgbClr val="000000"/>
                          </a:solidFill>
                          <a:effectLst/>
                          <a:latin typeface="Arial"/>
                        </a:rPr>
                        <a:t>0.03%</a:t>
                      </a:r>
                    </a:p>
                  </a:txBody>
                  <a:tcPr marL="0" marR="0" marT="0" marB="0" anchor="b"/>
                </a:tc>
                <a:tc>
                  <a:txBody>
                    <a:bodyPr/>
                    <a:lstStyle/>
                    <a:p>
                      <a:pPr algn="ctr" fontAlgn="b"/>
                      <a:r>
                        <a:rPr lang="en-US" sz="1400" b="0" i="0" u="none" strike="noStrike">
                          <a:solidFill>
                            <a:srgbClr val="000000"/>
                          </a:solidFill>
                          <a:effectLst/>
                          <a:latin typeface="Arial"/>
                        </a:rPr>
                        <a:t>-0.36%</a:t>
                      </a:r>
                    </a:p>
                  </a:txBody>
                  <a:tcPr marL="0" marR="0" marT="0" marB="0" anchor="b"/>
                </a:tc>
                <a:tc>
                  <a:txBody>
                    <a:bodyPr/>
                    <a:lstStyle/>
                    <a:p>
                      <a:pPr algn="ctr" fontAlgn="b"/>
                      <a:r>
                        <a:rPr lang="en-US" sz="1400" b="0" i="0" u="none" strike="noStrike">
                          <a:solidFill>
                            <a:srgbClr val="000000"/>
                          </a:solidFill>
                          <a:effectLst/>
                          <a:latin typeface="Arial"/>
                        </a:rPr>
                        <a:t>-1.18%</a:t>
                      </a:r>
                    </a:p>
                  </a:txBody>
                  <a:tcPr marL="0" marR="0" marT="0" marB="0" anchor="b"/>
                </a:tc>
              </a:tr>
              <a:tr h="214392">
                <a:tc>
                  <a:txBody>
                    <a:bodyPr/>
                    <a:lstStyle/>
                    <a:p>
                      <a:pPr algn="l" fontAlgn="b"/>
                      <a:r>
                        <a:rPr lang="en-US" sz="1200" u="none" strike="noStrike">
                          <a:effectLst/>
                        </a:rPr>
                        <a:t>Class F</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0.06%</a:t>
                      </a:r>
                    </a:p>
                  </a:txBody>
                  <a:tcPr marL="0" marR="0" marT="0" marB="0" anchor="b"/>
                </a:tc>
                <a:tc>
                  <a:txBody>
                    <a:bodyPr/>
                    <a:lstStyle/>
                    <a:p>
                      <a:pPr algn="ctr" fontAlgn="b"/>
                      <a:r>
                        <a:rPr lang="en-US" sz="1400" b="0" i="0" u="none" strike="noStrike">
                          <a:solidFill>
                            <a:srgbClr val="000000"/>
                          </a:solidFill>
                          <a:effectLst/>
                          <a:latin typeface="Arial"/>
                        </a:rPr>
                        <a:t>-0.10%</a:t>
                      </a:r>
                    </a:p>
                  </a:txBody>
                  <a:tcPr marL="0" marR="0" marT="0" marB="0" anchor="b"/>
                </a:tc>
                <a:tc>
                  <a:txBody>
                    <a:bodyPr/>
                    <a:lstStyle/>
                    <a:p>
                      <a:pPr algn="ctr" fontAlgn="b"/>
                      <a:r>
                        <a:rPr lang="en-US" sz="1400" b="0" i="0" u="none" strike="noStrike">
                          <a:solidFill>
                            <a:srgbClr val="000000"/>
                          </a:solidFill>
                          <a:effectLst/>
                          <a:latin typeface="Arial"/>
                        </a:rPr>
                        <a:t>0.71%</a:t>
                      </a:r>
                    </a:p>
                  </a:txBody>
                  <a:tcPr marL="0" marR="0" marT="0" marB="0" anchor="b"/>
                </a:tc>
                <a:tc>
                  <a:txBody>
                    <a:bodyPr/>
                    <a:lstStyle/>
                    <a:p>
                      <a:pPr algn="ctr" fontAlgn="b"/>
                      <a:r>
                        <a:rPr lang="en-US" sz="1400" b="0" i="0" u="none" strike="noStrike">
                          <a:solidFill>
                            <a:srgbClr val="000000"/>
                          </a:solidFill>
                          <a:effectLst/>
                          <a:latin typeface="Arial"/>
                        </a:rPr>
                        <a:t>0.11%</a:t>
                      </a:r>
                    </a:p>
                  </a:txBody>
                  <a:tcPr marL="0" marR="0" marT="0" marB="0" anchor="b"/>
                </a:tc>
                <a:tc>
                  <a:txBody>
                    <a:bodyPr/>
                    <a:lstStyle/>
                    <a:p>
                      <a:pPr algn="ctr" fontAlgn="b"/>
                      <a:r>
                        <a:rPr lang="en-US" sz="1400" b="0" i="0" u="none" strike="noStrike">
                          <a:solidFill>
                            <a:srgbClr val="000000"/>
                          </a:solidFill>
                          <a:effectLst/>
                          <a:latin typeface="Arial"/>
                        </a:rPr>
                        <a:t>0.20%</a:t>
                      </a:r>
                    </a:p>
                  </a:txBody>
                  <a:tcPr marL="0" marR="0" marT="0" marB="0" anchor="b"/>
                </a:tc>
                <a:tc>
                  <a:txBody>
                    <a:bodyPr/>
                    <a:lstStyle/>
                    <a:p>
                      <a:pPr algn="ctr" fontAlgn="b"/>
                      <a:r>
                        <a:rPr lang="en-US" sz="1400" b="0" i="0" u="none" strike="noStrike">
                          <a:solidFill>
                            <a:srgbClr val="000000"/>
                          </a:solidFill>
                          <a:effectLst/>
                          <a:latin typeface="Arial"/>
                        </a:rPr>
                        <a:t>0.63%</a:t>
                      </a:r>
                    </a:p>
                  </a:txBody>
                  <a:tcPr marL="0" marR="0" marT="0" marB="0" anchor="b"/>
                </a:tc>
              </a:tr>
              <a:tr h="214392">
                <a:tc>
                  <a:txBody>
                    <a:bodyPr/>
                    <a:lstStyle/>
                    <a:p>
                      <a:pPr algn="l" fontAlgn="b"/>
                      <a:r>
                        <a:rPr lang="en-US" sz="1200" u="none" strike="noStrike">
                          <a:effectLst/>
                        </a:rPr>
                        <a:t>Overall</a:t>
                      </a:r>
                      <a:endParaRPr lang="en-US" sz="1200" b="1"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000000"/>
                          </a:solidFill>
                          <a:effectLst/>
                          <a:latin typeface="Arial"/>
                        </a:rPr>
                        <a:t>0.00%</a:t>
                      </a:r>
                    </a:p>
                  </a:txBody>
                  <a:tcPr marL="0" marR="0" marT="0" marB="0" anchor="b"/>
                </a:tc>
                <a:tc>
                  <a:txBody>
                    <a:bodyPr/>
                    <a:lstStyle/>
                    <a:p>
                      <a:pPr algn="ctr" fontAlgn="b"/>
                      <a:r>
                        <a:rPr lang="en-US" sz="1400" b="0" i="0" u="none" strike="noStrike">
                          <a:solidFill>
                            <a:srgbClr val="000000"/>
                          </a:solidFill>
                          <a:effectLst/>
                          <a:latin typeface="Arial"/>
                        </a:rPr>
                        <a:t>0.16%</a:t>
                      </a:r>
                    </a:p>
                  </a:txBody>
                  <a:tcPr marL="0" marR="0" marT="0" marB="0" anchor="b"/>
                </a:tc>
                <a:tc>
                  <a:txBody>
                    <a:bodyPr/>
                    <a:lstStyle/>
                    <a:p>
                      <a:pPr algn="ctr" fontAlgn="b"/>
                      <a:r>
                        <a:rPr lang="en-US" sz="1400" b="0" i="0" u="none" strike="noStrike">
                          <a:solidFill>
                            <a:srgbClr val="000000"/>
                          </a:solidFill>
                          <a:effectLst/>
                          <a:latin typeface="Arial"/>
                        </a:rPr>
                        <a:t>0.28%</a:t>
                      </a:r>
                    </a:p>
                  </a:txBody>
                  <a:tcPr marL="0" marR="0" marT="0" marB="0" anchor="b"/>
                </a:tc>
                <a:tc>
                  <a:txBody>
                    <a:bodyPr/>
                    <a:lstStyle/>
                    <a:p>
                      <a:pPr algn="ctr" fontAlgn="b"/>
                      <a:r>
                        <a:rPr lang="en-US" sz="1400" b="0" i="0" u="none" strike="noStrike">
                          <a:solidFill>
                            <a:srgbClr val="000000"/>
                          </a:solidFill>
                          <a:effectLst/>
                          <a:latin typeface="Arial"/>
                        </a:rPr>
                        <a:t>0.02%</a:t>
                      </a:r>
                    </a:p>
                  </a:txBody>
                  <a:tcPr marL="0" marR="0" marT="0" marB="0" anchor="b"/>
                </a:tc>
                <a:tc>
                  <a:txBody>
                    <a:bodyPr/>
                    <a:lstStyle/>
                    <a:p>
                      <a:pPr algn="ctr" fontAlgn="b"/>
                      <a:r>
                        <a:rPr lang="en-US" sz="1400" b="0" i="0" u="none" strike="noStrike">
                          <a:solidFill>
                            <a:srgbClr val="000000"/>
                          </a:solidFill>
                          <a:effectLst/>
                          <a:latin typeface="Arial"/>
                        </a:rPr>
                        <a:t>0.08%</a:t>
                      </a:r>
                    </a:p>
                  </a:txBody>
                  <a:tcPr marL="0" marR="0" marT="0" marB="0" anchor="b"/>
                </a:tc>
                <a:tc>
                  <a:txBody>
                    <a:bodyPr/>
                    <a:lstStyle/>
                    <a:p>
                      <a:pPr algn="ctr" fontAlgn="b"/>
                      <a:r>
                        <a:rPr lang="en-US" sz="1400" b="0" i="0" u="none" strike="noStrike">
                          <a:solidFill>
                            <a:srgbClr val="000000"/>
                          </a:solidFill>
                          <a:effectLst/>
                          <a:latin typeface="Arial"/>
                        </a:rPr>
                        <a:t>-0.04%</a:t>
                      </a:r>
                    </a:p>
                  </a:txBody>
                  <a:tcPr marL="0" marR="0" marT="0" marB="0" anchor="b"/>
                </a:tc>
              </a:tr>
              <a:tr h="214392">
                <a:tc>
                  <a:txBody>
                    <a:bodyPr/>
                    <a:lstStyle/>
                    <a:p>
                      <a:pPr algn="l" fontAlgn="b"/>
                      <a:r>
                        <a:rPr lang="en-US" sz="1200" u="none" strike="noStrike">
                          <a:effectLst/>
                        </a:rPr>
                        <a:t> </a:t>
                      </a:r>
                      <a:endParaRPr lang="en-US" sz="1200" b="0" i="0" u="none" strike="noStrike">
                        <a:solidFill>
                          <a:srgbClr val="000000"/>
                        </a:solidFill>
                        <a:effectLst/>
                        <a:latin typeface="Arial"/>
                      </a:endParaRPr>
                    </a:p>
                  </a:txBody>
                  <a:tcPr marL="0" marR="0" marT="0" marB="0" anchor="b"/>
                </a:tc>
                <a:tc>
                  <a:txBody>
                    <a:bodyPr/>
                    <a:lstStyle/>
                    <a:p>
                      <a:pPr algn="ctr" fontAlgn="b"/>
                      <a:r>
                        <a:rPr lang="en-US" sz="1400" b="0" i="0" u="none" strike="noStrike">
                          <a:solidFill>
                            <a:srgbClr val="808080"/>
                          </a:solidFill>
                          <a:effectLst/>
                          <a:latin typeface="Arial"/>
                        </a:rPr>
                        <a:t>0.00%</a:t>
                      </a:r>
                    </a:p>
                  </a:txBody>
                  <a:tcPr marL="0" marR="0" marT="0" marB="0" anchor="b"/>
                </a:tc>
                <a:tc>
                  <a:txBody>
                    <a:bodyPr/>
                    <a:lstStyle/>
                    <a:p>
                      <a:pPr algn="ctr" fontAlgn="b"/>
                      <a:r>
                        <a:rPr lang="en-US" sz="1400" b="0" i="0" u="none" strike="noStrike">
                          <a:solidFill>
                            <a:srgbClr val="808080"/>
                          </a:solidFill>
                          <a:effectLst/>
                          <a:latin typeface="Arial"/>
                        </a:rPr>
                        <a:t>0.16%</a:t>
                      </a:r>
                    </a:p>
                  </a:txBody>
                  <a:tcPr marL="0" marR="0" marT="0" marB="0" anchor="b"/>
                </a:tc>
                <a:tc>
                  <a:txBody>
                    <a:bodyPr/>
                    <a:lstStyle/>
                    <a:p>
                      <a:pPr algn="ctr" fontAlgn="b"/>
                      <a:r>
                        <a:rPr lang="en-US" sz="1400" b="0" i="0" u="none" strike="noStrike">
                          <a:solidFill>
                            <a:srgbClr val="808080"/>
                          </a:solidFill>
                          <a:effectLst/>
                          <a:latin typeface="Arial"/>
                        </a:rPr>
                        <a:t>0.25%</a:t>
                      </a:r>
                    </a:p>
                  </a:txBody>
                  <a:tcPr marL="0" marR="0" marT="0" marB="0" anchor="b"/>
                </a:tc>
                <a:tc>
                  <a:txBody>
                    <a:bodyPr/>
                    <a:lstStyle/>
                    <a:p>
                      <a:pPr algn="ctr" fontAlgn="b"/>
                      <a:r>
                        <a:rPr lang="en-US" sz="1400" b="0" i="0" u="none" strike="noStrike">
                          <a:solidFill>
                            <a:srgbClr val="808080"/>
                          </a:solidFill>
                          <a:effectLst/>
                          <a:latin typeface="Arial"/>
                        </a:rPr>
                        <a:t>0.02%</a:t>
                      </a:r>
                    </a:p>
                  </a:txBody>
                  <a:tcPr marL="0" marR="0" marT="0" marB="0" anchor="b"/>
                </a:tc>
                <a:tc>
                  <a:txBody>
                    <a:bodyPr/>
                    <a:lstStyle/>
                    <a:p>
                      <a:pPr algn="ctr" fontAlgn="b"/>
                      <a:r>
                        <a:rPr lang="en-US" sz="1400" b="0" i="0" u="none" strike="noStrike">
                          <a:solidFill>
                            <a:srgbClr val="808080"/>
                          </a:solidFill>
                          <a:effectLst/>
                          <a:latin typeface="Arial"/>
                        </a:rPr>
                        <a:t>0.09%</a:t>
                      </a:r>
                    </a:p>
                  </a:txBody>
                  <a:tcPr marL="0" marR="0" marT="0" marB="0" anchor="b"/>
                </a:tc>
                <a:tc>
                  <a:txBody>
                    <a:bodyPr/>
                    <a:lstStyle/>
                    <a:p>
                      <a:pPr algn="ctr" fontAlgn="b"/>
                      <a:r>
                        <a:rPr lang="en-US" sz="1400" b="0" i="0" u="none" strike="noStrike">
                          <a:solidFill>
                            <a:srgbClr val="808080"/>
                          </a:solidFill>
                          <a:effectLst/>
                          <a:latin typeface="Arial"/>
                        </a:rPr>
                        <a:t>0.12%</a:t>
                      </a:r>
                    </a:p>
                  </a:txBody>
                  <a:tcPr marL="0" marR="0" marT="0" marB="0" anchor="b"/>
                </a:tc>
              </a:tr>
              <a:tr h="428783">
                <a:tc>
                  <a:txBody>
                    <a:bodyPr/>
                    <a:lstStyle/>
                    <a:p>
                      <a:pPr algn="l" fontAlgn="b"/>
                      <a:r>
                        <a:rPr lang="en-US" sz="1200" u="none" strike="noStrike">
                          <a:effectLst/>
                        </a:rPr>
                        <a:t>Enc Time[%]</a:t>
                      </a:r>
                      <a:endParaRPr lang="en-US" sz="1200" b="0" i="0" u="none" strike="noStrike">
                        <a:solidFill>
                          <a:srgbClr val="000000"/>
                        </a:solidFill>
                        <a:effectLst/>
                        <a:latin typeface="Arial"/>
                      </a:endParaRPr>
                    </a:p>
                  </a:txBody>
                  <a:tcPr marL="0" marR="0" marT="0" marB="0" anchor="b"/>
                </a:tc>
                <a:tc gridSpan="3">
                  <a:txBody>
                    <a:bodyPr/>
                    <a:lstStyle/>
                    <a:p>
                      <a:pPr algn="ctr" fontAlgn="b"/>
                      <a:r>
                        <a:rPr lang="en-US" sz="1400" b="0" i="0" u="none" strike="noStrike">
                          <a:solidFill>
                            <a:srgbClr val="000000"/>
                          </a:solidFill>
                          <a:effectLst/>
                          <a:latin typeface="Arial"/>
                        </a:rPr>
                        <a:t>99.83%</a:t>
                      </a: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effectLst/>
                          <a:latin typeface="Arial"/>
                        </a:rPr>
                        <a:t>99.62%</a:t>
                      </a:r>
                    </a:p>
                  </a:txBody>
                  <a:tcPr marL="0" marR="0" marT="0" marB="0" anchor="b"/>
                </a:tc>
                <a:tc hMerge="1">
                  <a:txBody>
                    <a:bodyPr/>
                    <a:lstStyle/>
                    <a:p>
                      <a:endParaRPr lang="en-US"/>
                    </a:p>
                  </a:txBody>
                  <a:tcPr/>
                </a:tc>
                <a:tc hMerge="1">
                  <a:txBody>
                    <a:bodyPr/>
                    <a:lstStyle/>
                    <a:p>
                      <a:endParaRPr lang="en-US"/>
                    </a:p>
                  </a:txBody>
                  <a:tcPr/>
                </a:tc>
              </a:tr>
              <a:tr h="428783">
                <a:tc>
                  <a:txBody>
                    <a:bodyPr/>
                    <a:lstStyle/>
                    <a:p>
                      <a:pPr algn="l" fontAlgn="b"/>
                      <a:r>
                        <a:rPr lang="en-US" sz="1200" u="none" strike="noStrike">
                          <a:effectLst/>
                        </a:rPr>
                        <a:t>Dec Time[%]</a:t>
                      </a:r>
                      <a:endParaRPr lang="en-US" sz="1200" b="0" i="0" u="none" strike="noStrike">
                        <a:solidFill>
                          <a:srgbClr val="000000"/>
                        </a:solidFill>
                        <a:effectLst/>
                        <a:latin typeface="Arial"/>
                      </a:endParaRPr>
                    </a:p>
                  </a:txBody>
                  <a:tcPr marL="0" marR="0" marT="0" marB="0" anchor="b"/>
                </a:tc>
                <a:tc gridSpan="3">
                  <a:txBody>
                    <a:bodyPr/>
                    <a:lstStyle/>
                    <a:p>
                      <a:pPr algn="ctr" fontAlgn="b"/>
                      <a:r>
                        <a:rPr lang="en-US" sz="1400" b="0" i="0" u="none" strike="noStrike">
                          <a:solidFill>
                            <a:srgbClr val="000000"/>
                          </a:solidFill>
                          <a:effectLst/>
                          <a:latin typeface="Arial"/>
                        </a:rPr>
                        <a:t>99.81%</a:t>
                      </a:r>
                    </a:p>
                  </a:txBody>
                  <a:tcPr marL="0" marR="0" marT="0" marB="0" anchor="b"/>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effectLst/>
                          <a:latin typeface="Arial"/>
                        </a:rPr>
                        <a:t>99.91%</a:t>
                      </a:r>
                    </a:p>
                  </a:txBody>
                  <a:tcPr marL="0" marR="0" marT="0" marB="0" anchor="b"/>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802037787"/>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C234-AIS">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JCTVC-C234-AIS</Template>
  <TotalTime>1401</TotalTime>
  <Words>1005</Words>
  <Application>Microsoft Office PowerPoint</Application>
  <PresentationFormat>On-screen Show (4:3)</PresentationFormat>
  <Paragraphs>463</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JCTVC-C234-AIS</vt:lpstr>
      <vt:lpstr>Further Unification of Luma/Chroma Context Derivation for Last Position Coding  (JCTVC-J0319)</vt:lpstr>
      <vt:lpstr>Introduction </vt:lpstr>
      <vt:lpstr>LAST context derivation in HM7</vt:lpstr>
      <vt:lpstr>Proposed change:</vt:lpstr>
      <vt:lpstr>WD Text Change</vt:lpstr>
      <vt:lpstr>Simulation results – Summary </vt:lpstr>
      <vt:lpstr>Simulation - AI</vt:lpstr>
      <vt:lpstr>Simulation - RA</vt:lpstr>
      <vt:lpstr>Simulation – LD</vt:lpstr>
      <vt:lpstr>Simulation – LDP</vt:lpstr>
      <vt:lpstr>Conclusions</vt:lpstr>
      <vt:lpstr>PowerPoint Presentation</vt:lpstr>
    </vt:vector>
  </TitlesOfParts>
  <Company>Qualcomm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#473</cp:lastModifiedBy>
  <cp:revision>141</cp:revision>
  <cp:lastPrinted>2005-08-27T17:58:21Z</cp:lastPrinted>
  <dcterms:created xsi:type="dcterms:W3CDTF">2010-10-01T23:19:22Z</dcterms:created>
  <dcterms:modified xsi:type="dcterms:W3CDTF">2012-07-11T09:52:15Z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324707531</vt:i4>
  </property>
  <property fmtid="{D5CDD505-2E9C-101B-9397-08002B2CF9AE}" pid="3" name="_NewReviewCycle">
    <vt:lpwstr/>
  </property>
  <property fmtid="{D5CDD505-2E9C-101B-9397-08002B2CF9AE}" pid="4" name="_EmailSubject">
    <vt:lpwstr>Slides of 8 bits initialization</vt:lpwstr>
  </property>
  <property fmtid="{D5CDD505-2E9C-101B-9397-08002B2CF9AE}" pid="5" name="_AuthorEmail">
    <vt:lpwstr>joels@qualcomm.com</vt:lpwstr>
  </property>
  <property fmtid="{D5CDD505-2E9C-101B-9397-08002B2CF9AE}" pid="6" name="_AuthorEmailDisplayName">
    <vt:lpwstr>Sole Rojals, Joel</vt:lpwstr>
  </property>
  <property fmtid="{D5CDD505-2E9C-101B-9397-08002B2CF9AE}" pid="7" name="_PreviousAdHocReviewCycleID">
    <vt:i4>-1031282844</vt:i4>
  </property>
</Properties>
</file>