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292B5-DB67-4B55-A2BE-D996F458F5AA}" type="datetimeFigureOut">
              <a:rPr lang="en-US" smtClean="0"/>
              <a:t>7/12/2012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52FF0-AA07-4C53-B2BD-3BBC7A0F2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55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4D75-3111-4AAE-A35A-F95ABF1A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844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4D75-3111-4AAE-A35A-F95ABF1A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541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4D75-3111-4AAE-A35A-F95ABF1A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77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4D75-3111-4AAE-A35A-F95ABF1A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49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4D75-3111-4AAE-A35A-F95ABF1A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45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4D75-3111-4AAE-A35A-F95ABF1A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1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4D75-3111-4AAE-A35A-F95ABF1A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824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4D75-3111-4AAE-A35A-F95ABF1A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32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4D75-3111-4AAE-A35A-F95ABF1A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3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4D75-3111-4AAE-A35A-F95ABF1A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4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4D75-3111-4AAE-A35A-F95ABF1A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62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513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14D75-3111-4AAE-A35A-F95ABF1A2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92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JCTVC-J0288: </a:t>
            </a:r>
            <a:br>
              <a:rPr lang="en-CA" dirty="0" smtClean="0"/>
            </a:br>
            <a:r>
              <a:rPr lang="en-CA" dirty="0" smtClean="0"/>
              <a:t>On </a:t>
            </a:r>
            <a:r>
              <a:rPr lang="en-CA" dirty="0"/>
              <a:t>Loop Filter Disabling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Geert Van der Auwera, </a:t>
            </a:r>
            <a:r>
              <a:rPr lang="en-CA" dirty="0" err="1"/>
              <a:t>Rajan</a:t>
            </a:r>
            <a:r>
              <a:rPr lang="en-CA" dirty="0"/>
              <a:t> Joshi,       </a:t>
            </a:r>
            <a:endParaRPr lang="en-CA" dirty="0" smtClean="0"/>
          </a:p>
          <a:p>
            <a:r>
              <a:rPr lang="en-CA" dirty="0" smtClean="0"/>
              <a:t>Ye-</a:t>
            </a:r>
            <a:r>
              <a:rPr lang="en-CA" dirty="0" err="1" smtClean="0"/>
              <a:t>Kui</a:t>
            </a:r>
            <a:r>
              <a:rPr lang="en-CA" dirty="0" smtClean="0"/>
              <a:t> </a:t>
            </a:r>
            <a:r>
              <a:rPr lang="en-CA" dirty="0"/>
              <a:t>Wang, Marta </a:t>
            </a:r>
            <a:r>
              <a:rPr lang="en-CA" dirty="0" err="1"/>
              <a:t>Karczewicz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6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dirty="0"/>
              <a:t>This contribution consists of three </a:t>
            </a:r>
            <a:r>
              <a:rPr lang="en-US" dirty="0" smtClean="0"/>
              <a:t>parts</a:t>
            </a:r>
            <a:r>
              <a:rPr lang="en-US" dirty="0"/>
              <a:t>:</a:t>
            </a:r>
            <a:endParaRPr lang="en-US" dirty="0" smtClean="0"/>
          </a:p>
          <a:p>
            <a:pPr lvl="1" hangingPunct="0"/>
            <a:r>
              <a:rPr lang="en-US" dirty="0" smtClean="0"/>
              <a:t>The </a:t>
            </a:r>
            <a:r>
              <a:rPr lang="en-US" dirty="0"/>
              <a:t>first part recommends moving the SPS-level </a:t>
            </a:r>
            <a:r>
              <a:rPr lang="en-US" dirty="0" err="1"/>
              <a:t>seq_loop_filter_across_slices_enabled_flag</a:t>
            </a:r>
            <a:r>
              <a:rPr lang="en-US" dirty="0"/>
              <a:t> from SPS to PPS to place it at the same level as the </a:t>
            </a:r>
            <a:r>
              <a:rPr lang="en-US" dirty="0" err="1"/>
              <a:t>loop_filter_across_tiles_enabled_flag</a:t>
            </a:r>
            <a:r>
              <a:rPr lang="en-US" dirty="0" smtClean="0"/>
              <a:t>.</a:t>
            </a:r>
          </a:p>
          <a:p>
            <a:pPr hangingPunct="0"/>
            <a:endParaRPr lang="en-US" dirty="0"/>
          </a:p>
          <a:p>
            <a:pPr lvl="1" hangingPunct="0"/>
            <a:r>
              <a:rPr lang="en-US" dirty="0"/>
              <a:t>The second part recommends that the HEVC </a:t>
            </a:r>
            <a:r>
              <a:rPr lang="en-US" dirty="0" err="1"/>
              <a:t>deblocking</a:t>
            </a:r>
            <a:r>
              <a:rPr lang="en-US" dirty="0"/>
              <a:t> filter process supports disabling the filtering of </a:t>
            </a:r>
            <a:r>
              <a:rPr lang="en-US" dirty="0" err="1"/>
              <a:t>chroma</a:t>
            </a:r>
            <a:r>
              <a:rPr lang="en-US" dirty="0"/>
              <a:t> block edges independent from </a:t>
            </a:r>
            <a:r>
              <a:rPr lang="en-US" dirty="0" err="1"/>
              <a:t>luma</a:t>
            </a:r>
            <a:r>
              <a:rPr lang="en-US" dirty="0"/>
              <a:t> block edges by defining </a:t>
            </a:r>
            <a:r>
              <a:rPr lang="en-US" dirty="0" smtClean="0"/>
              <a:t>the </a:t>
            </a:r>
            <a:r>
              <a:rPr lang="en-US" dirty="0" err="1"/>
              <a:t>disable_deblocking_filter_idc</a:t>
            </a:r>
            <a:r>
              <a:rPr lang="en-US" dirty="0"/>
              <a:t> in the PPS and slice header</a:t>
            </a:r>
            <a:r>
              <a:rPr lang="en-US" dirty="0" smtClean="0"/>
              <a:t>.</a:t>
            </a:r>
          </a:p>
          <a:p>
            <a:pPr lvl="1" hangingPunct="0"/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third part proposes to remove the </a:t>
            </a:r>
            <a:r>
              <a:rPr lang="en-US" dirty="0" err="1"/>
              <a:t>pcm_loop_filter_disable</a:t>
            </a:r>
            <a:r>
              <a:rPr lang="en-US" dirty="0"/>
              <a:t> flag from the SPS and instead the in-loop filtering for the IPCM blocks is enabled or disabled using the </a:t>
            </a:r>
            <a:r>
              <a:rPr lang="en-US" dirty="0" err="1"/>
              <a:t>cu_transquant_bypass_flag</a:t>
            </a:r>
            <a:r>
              <a:rPr lang="en-US" dirty="0"/>
              <a:t>. This has the advantage of controlling loop filtering per IPCM block to support both lossless and </a:t>
            </a:r>
            <a:r>
              <a:rPr lang="en-US" dirty="0" err="1"/>
              <a:t>lossy</a:t>
            </a:r>
            <a:r>
              <a:rPr lang="en-US" dirty="0"/>
              <a:t> content, and it simplifies the HEVC draft </a:t>
            </a:r>
            <a:r>
              <a:rPr lang="en-US" dirty="0" smtClean="0"/>
              <a:t>text.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0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 1: </a:t>
            </a:r>
            <a:r>
              <a:rPr lang="en-US" dirty="0" err="1" smtClean="0"/>
              <a:t>seq_loop_filter_across_slices_enabled_flag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Part 1 proposes to move SPS-level </a:t>
            </a:r>
            <a:r>
              <a:rPr lang="en-US" sz="2000" dirty="0" err="1" smtClean="0"/>
              <a:t>seq_loop_filter_across_slices_enabled_flag</a:t>
            </a:r>
            <a:r>
              <a:rPr lang="en-US" sz="2000" dirty="0" smtClean="0"/>
              <a:t> from SPS to PPS to place it at the same level as the </a:t>
            </a:r>
            <a:r>
              <a:rPr lang="en-US" sz="2000" dirty="0" err="1" smtClean="0"/>
              <a:t>loop_filter_across_tiles_enabled_flag</a:t>
            </a:r>
            <a:endParaRPr lang="en-US" sz="2000" dirty="0" smtClean="0"/>
          </a:p>
          <a:p>
            <a:r>
              <a:rPr lang="en-US" sz="2000" dirty="0" smtClean="0"/>
              <a:t>PPS syntax change: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120006"/>
              </p:ext>
            </p:extLst>
          </p:nvPr>
        </p:nvGraphicFramePr>
        <p:xfrm>
          <a:off x="1066800" y="2743200"/>
          <a:ext cx="5017135" cy="274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2440"/>
                <a:gridCol w="734695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….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Descriptor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tiles_or_entropy_coding_sync_idc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u(2)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if( tiles_or_entropy_coding_sync_idc  = =  1 ) {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num_tile_columns_minus1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ue(v)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num_tile_rows_minus1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ue(v)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uniform_spacing_flag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if( !uniform_spacing_flag ) {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	for( i = 0; i &lt; num_tile_columns_minus1; i++ 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		column_width[ i ]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ue(v)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	</a:t>
                      </a:r>
                      <a:r>
                        <a:rPr lang="nb-NO" sz="1000">
                          <a:effectLst/>
                        </a:rPr>
                        <a:t>for( i = 0; i &lt; num_tile_rows_minus1; i++ 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		row_height[ i ]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ue(v)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	loop_filter_across_tiles_enabled_flag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} else if( tiles_or_entropy_coding_sync_idc  = =  3 )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cabac_independent_flag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13716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seq_loop_filter_across_slices_enabled_flag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deblocking_filter_control_present_flag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….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070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CA" dirty="0"/>
              <a:t>Part 2: Chroma </a:t>
            </a:r>
            <a:r>
              <a:rPr lang="en-CA" dirty="0" err="1"/>
              <a:t>Deblocking</a:t>
            </a:r>
            <a:r>
              <a:rPr lang="en-CA" dirty="0"/>
              <a:t> Filter Process </a:t>
            </a:r>
            <a:r>
              <a:rPr lang="en-CA" dirty="0" smtClean="0"/>
              <a:t>Disabling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</a:t>
            </a:r>
            <a:r>
              <a:rPr lang="en-US" sz="2000" dirty="0"/>
              <a:t>current HEVC </a:t>
            </a:r>
            <a:r>
              <a:rPr lang="en-US" sz="2000" dirty="0" err="1"/>
              <a:t>deblocking</a:t>
            </a:r>
            <a:r>
              <a:rPr lang="en-US" sz="2000" dirty="0"/>
              <a:t> filter process does not support disabling filtering of </a:t>
            </a:r>
            <a:r>
              <a:rPr lang="en-US" sz="2000" dirty="0" err="1"/>
              <a:t>chroma</a:t>
            </a:r>
            <a:r>
              <a:rPr lang="en-US" sz="2000" dirty="0"/>
              <a:t> block edges independent from </a:t>
            </a:r>
            <a:r>
              <a:rPr lang="en-US" sz="2000" dirty="0" err="1"/>
              <a:t>luma</a:t>
            </a:r>
            <a:r>
              <a:rPr lang="en-US" sz="2000" dirty="0"/>
              <a:t> block edges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It is recommended to include </a:t>
            </a:r>
            <a:r>
              <a:rPr lang="en-US" sz="2000" dirty="0"/>
              <a:t>this functionality into the HEVC </a:t>
            </a:r>
            <a:r>
              <a:rPr lang="en-US" sz="2000" dirty="0" smtClean="0"/>
              <a:t>standard for </a:t>
            </a:r>
            <a:r>
              <a:rPr lang="en-US" sz="2000" dirty="0"/>
              <a:t>grayscale content </a:t>
            </a:r>
            <a:r>
              <a:rPr lang="en-US" sz="2000" dirty="0" smtClean="0"/>
              <a:t>coding to avoid unnecessary </a:t>
            </a:r>
            <a:r>
              <a:rPr lang="en-US" sz="2000" dirty="0" err="1" smtClean="0"/>
              <a:t>deblocking</a:t>
            </a:r>
            <a:r>
              <a:rPr lang="en-US" sz="2000" dirty="0" smtClean="0"/>
              <a:t> filtering.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disable_deblocking_filter_flag</a:t>
            </a:r>
            <a:r>
              <a:rPr lang="en-US" sz="2000" dirty="0" smtClean="0"/>
              <a:t> =&gt; </a:t>
            </a:r>
            <a:r>
              <a:rPr lang="en-US" sz="2000" dirty="0" err="1" smtClean="0"/>
              <a:t>disable_deblocking_filter_idc</a:t>
            </a:r>
            <a:r>
              <a:rPr lang="en-US" sz="2000" dirty="0" smtClean="0"/>
              <a:t> </a:t>
            </a:r>
          </a:p>
          <a:p>
            <a:endParaRPr lang="en-US" sz="2000" dirty="0" smtClean="0"/>
          </a:p>
          <a:p>
            <a:r>
              <a:rPr lang="en-US" sz="2000" dirty="0" smtClean="0"/>
              <a:t>Use value 2 for disabling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</a:t>
            </a:r>
            <a:r>
              <a:rPr lang="en-US" sz="2000" dirty="0" err="1" smtClean="0"/>
              <a:t>deblocking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50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Change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3966902"/>
              </p:ext>
            </p:extLst>
          </p:nvPr>
        </p:nvGraphicFramePr>
        <p:xfrm>
          <a:off x="914400" y="3886200"/>
          <a:ext cx="5227320" cy="2590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12109"/>
                <a:gridCol w="715211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…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Descriptor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if( deblocking_filter_control_present_flag ) {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	if( deblocking_filter_override_enabled_flag 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		deblocking_filter_override_flag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	if( deblocking_filter_overriding_flag ) {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		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slice_header_disable_deblocking_filter_idc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ue(v)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				if( slice_header_disable_deblocking_filter_idc != 1) {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			slice_header_beta_offset_div2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se(v)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			slice_header_tc_offset_div2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se(v)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		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	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}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effectLst/>
                        </a:rPr>
                        <a:t>		if( seq_loop_filter_across_slices_enabled_flag  &amp;&amp;</a:t>
                      </a:r>
                      <a:br>
                        <a:rPr lang="en-GB" sz="1000" kern="100">
                          <a:effectLst/>
                        </a:rPr>
                      </a:br>
                      <a:r>
                        <a:rPr lang="en-GB" sz="1000" kern="100">
                          <a:effectLst/>
                        </a:rPr>
                        <a:t>			( slice_adaptive_loop_filter_flag  | |  slice_sample_adaptive_offset_flag  | |</a:t>
                      </a:r>
                      <a:br>
                        <a:rPr lang="en-GB" sz="1000" kern="100">
                          <a:effectLst/>
                        </a:rPr>
                      </a:br>
                      <a:r>
                        <a:rPr lang="en-GB" sz="1000" kern="100">
                          <a:effectLst/>
                        </a:rPr>
                        <a:t>				slice_header_</a:t>
                      </a:r>
                      <a:r>
                        <a:rPr lang="en-GB" sz="1000" kern="100">
                          <a:effectLst/>
                          <a:highlight>
                            <a:srgbClr val="FFFF00"/>
                          </a:highlight>
                        </a:rPr>
                        <a:t>disable_deblocking_filter_idc != 1</a:t>
                      </a:r>
                      <a:r>
                        <a:rPr lang="en-GB" sz="1000" kern="100">
                          <a:effectLst/>
                        </a:rPr>
                        <a:t> ) )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effectLst/>
                        </a:rPr>
                        <a:t>			slice_loop_filter_across_slices_enabled_flag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…</a:t>
                      </a:r>
                      <a:endParaRPr lang="en-US" sz="10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323492"/>
              </p:ext>
            </p:extLst>
          </p:nvPr>
        </p:nvGraphicFramePr>
        <p:xfrm>
          <a:off x="914400" y="1251466"/>
          <a:ext cx="5257800" cy="2240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67200"/>
                <a:gridCol w="990600"/>
              </a:tblGrid>
              <a:tr h="411480">
                <a:tc>
                  <a:txBody>
                    <a:bodyPr/>
                    <a:lstStyle/>
                    <a:p>
                      <a:pPr marL="1905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</a:rPr>
                        <a:t>		…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Descriptor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</a:rPr>
                        <a:t>	deblocking_filter_control_present_flag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u(1)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</a:rPr>
                        <a:t>	if( deblocking_filter_control_present_flag ) {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</a:rPr>
                        <a:t>		deblocking_filter_override_enabled_flag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u(1)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</a:rPr>
                        <a:t>		</a:t>
                      </a:r>
                      <a:r>
                        <a:rPr lang="en-GB" sz="1200" dirty="0" err="1">
                          <a:effectLst/>
                          <a:highlight>
                            <a:srgbClr val="FFFF00"/>
                          </a:highlight>
                        </a:rPr>
                        <a:t>pps_disable_deblocking_filter_idc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</a:rPr>
                        <a:t>ue(v)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</a:rPr>
                        <a:t>		if( pps_disable_deblocking_filter_idc != 1) {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</a:rPr>
                        <a:t>			pps_beta_offset_div2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se(v)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</a:rPr>
                        <a:t>			pps_tc_offset_div2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se(v)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</a:rPr>
                        <a:t>		}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</a:rPr>
                        <a:t>	}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>
                          <a:effectLst/>
                        </a:rPr>
                        <a:t>	</a:t>
                      </a:r>
                      <a:r>
                        <a:rPr lang="en-GB" sz="1200">
                          <a:effectLst/>
                        </a:rPr>
                        <a:t>…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14400" y="946665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PPS syntax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3581400"/>
            <a:ext cx="1972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Slice header syntax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1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rmAutofit fontScale="90000"/>
          </a:bodyPr>
          <a:lstStyle/>
          <a:p>
            <a:pPr lvl="0"/>
            <a:r>
              <a:rPr lang="en-CA" dirty="0"/>
              <a:t>Part 3: On IPCM Loop Filter Disabling and </a:t>
            </a:r>
            <a:r>
              <a:rPr lang="en-US" dirty="0" err="1"/>
              <a:t>cu_transquant_bypass_flag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Proposed that in-loop </a:t>
            </a:r>
            <a:r>
              <a:rPr lang="en-US" sz="1800" dirty="0"/>
              <a:t>filtering for the IPCM blocks is enabled or disabled using the </a:t>
            </a:r>
            <a:r>
              <a:rPr lang="en-US" sz="1800" dirty="0" err="1" smtClean="0"/>
              <a:t>cu_transquant_bypass_flag</a:t>
            </a:r>
            <a:r>
              <a:rPr lang="en-US" sz="1800" dirty="0" smtClean="0"/>
              <a:t> only</a:t>
            </a:r>
          </a:p>
          <a:p>
            <a:r>
              <a:rPr lang="en-US" sz="1800" dirty="0" smtClean="0"/>
              <a:t>Condition </a:t>
            </a:r>
            <a:r>
              <a:rPr lang="en-US" sz="1800" dirty="0"/>
              <a:t>based on the </a:t>
            </a:r>
            <a:r>
              <a:rPr lang="en-US" sz="1800" dirty="0" err="1"/>
              <a:t>transquant_bypass_enable_flag</a:t>
            </a:r>
            <a:r>
              <a:rPr lang="en-US" sz="1800" dirty="0"/>
              <a:t> is modified to “if (</a:t>
            </a:r>
            <a:r>
              <a:rPr lang="en-US" sz="1800" dirty="0" err="1"/>
              <a:t>transquant_bypass_enable_flag</a:t>
            </a:r>
            <a:r>
              <a:rPr lang="en-US" sz="1800" dirty="0"/>
              <a:t> or </a:t>
            </a:r>
            <a:r>
              <a:rPr lang="en-US" sz="1800" dirty="0" err="1"/>
              <a:t>pcm_flag</a:t>
            </a:r>
            <a:r>
              <a:rPr lang="en-US" sz="1800" dirty="0" smtClean="0"/>
              <a:t>)”</a:t>
            </a:r>
          </a:p>
          <a:p>
            <a:r>
              <a:rPr lang="en-US" sz="1800" dirty="0" smtClean="0"/>
              <a:t>Coding unit syntax change: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011882"/>
              </p:ext>
            </p:extLst>
          </p:nvPr>
        </p:nvGraphicFramePr>
        <p:xfrm>
          <a:off x="914400" y="2819400"/>
          <a:ext cx="5829300" cy="2682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28391"/>
                <a:gridCol w="800909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 err="1">
                          <a:effectLst/>
                        </a:rPr>
                        <a:t>coding_unit</a:t>
                      </a:r>
                      <a:r>
                        <a:rPr lang="en-GB" sz="1100" dirty="0">
                          <a:effectLst/>
                        </a:rPr>
                        <a:t>( x0, y0, log2CbSize ) {</a:t>
                      </a:r>
                      <a:endParaRPr lang="en-US" sz="11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Descriptor</a:t>
                      </a:r>
                      <a:endParaRPr lang="en-US" sz="11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CurrCbAddrTS = MinCbAddrZS[ x0 &gt;&gt; Log2MinCbSize ][ y0 &gt;&gt; Log2MinCbSize ]</a:t>
                      </a:r>
                      <a:endParaRPr lang="en-US" sz="1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strike="sngStrike">
                          <a:effectLst/>
                        </a:rPr>
                        <a:t>	</a:t>
                      </a:r>
                      <a:r>
                        <a:rPr lang="en-GB" sz="1100" strike="sngStrike">
                          <a:effectLst/>
                          <a:highlight>
                            <a:srgbClr val="FFFF00"/>
                          </a:highlight>
                        </a:rPr>
                        <a:t>if( transquant_bypass_enable_flag ) {</a:t>
                      </a:r>
                      <a:endParaRPr lang="en-US" sz="1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u="none" strike="noStrike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1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strike="sngStrike">
                          <a:effectLst/>
                          <a:highlight>
                            <a:srgbClr val="FFFF00"/>
                          </a:highlight>
                        </a:rPr>
                        <a:t>		cu_transquant_bypass_flag</a:t>
                      </a:r>
                      <a:endParaRPr lang="en-US" sz="1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s-ES" sz="1100" strike="sngStrike">
                          <a:effectLst/>
                          <a:highlight>
                            <a:srgbClr val="FFFF00"/>
                          </a:highlight>
                        </a:rPr>
                        <a:t>ae(v)</a:t>
                      </a:r>
                      <a:endParaRPr lang="en-US" sz="11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strike="sngStrike">
                          <a:effectLst/>
                          <a:highlight>
                            <a:srgbClr val="FFFF00"/>
                          </a:highlight>
                        </a:rPr>
                        <a:t>	}</a:t>
                      </a:r>
                      <a:endParaRPr lang="en-US" sz="1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US" sz="11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if( slice_type  !=  I )</a:t>
                      </a:r>
                      <a:endParaRPr lang="en-US" sz="1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….</a:t>
                      </a:r>
                      <a:endParaRPr lang="en-US" sz="1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US" sz="11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13716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  <a:highlight>
                            <a:srgbClr val="FFFF00"/>
                          </a:highlight>
                        </a:rPr>
                        <a:t>	if( transquant_bypass_enable_flag || pcm_flag ) {</a:t>
                      </a:r>
                      <a:endParaRPr lang="en-US" sz="1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1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13716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  <a:highlight>
                            <a:srgbClr val="FFFF00"/>
                          </a:highlight>
                        </a:rPr>
                        <a:t>		cu_transquant_loopfilter_bypass_flag</a:t>
                      </a:r>
                      <a:endParaRPr lang="en-US" sz="1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s-ES" sz="1100">
                          <a:effectLst/>
                          <a:highlight>
                            <a:srgbClr val="FFFF00"/>
                          </a:highlight>
                        </a:rPr>
                        <a:t>ae(v)</a:t>
                      </a:r>
                      <a:endParaRPr lang="en-US" sz="11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13716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</a:rPr>
                        <a:t>	} 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Note: 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cu_transquant_loopfilter_bypass_flag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 is moved towards the end of coding unit syntax, before the “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no_residual_data_flag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”</a:t>
                      </a:r>
                      <a:endParaRPr lang="en-US" sz="11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	if( !pcm_flag ) {</a:t>
                      </a:r>
                      <a:endParaRPr lang="en-US" sz="1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		if( PredMode  !=  MODE_INTRA &amp;&amp; </a:t>
                      </a:r>
                      <a:br>
                        <a:rPr lang="en-GB" sz="1100">
                          <a:effectLst/>
                        </a:rPr>
                      </a:br>
                      <a:r>
                        <a:rPr lang="en-GB" sz="1100">
                          <a:effectLst/>
                        </a:rPr>
                        <a:t>				!(PartMode  =</a:t>
                      </a:r>
                      <a:r>
                        <a:rPr lang="de-DE" sz="1100">
                          <a:effectLst/>
                        </a:rPr>
                        <a:t> </a:t>
                      </a:r>
                      <a:r>
                        <a:rPr lang="en-GB" sz="1100">
                          <a:effectLst/>
                        </a:rPr>
                        <a:t>=  PART_2Nx2N </a:t>
                      </a:r>
                      <a:r>
                        <a:rPr lang="en-US" sz="1100">
                          <a:effectLst/>
                        </a:rPr>
                        <a:t>&amp;&amp;</a:t>
                      </a:r>
                      <a:r>
                        <a:rPr lang="en-GB" sz="1100">
                          <a:effectLst/>
                        </a:rPr>
                        <a:t> merge_flag[x0][y0]) )</a:t>
                      </a:r>
                      <a:endParaRPr lang="en-US" sz="1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			no_residual_data_flag</a:t>
                      </a:r>
                      <a:endParaRPr lang="en-US" sz="1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ae(v)</a:t>
                      </a:r>
                      <a:endParaRPr lang="en-US" sz="1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….</a:t>
                      </a:r>
                      <a:endParaRPr lang="en-US" sz="1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18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SPS syntax change: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405431"/>
              </p:ext>
            </p:extLst>
          </p:nvPr>
        </p:nvGraphicFramePr>
        <p:xfrm>
          <a:off x="914400" y="1828800"/>
          <a:ext cx="5034280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60850"/>
                <a:gridCol w="77343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>
                          <a:effectLst/>
                        </a:rPr>
                        <a:t>		…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strike="sngStrike">
                          <a:effectLst/>
                          <a:highlight>
                            <a:srgbClr val="FFFF00"/>
                          </a:highlight>
                        </a:rPr>
                        <a:t>	if( pcm_enabled_flag )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u="none" strike="noStrike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strike="sngStrike">
                          <a:effectLst/>
                          <a:highlight>
                            <a:srgbClr val="FFFF00"/>
                          </a:highlight>
                        </a:rPr>
                        <a:t>		pcm_loop_filter_disable_flag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strike="sngStrike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</a:rPr>
                        <a:t>	…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456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365</Words>
  <Application>Microsoft Office PowerPoint</Application>
  <PresentationFormat>On-screen Show (4:3)</PresentationFormat>
  <Paragraphs>175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JCTVC-J0288:  On Loop Filter Disabling</vt:lpstr>
      <vt:lpstr>Summary</vt:lpstr>
      <vt:lpstr>Part 1: seq_loop_filter_across_slices_enabled_flag</vt:lpstr>
      <vt:lpstr>Part 2: Chroma Deblocking Filter Process Disabling</vt:lpstr>
      <vt:lpstr>Syntax Change</vt:lpstr>
      <vt:lpstr>Part 3: On IPCM Loop Filter Disabling and cu_transquant_bypass_flag </vt:lpstr>
      <vt:lpstr>PowerPoint Presentation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Loop Filter Disabling</dc:title>
  <dc:creator>Geert</dc:creator>
  <cp:lastModifiedBy>Geert</cp:lastModifiedBy>
  <cp:revision>20</cp:revision>
  <dcterms:created xsi:type="dcterms:W3CDTF">2012-07-11T08:19:34Z</dcterms:created>
  <dcterms:modified xsi:type="dcterms:W3CDTF">2012-07-12T18:15:53Z</dcterms:modified>
</cp:coreProperties>
</file>