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481" r:id="rId2"/>
    <p:sldId id="623" r:id="rId3"/>
    <p:sldId id="624" r:id="rId4"/>
    <p:sldId id="626" r:id="rId5"/>
    <p:sldId id="625" r:id="rId6"/>
    <p:sldId id="633" r:id="rId7"/>
    <p:sldId id="634" r:id="rId8"/>
    <p:sldId id="628" r:id="rId9"/>
    <p:sldId id="629" r:id="rId10"/>
    <p:sldId id="631" r:id="rId11"/>
    <p:sldId id="630" r:id="rId12"/>
    <p:sldId id="632" r:id="rId13"/>
    <p:sldId id="635" r:id="rId14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00"/>
    <a:srgbClr val="99FF66"/>
    <a:srgbClr val="FF9900"/>
    <a:srgbClr val="FFCCFF"/>
    <a:srgbClr val="FF66FF"/>
    <a:srgbClr val="3399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44" autoAdjust="0"/>
    <p:restoredTop sz="99893" autoAdjust="0"/>
  </p:normalViewPr>
  <p:slideViewPr>
    <p:cSldViewPr>
      <p:cViewPr>
        <p:scale>
          <a:sx n="75" d="100"/>
          <a:sy n="75" d="100"/>
        </p:scale>
        <p:origin x="-1075" y="-528"/>
      </p:cViewPr>
      <p:guideLst>
        <p:guide orient="horz" pos="576"/>
        <p:guide pos="56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1" d="100"/>
          <a:sy n="91" d="100"/>
        </p:scale>
        <p:origin x="-2988" y="-96"/>
      </p:cViewPr>
      <p:guideLst>
        <p:guide orient="horz" pos="2928"/>
        <p:guide pos="2160"/>
      </p:guideLst>
    </p:cSldViewPr>
  </p:notesViewPr>
  <p:gridSpacing cx="114300" cy="1143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C422C12F-D5D8-425D-8A31-36AB3679470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346915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5E52DDBA-5467-487D-9D26-0F91FE8D10C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075381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ED692D3-77BF-4007-84FF-0CA8D965B026}" type="slidenum">
              <a:rPr lang="zh-CN" altLang="en-US">
                <a:latin typeface="Times New Roman" pitchFamily="18" charset="0"/>
              </a:rPr>
              <a:pPr algn="r"/>
              <a:t>1</a:t>
            </a:fld>
            <a:endParaRPr lang="en-US" altLang="zh-CN">
              <a:latin typeface="Times New Roman" pitchFamily="18" charset="0"/>
            </a:endParaRP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DE5EB-A5E0-423B-9D5B-DA7F4631685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JCTVC-J0281</a:t>
            </a: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527B8D-E4A6-4249-A563-67D3915E8315}" type="datetime1">
              <a:rPr lang="en-US" smtClean="0"/>
              <a:t>7/2/2012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3487A-0FD1-4423-B621-B8FB9753D61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JCTVC-J0281</a:t>
            </a:r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8279E7-EABE-40FD-BC35-EC65F4B01CD4}" type="datetime1">
              <a:rPr lang="en-US" smtClean="0"/>
              <a:t>7/2/2012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D05A2C-F870-4526-9838-CD35316AC5C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JCTVC-J0281</a:t>
            </a:r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94D47F-3E41-4320-8A33-2A357AFAB3FC}" type="datetime1">
              <a:rPr lang="en-US" smtClean="0"/>
              <a:t>7/2/2012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995160" y="6553200"/>
            <a:ext cx="19050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75A5AD-2B98-4B4E-8660-B9499D5E6CE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JCTVC-J0281</a:t>
            </a:r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4D1682-EFCE-4FA2-8575-4B6C065FA98F}" type="datetime1">
              <a:rPr lang="en-US" smtClean="0"/>
              <a:t>7/2/2012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71CB3D-A229-4A68-A9EC-3A19751AC70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JCTVC-J0281</a:t>
            </a: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5B0589-35D8-40C7-9EFF-942A6B853597}" type="datetime1">
              <a:rPr lang="en-US" smtClean="0"/>
              <a:t>7/2/2012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4AD0F0-9B05-4D11-98EB-1B45A184A3A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JCTVC-J0281</a:t>
            </a: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615893-69BD-4A6B-9A06-34A24F8EADFB}" type="datetime1">
              <a:rPr lang="en-US" smtClean="0"/>
              <a:t>7/2/2012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6F63D-9691-4F44-96CD-58326866CB9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JCTVC-J0281</a:t>
            </a:r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05E526-371C-4908-B819-9E98CB5682D8}" type="datetime1">
              <a:rPr lang="en-US" smtClean="0"/>
              <a:t>7/2/2012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F02222-FE48-4CEC-B01F-61CD277F1FC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JCTVC-J0281</a:t>
            </a:r>
            <a:endParaRPr lang="en-US" altLang="zh-CN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A374C3-955D-486C-B587-B629212C8788}" type="datetime1">
              <a:rPr lang="en-US" smtClean="0"/>
              <a:t>7/2/2012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553200"/>
            <a:ext cx="19050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6A986-8A1D-47EC-87D2-2310BC06213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JCTVC-J0281</a:t>
            </a:r>
            <a:endParaRPr lang="en-US" altLang="zh-CN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269DA0-7050-4C23-A936-1B3BAF02262B}" type="datetime1">
              <a:rPr lang="en-US" smtClean="0"/>
              <a:t>7/2/2012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B5683-FDB1-4580-B543-3AC7BEAD284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JCTVC-J0281</a:t>
            </a:r>
            <a:endParaRPr lang="en-US" altLang="zh-CN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F181C6-67A6-4BE1-A940-68FCADE2BFEC}" type="datetime1">
              <a:rPr lang="en-US" smtClean="0"/>
              <a:t>7/2/2012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2006C-8BF5-47D2-8BF8-5CCD1D5E033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JCTVC-J0281</a:t>
            </a:r>
            <a:endParaRPr lang="en-US" altLang="zh-CN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B53612-11D0-477C-A7F3-99DFA5EDF9AE}" type="datetime1">
              <a:rPr lang="en-US" smtClean="0"/>
              <a:t>7/2/2012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938"/>
            <a:ext cx="777240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0" y="6565900"/>
            <a:ext cx="9144000" cy="292100"/>
          </a:xfrm>
          <a:prstGeom prst="rect">
            <a:avLst/>
          </a:prstGeom>
          <a:gradFill rotWithShape="1">
            <a:gsLst>
              <a:gs pos="0">
                <a:srgbClr val="5962A1"/>
              </a:gs>
              <a:gs pos="100000">
                <a:srgbClr val="A4A9CC">
                  <a:alpha val="96001"/>
                </a:srgbClr>
              </a:gs>
            </a:gsLst>
            <a:lin ang="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kumimoji="1" lang="ja-JP" altLang="en-US" sz="180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029" name="図 8" descr="sony_w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750" y="6637338"/>
            <a:ext cx="9255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SimSun" pitchFamily="2" charset="-122"/>
              </a:defRPr>
            </a:lvl1pPr>
          </a:lstStyle>
          <a:p>
            <a:pPr>
              <a:defRPr/>
            </a:pPr>
            <a:fld id="{7801CEDC-8412-4650-A484-E18C286CFA4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pPr>
              <a:defRPr/>
            </a:pPr>
            <a:r>
              <a:rPr lang="en-US" altLang="zh-CN" smtClean="0"/>
              <a:t>JCTVC-J0281</a:t>
            </a:r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 New Roman" pitchFamily="18" charset="0"/>
                <a:ea typeface="SimSun" pitchFamily="2" charset="-122"/>
              </a:defRPr>
            </a:lvl1pPr>
          </a:lstStyle>
          <a:p>
            <a:pPr>
              <a:defRPr/>
            </a:pPr>
            <a:fld id="{96AFD869-C997-4D28-89FF-BDAA0924E4AE}" type="datetime1">
              <a:rPr lang="en-US" smtClean="0"/>
              <a:t>7/2/2012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96633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6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CBCB1BB-7D3C-4365-A9C6-EFF2B938F0B2}" type="slidenum">
              <a:rPr lang="zh-CN" altLang="en-US" smtClean="0"/>
              <a:pPr/>
              <a:t>1</a:t>
            </a:fld>
            <a:endParaRPr lang="en-US" altLang="zh-CN" smtClean="0"/>
          </a:p>
        </p:txBody>
      </p:sp>
      <p:sp>
        <p:nvSpPr>
          <p:cNvPr id="15363" name="Rectangle 2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685800" y="3717925"/>
            <a:ext cx="6619875" cy="260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altLang="zh-CN" sz="3200" dirty="0">
                <a:solidFill>
                  <a:srgbClr val="003399"/>
                </a:solidFill>
                <a:ea typeface="SimSun" pitchFamily="2" charset="-122"/>
              </a:rPr>
              <a:t>Cheung Auyeung</a:t>
            </a:r>
          </a:p>
          <a:p>
            <a:pPr>
              <a:spcBef>
                <a:spcPct val="20000"/>
              </a:spcBef>
            </a:pPr>
            <a:endParaRPr lang="en-US" altLang="zh-CN" sz="3200" dirty="0">
              <a:solidFill>
                <a:srgbClr val="003399"/>
              </a:solidFill>
              <a:ea typeface="SimSun" pitchFamily="2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3200" dirty="0" smtClean="0">
                <a:solidFill>
                  <a:srgbClr val="003399"/>
                </a:solidFill>
                <a:ea typeface="SimSun" pitchFamily="2" charset="-122"/>
              </a:rPr>
              <a:t>Sony Electronics Inc</a:t>
            </a:r>
            <a:endParaRPr lang="en-US" altLang="zh-CN" sz="3200" dirty="0">
              <a:solidFill>
                <a:srgbClr val="003399"/>
              </a:solidFill>
              <a:ea typeface="SimSun" pitchFamily="2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3200" dirty="0" smtClean="0">
                <a:solidFill>
                  <a:srgbClr val="003399"/>
                </a:solidFill>
                <a:ea typeface="SimSun" pitchFamily="2" charset="-122"/>
              </a:rPr>
              <a:t>July 1, </a:t>
            </a:r>
            <a:r>
              <a:rPr lang="en-US" altLang="zh-CN" sz="3200" dirty="0">
                <a:solidFill>
                  <a:srgbClr val="003399"/>
                </a:solidFill>
                <a:ea typeface="SimSun" pitchFamily="2" charset="-122"/>
              </a:rPr>
              <a:t>2012</a:t>
            </a:r>
          </a:p>
          <a:p>
            <a:pPr>
              <a:spcBef>
                <a:spcPct val="20000"/>
              </a:spcBef>
            </a:pPr>
            <a:endParaRPr lang="en-US" altLang="zh-CN" sz="3200" dirty="0">
              <a:solidFill>
                <a:srgbClr val="003399"/>
              </a:solidFill>
              <a:ea typeface="SimSun" pitchFamily="2" charset="-122"/>
            </a:endParaRPr>
          </a:p>
        </p:txBody>
      </p:sp>
      <p:sp>
        <p:nvSpPr>
          <p:cNvPr id="2081795" name="Rectangle 3"/>
          <p:cNvSpPr>
            <a:spLocks noChangeArrowheads="1"/>
          </p:cNvSpPr>
          <p:nvPr/>
        </p:nvSpPr>
        <p:spPr bwMode="auto">
          <a:xfrm>
            <a:off x="539750" y="328613"/>
            <a:ext cx="8032750" cy="298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altLang="zh-CN" sz="4400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Additional horizontal and vertical scan for intra coded transform coefficients</a:t>
            </a:r>
            <a:endParaRPr lang="en-US" altLang="zh-CN" sz="4400" dirty="0">
              <a:solidFill>
                <a:srgbClr val="990099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pitchFamily="2" charset="-122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JCTVC-J0281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Vertical </a:t>
            </a:r>
            <a:r>
              <a:rPr lang="en-US" dirty="0" err="1" smtClean="0"/>
              <a:t>Coeff</a:t>
            </a:r>
            <a:r>
              <a:rPr lang="en-US" dirty="0" smtClean="0"/>
              <a:t> Group in Prop 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10400" y="6553200"/>
            <a:ext cx="1905000" cy="304800"/>
          </a:xfrm>
        </p:spPr>
        <p:txBody>
          <a:bodyPr/>
          <a:lstStyle/>
          <a:p>
            <a:pPr>
              <a:defRPr/>
            </a:pPr>
            <a:fld id="{4B66FC01-96CF-473C-9A7A-3E654BB11F61}" type="slidenum">
              <a:rPr lang="zh-CN" altLang="en-US" smtClean="0"/>
              <a:pPr>
                <a:defRPr/>
              </a:pPr>
              <a:t>10</a:t>
            </a:fld>
            <a:endParaRPr lang="en-US" altLang="zh-CN" dirty="0"/>
          </a:p>
        </p:txBody>
      </p:sp>
      <p:grpSp>
        <p:nvGrpSpPr>
          <p:cNvPr id="7" name="Group 6"/>
          <p:cNvGrpSpPr/>
          <p:nvPr/>
        </p:nvGrpSpPr>
        <p:grpSpPr>
          <a:xfrm rot="-5400000">
            <a:off x="1371600" y="1600200"/>
            <a:ext cx="914400" cy="902493"/>
            <a:chOff x="1828800" y="4343400"/>
            <a:chExt cx="914400" cy="902493"/>
          </a:xfrm>
        </p:grpSpPr>
        <p:sp>
          <p:nvSpPr>
            <p:cNvPr id="94" name="Rectangle 93"/>
            <p:cNvSpPr/>
            <p:nvPr/>
          </p:nvSpPr>
          <p:spPr bwMode="auto">
            <a:xfrm>
              <a:off x="1828800" y="4343400"/>
              <a:ext cx="914400" cy="225028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o</a:t>
              </a:r>
            </a:p>
          </p:txBody>
        </p:sp>
        <p:sp>
          <p:nvSpPr>
            <p:cNvPr id="95" name="Rectangle 94"/>
            <p:cNvSpPr/>
            <p:nvPr/>
          </p:nvSpPr>
          <p:spPr bwMode="auto">
            <a:xfrm>
              <a:off x="1828800" y="4572000"/>
              <a:ext cx="914400" cy="225028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96" name="Rectangle 95"/>
            <p:cNvSpPr/>
            <p:nvPr/>
          </p:nvSpPr>
          <p:spPr bwMode="auto">
            <a:xfrm>
              <a:off x="1828800" y="4797028"/>
              <a:ext cx="914400" cy="225028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/>
                <a:t>2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97" name="Rectangle 96"/>
            <p:cNvSpPr/>
            <p:nvPr/>
          </p:nvSpPr>
          <p:spPr bwMode="auto">
            <a:xfrm>
              <a:off x="1828800" y="5020865"/>
              <a:ext cx="914400" cy="225028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3</a:t>
              </a:r>
            </a:p>
          </p:txBody>
        </p:sp>
      </p:grpSp>
      <p:sp>
        <p:nvSpPr>
          <p:cNvPr id="8" name="Rectangle 7"/>
          <p:cNvSpPr/>
          <p:nvPr/>
        </p:nvSpPr>
        <p:spPr bwMode="auto">
          <a:xfrm>
            <a:off x="457200" y="1600200"/>
            <a:ext cx="457200" cy="457200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0</a:t>
            </a:r>
          </a:p>
        </p:txBody>
      </p:sp>
      <p:grpSp>
        <p:nvGrpSpPr>
          <p:cNvPr id="9" name="Group 8"/>
          <p:cNvGrpSpPr/>
          <p:nvPr/>
        </p:nvGrpSpPr>
        <p:grpSpPr>
          <a:xfrm rot="-5400000">
            <a:off x="2743200" y="1606480"/>
            <a:ext cx="1828800" cy="1828800"/>
            <a:chOff x="2743200" y="1600200"/>
            <a:chExt cx="1828800" cy="1828800"/>
          </a:xfrm>
        </p:grpSpPr>
        <p:sp>
          <p:nvSpPr>
            <p:cNvPr id="78" name="Rectangle 77"/>
            <p:cNvSpPr/>
            <p:nvPr/>
          </p:nvSpPr>
          <p:spPr bwMode="auto">
            <a:xfrm>
              <a:off x="2743200" y="16002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79" name="Rectangle 78"/>
            <p:cNvSpPr/>
            <p:nvPr/>
          </p:nvSpPr>
          <p:spPr bwMode="auto">
            <a:xfrm>
              <a:off x="2743200" y="17145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80" name="Rectangle 79"/>
            <p:cNvSpPr/>
            <p:nvPr/>
          </p:nvSpPr>
          <p:spPr bwMode="auto">
            <a:xfrm>
              <a:off x="2743200" y="18288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81" name="Rectangle 80"/>
            <p:cNvSpPr/>
            <p:nvPr/>
          </p:nvSpPr>
          <p:spPr bwMode="auto">
            <a:xfrm>
              <a:off x="2743200" y="19431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2" name="Rectangle 81"/>
            <p:cNvSpPr/>
            <p:nvPr/>
          </p:nvSpPr>
          <p:spPr bwMode="auto">
            <a:xfrm>
              <a:off x="2743200" y="20574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3" name="Rectangle 82"/>
            <p:cNvSpPr/>
            <p:nvPr/>
          </p:nvSpPr>
          <p:spPr bwMode="auto">
            <a:xfrm>
              <a:off x="2743200" y="21717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4" name="Rectangle 83"/>
            <p:cNvSpPr/>
            <p:nvPr/>
          </p:nvSpPr>
          <p:spPr bwMode="auto">
            <a:xfrm>
              <a:off x="2743200" y="22860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5" name="Rectangle 84"/>
            <p:cNvSpPr/>
            <p:nvPr/>
          </p:nvSpPr>
          <p:spPr bwMode="auto">
            <a:xfrm>
              <a:off x="2743200" y="24003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6" name="Rectangle 85"/>
            <p:cNvSpPr/>
            <p:nvPr/>
          </p:nvSpPr>
          <p:spPr bwMode="auto">
            <a:xfrm>
              <a:off x="2743200" y="25146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7" name="Rectangle 86"/>
            <p:cNvSpPr/>
            <p:nvPr/>
          </p:nvSpPr>
          <p:spPr bwMode="auto">
            <a:xfrm>
              <a:off x="2743200" y="26289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8" name="Rectangle 87"/>
            <p:cNvSpPr/>
            <p:nvPr/>
          </p:nvSpPr>
          <p:spPr bwMode="auto">
            <a:xfrm>
              <a:off x="2743200" y="27432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9" name="Rectangle 88"/>
            <p:cNvSpPr/>
            <p:nvPr/>
          </p:nvSpPr>
          <p:spPr bwMode="auto">
            <a:xfrm>
              <a:off x="2743200" y="28575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90" name="Rectangle 89"/>
            <p:cNvSpPr/>
            <p:nvPr/>
          </p:nvSpPr>
          <p:spPr bwMode="auto">
            <a:xfrm>
              <a:off x="2743200" y="29718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91" name="Rectangle 90"/>
            <p:cNvSpPr/>
            <p:nvPr/>
          </p:nvSpPr>
          <p:spPr bwMode="auto">
            <a:xfrm>
              <a:off x="2743200" y="30861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92" name="Rectangle 91"/>
            <p:cNvSpPr/>
            <p:nvPr/>
          </p:nvSpPr>
          <p:spPr bwMode="auto">
            <a:xfrm>
              <a:off x="2743200" y="32004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93" name="Rectangle 92"/>
            <p:cNvSpPr/>
            <p:nvPr/>
          </p:nvSpPr>
          <p:spPr bwMode="auto">
            <a:xfrm>
              <a:off x="2743200" y="33147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15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 rot="-5400000">
            <a:off x="5029200" y="1600200"/>
            <a:ext cx="3657600" cy="3657600"/>
            <a:chOff x="5029200" y="1600200"/>
            <a:chExt cx="3657600" cy="3657600"/>
          </a:xfrm>
        </p:grpSpPr>
        <p:grpSp>
          <p:nvGrpSpPr>
            <p:cNvPr id="10" name="Group 9"/>
            <p:cNvGrpSpPr/>
            <p:nvPr/>
          </p:nvGrpSpPr>
          <p:grpSpPr>
            <a:xfrm>
              <a:off x="5029200" y="3429000"/>
              <a:ext cx="1828800" cy="1828800"/>
              <a:chOff x="2743200" y="1600200"/>
              <a:chExt cx="1828800" cy="1828800"/>
            </a:xfrm>
          </p:grpSpPr>
          <p:sp>
            <p:nvSpPr>
              <p:cNvPr id="62" name="Rectangle 61"/>
              <p:cNvSpPr/>
              <p:nvPr/>
            </p:nvSpPr>
            <p:spPr bwMode="auto">
              <a:xfrm>
                <a:off x="2743200" y="16002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63" name="Rectangle 62"/>
              <p:cNvSpPr/>
              <p:nvPr/>
            </p:nvSpPr>
            <p:spPr bwMode="auto">
              <a:xfrm>
                <a:off x="2743200" y="17145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64" name="Rectangle 63"/>
              <p:cNvSpPr/>
              <p:nvPr/>
            </p:nvSpPr>
            <p:spPr bwMode="auto">
              <a:xfrm>
                <a:off x="2743200" y="18288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65" name="Rectangle 64"/>
              <p:cNvSpPr/>
              <p:nvPr/>
            </p:nvSpPr>
            <p:spPr bwMode="auto">
              <a:xfrm>
                <a:off x="2743200" y="19431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66" name="Rectangle 65"/>
              <p:cNvSpPr/>
              <p:nvPr/>
            </p:nvSpPr>
            <p:spPr bwMode="auto">
              <a:xfrm>
                <a:off x="2743200" y="20574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67" name="Rectangle 66"/>
              <p:cNvSpPr/>
              <p:nvPr/>
            </p:nvSpPr>
            <p:spPr bwMode="auto">
              <a:xfrm>
                <a:off x="2743200" y="21717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68" name="Rectangle 67"/>
              <p:cNvSpPr/>
              <p:nvPr/>
            </p:nvSpPr>
            <p:spPr bwMode="auto">
              <a:xfrm>
                <a:off x="2743200" y="22860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69" name="Rectangle 68"/>
              <p:cNvSpPr/>
              <p:nvPr/>
            </p:nvSpPr>
            <p:spPr bwMode="auto">
              <a:xfrm>
                <a:off x="2743200" y="24003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70" name="Rectangle 69"/>
              <p:cNvSpPr/>
              <p:nvPr/>
            </p:nvSpPr>
            <p:spPr bwMode="auto">
              <a:xfrm>
                <a:off x="2743200" y="25146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71" name="Rectangle 70"/>
              <p:cNvSpPr/>
              <p:nvPr/>
            </p:nvSpPr>
            <p:spPr bwMode="auto">
              <a:xfrm>
                <a:off x="2743200" y="26289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72" name="Rectangle 71"/>
              <p:cNvSpPr/>
              <p:nvPr/>
            </p:nvSpPr>
            <p:spPr bwMode="auto">
              <a:xfrm>
                <a:off x="2743200" y="27432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73" name="Rectangle 72"/>
              <p:cNvSpPr/>
              <p:nvPr/>
            </p:nvSpPr>
            <p:spPr bwMode="auto">
              <a:xfrm>
                <a:off x="2743200" y="28575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74" name="Rectangle 73"/>
              <p:cNvSpPr/>
              <p:nvPr/>
            </p:nvSpPr>
            <p:spPr bwMode="auto">
              <a:xfrm>
                <a:off x="2743200" y="29718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75" name="Rectangle 74"/>
              <p:cNvSpPr/>
              <p:nvPr/>
            </p:nvSpPr>
            <p:spPr bwMode="auto">
              <a:xfrm>
                <a:off x="2743200" y="30861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 bwMode="auto">
              <a:xfrm>
                <a:off x="2743200" y="32004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 bwMode="auto">
              <a:xfrm>
                <a:off x="2743200" y="33147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rPr>
                  <a:t>63</a:t>
                </a: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6858000" y="1600200"/>
              <a:ext cx="1828800" cy="1828800"/>
              <a:chOff x="2743200" y="1600200"/>
              <a:chExt cx="1828800" cy="1828800"/>
            </a:xfrm>
          </p:grpSpPr>
          <p:sp>
            <p:nvSpPr>
              <p:cNvPr id="46" name="Rectangle 45"/>
              <p:cNvSpPr/>
              <p:nvPr/>
            </p:nvSpPr>
            <p:spPr bwMode="auto">
              <a:xfrm>
                <a:off x="2743200" y="16002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800" dirty="0"/>
                  <a:t>0</a:t>
                </a:r>
                <a:endPara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47" name="Rectangle 46"/>
              <p:cNvSpPr/>
              <p:nvPr/>
            </p:nvSpPr>
            <p:spPr bwMode="auto">
              <a:xfrm>
                <a:off x="2743200" y="17145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800" dirty="0"/>
                  <a:t>2</a:t>
                </a:r>
                <a:endPara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48" name="Rectangle 47"/>
              <p:cNvSpPr/>
              <p:nvPr/>
            </p:nvSpPr>
            <p:spPr bwMode="auto">
              <a:xfrm>
                <a:off x="2743200" y="18288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800" dirty="0"/>
                  <a:t>4</a:t>
                </a:r>
                <a:endPara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49" name="Rectangle 48"/>
              <p:cNvSpPr/>
              <p:nvPr/>
            </p:nvSpPr>
            <p:spPr bwMode="auto">
              <a:xfrm>
                <a:off x="2743200" y="19431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50" name="Rectangle 49"/>
              <p:cNvSpPr/>
              <p:nvPr/>
            </p:nvSpPr>
            <p:spPr bwMode="auto">
              <a:xfrm>
                <a:off x="2743200" y="20574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51" name="Rectangle 50"/>
              <p:cNvSpPr/>
              <p:nvPr/>
            </p:nvSpPr>
            <p:spPr bwMode="auto">
              <a:xfrm>
                <a:off x="2743200" y="21717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52" name="Rectangle 51"/>
              <p:cNvSpPr/>
              <p:nvPr/>
            </p:nvSpPr>
            <p:spPr bwMode="auto">
              <a:xfrm>
                <a:off x="2743200" y="22860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53" name="Rectangle 52"/>
              <p:cNvSpPr/>
              <p:nvPr/>
            </p:nvSpPr>
            <p:spPr bwMode="auto">
              <a:xfrm>
                <a:off x="2743200" y="24003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54" name="Rectangle 53"/>
              <p:cNvSpPr/>
              <p:nvPr/>
            </p:nvSpPr>
            <p:spPr bwMode="auto">
              <a:xfrm>
                <a:off x="2743200" y="25146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55" name="Rectangle 54"/>
              <p:cNvSpPr/>
              <p:nvPr/>
            </p:nvSpPr>
            <p:spPr bwMode="auto">
              <a:xfrm>
                <a:off x="2743200" y="26289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56" name="Rectangle 55"/>
              <p:cNvSpPr/>
              <p:nvPr/>
            </p:nvSpPr>
            <p:spPr bwMode="auto">
              <a:xfrm>
                <a:off x="2743200" y="27432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57" name="Rectangle 56"/>
              <p:cNvSpPr/>
              <p:nvPr/>
            </p:nvSpPr>
            <p:spPr bwMode="auto">
              <a:xfrm>
                <a:off x="2743200" y="28575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58" name="Rectangle 57"/>
              <p:cNvSpPr/>
              <p:nvPr/>
            </p:nvSpPr>
            <p:spPr bwMode="auto">
              <a:xfrm>
                <a:off x="2743200" y="29718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59" name="Rectangle 58"/>
              <p:cNvSpPr/>
              <p:nvPr/>
            </p:nvSpPr>
            <p:spPr bwMode="auto">
              <a:xfrm>
                <a:off x="2743200" y="30861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60" name="Rectangle 59"/>
              <p:cNvSpPr/>
              <p:nvPr/>
            </p:nvSpPr>
            <p:spPr bwMode="auto">
              <a:xfrm>
                <a:off x="2743200" y="32004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61" name="Rectangle 60"/>
              <p:cNvSpPr/>
              <p:nvPr/>
            </p:nvSpPr>
            <p:spPr bwMode="auto">
              <a:xfrm>
                <a:off x="2743200" y="33147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5029200" y="1600200"/>
              <a:ext cx="1828800" cy="1828800"/>
              <a:chOff x="2743200" y="1600200"/>
              <a:chExt cx="1828800" cy="1828800"/>
            </a:xfrm>
          </p:grpSpPr>
          <p:sp>
            <p:nvSpPr>
              <p:cNvPr id="30" name="Rectangle 29"/>
              <p:cNvSpPr/>
              <p:nvPr/>
            </p:nvSpPr>
            <p:spPr bwMode="auto">
              <a:xfrm>
                <a:off x="2743200" y="16002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800" dirty="0"/>
                  <a:t>1</a:t>
                </a:r>
                <a:endPara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31" name="Rectangle 30"/>
              <p:cNvSpPr/>
              <p:nvPr/>
            </p:nvSpPr>
            <p:spPr bwMode="auto">
              <a:xfrm>
                <a:off x="2743200" y="17145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800" dirty="0"/>
                  <a:t>3</a:t>
                </a:r>
                <a:endPara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32" name="Rectangle 31"/>
              <p:cNvSpPr/>
              <p:nvPr/>
            </p:nvSpPr>
            <p:spPr bwMode="auto">
              <a:xfrm>
                <a:off x="2743200" y="18288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800" dirty="0"/>
                  <a:t>5</a:t>
                </a:r>
                <a:endPara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33" name="Rectangle 32"/>
              <p:cNvSpPr/>
              <p:nvPr/>
            </p:nvSpPr>
            <p:spPr bwMode="auto">
              <a:xfrm>
                <a:off x="2743200" y="19431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34" name="Rectangle 33"/>
              <p:cNvSpPr/>
              <p:nvPr/>
            </p:nvSpPr>
            <p:spPr bwMode="auto">
              <a:xfrm>
                <a:off x="2743200" y="20574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35" name="Rectangle 34"/>
              <p:cNvSpPr/>
              <p:nvPr/>
            </p:nvSpPr>
            <p:spPr bwMode="auto">
              <a:xfrm>
                <a:off x="2743200" y="21717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36" name="Rectangle 35"/>
              <p:cNvSpPr/>
              <p:nvPr/>
            </p:nvSpPr>
            <p:spPr bwMode="auto">
              <a:xfrm>
                <a:off x="2743200" y="22860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 bwMode="auto">
              <a:xfrm>
                <a:off x="2743200" y="24003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38" name="Rectangle 37"/>
              <p:cNvSpPr/>
              <p:nvPr/>
            </p:nvSpPr>
            <p:spPr bwMode="auto">
              <a:xfrm>
                <a:off x="2743200" y="25146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39" name="Rectangle 38"/>
              <p:cNvSpPr/>
              <p:nvPr/>
            </p:nvSpPr>
            <p:spPr bwMode="auto">
              <a:xfrm>
                <a:off x="2743200" y="26289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40" name="Rectangle 39"/>
              <p:cNvSpPr/>
              <p:nvPr/>
            </p:nvSpPr>
            <p:spPr bwMode="auto">
              <a:xfrm>
                <a:off x="2743200" y="27432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41" name="Rectangle 40"/>
              <p:cNvSpPr/>
              <p:nvPr/>
            </p:nvSpPr>
            <p:spPr bwMode="auto">
              <a:xfrm>
                <a:off x="2743200" y="28575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42" name="Rectangle 41"/>
              <p:cNvSpPr/>
              <p:nvPr/>
            </p:nvSpPr>
            <p:spPr bwMode="auto">
              <a:xfrm>
                <a:off x="2743200" y="29718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43" name="Rectangle 42"/>
              <p:cNvSpPr/>
              <p:nvPr/>
            </p:nvSpPr>
            <p:spPr bwMode="auto">
              <a:xfrm>
                <a:off x="2743200" y="30861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44" name="Rectangle 43"/>
              <p:cNvSpPr/>
              <p:nvPr/>
            </p:nvSpPr>
            <p:spPr bwMode="auto">
              <a:xfrm>
                <a:off x="2743200" y="32004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45" name="Rectangle 44"/>
              <p:cNvSpPr/>
              <p:nvPr/>
            </p:nvSpPr>
            <p:spPr bwMode="auto">
              <a:xfrm>
                <a:off x="2743200" y="33147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6858000" y="3429000"/>
              <a:ext cx="1828800" cy="1828800"/>
              <a:chOff x="2743200" y="1600200"/>
              <a:chExt cx="1828800" cy="1828800"/>
            </a:xfrm>
          </p:grpSpPr>
          <p:sp>
            <p:nvSpPr>
              <p:cNvPr id="14" name="Rectangle 13"/>
              <p:cNvSpPr/>
              <p:nvPr/>
            </p:nvSpPr>
            <p:spPr bwMode="auto">
              <a:xfrm>
                <a:off x="2743200" y="16002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 bwMode="auto">
              <a:xfrm>
                <a:off x="2743200" y="17145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 bwMode="auto">
              <a:xfrm>
                <a:off x="2743200" y="18288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 bwMode="auto">
              <a:xfrm>
                <a:off x="2743200" y="19431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 bwMode="auto">
              <a:xfrm>
                <a:off x="2743200" y="20574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 bwMode="auto">
              <a:xfrm>
                <a:off x="2743200" y="21717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 bwMode="auto">
              <a:xfrm>
                <a:off x="2743200" y="22860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 bwMode="auto">
              <a:xfrm>
                <a:off x="2743200" y="24003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 bwMode="auto">
              <a:xfrm>
                <a:off x="2743200" y="25146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 bwMode="auto">
              <a:xfrm>
                <a:off x="2743200" y="26289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 bwMode="auto">
              <a:xfrm>
                <a:off x="2743200" y="27432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 bwMode="auto">
              <a:xfrm>
                <a:off x="2743200" y="28575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 bwMode="auto">
              <a:xfrm>
                <a:off x="2743200" y="29718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 bwMode="auto">
              <a:xfrm>
                <a:off x="2743200" y="30861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28" name="Rectangle 27"/>
              <p:cNvSpPr/>
              <p:nvPr/>
            </p:nvSpPr>
            <p:spPr bwMode="auto">
              <a:xfrm>
                <a:off x="2743200" y="32004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29" name="Rectangle 28"/>
              <p:cNvSpPr/>
              <p:nvPr/>
            </p:nvSpPr>
            <p:spPr bwMode="auto">
              <a:xfrm>
                <a:off x="2743200" y="3314700"/>
                <a:ext cx="1828800" cy="1143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rPr>
                  <a:t>62</a:t>
                </a:r>
              </a:p>
            </p:txBody>
          </p:sp>
        </p:grpSp>
      </p:grpSp>
      <p:sp>
        <p:nvSpPr>
          <p:cNvPr id="98" name="TextBox 97"/>
          <p:cNvSpPr txBox="1"/>
          <p:nvPr/>
        </p:nvSpPr>
        <p:spPr>
          <a:xfrm>
            <a:off x="228600" y="1143000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4x4 CG</a:t>
            </a:r>
            <a:endParaRPr lang="en-US" sz="1800" dirty="0"/>
          </a:p>
        </p:txBody>
      </p:sp>
      <p:sp>
        <p:nvSpPr>
          <p:cNvPr id="99" name="TextBox 98"/>
          <p:cNvSpPr txBox="1"/>
          <p:nvPr/>
        </p:nvSpPr>
        <p:spPr>
          <a:xfrm>
            <a:off x="1371600" y="1143000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8x8 CG</a:t>
            </a:r>
            <a:endParaRPr lang="en-US" sz="1800" dirty="0"/>
          </a:p>
        </p:txBody>
      </p:sp>
      <p:sp>
        <p:nvSpPr>
          <p:cNvPr id="100" name="TextBox 99"/>
          <p:cNvSpPr txBox="1"/>
          <p:nvPr/>
        </p:nvSpPr>
        <p:spPr>
          <a:xfrm>
            <a:off x="2971800" y="1143000"/>
            <a:ext cx="1168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16x16 CG</a:t>
            </a:r>
            <a:endParaRPr lang="en-US" sz="1800" dirty="0"/>
          </a:p>
        </p:txBody>
      </p:sp>
      <p:sp>
        <p:nvSpPr>
          <p:cNvPr id="101" name="TextBox 100"/>
          <p:cNvSpPr txBox="1"/>
          <p:nvPr/>
        </p:nvSpPr>
        <p:spPr>
          <a:xfrm>
            <a:off x="6286500" y="1143000"/>
            <a:ext cx="1241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32x32 CG </a:t>
            </a:r>
            <a:endParaRPr lang="en-US" sz="1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JCTVC-J0281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68275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938"/>
            <a:ext cx="9144000" cy="701676"/>
          </a:xfrm>
        </p:spPr>
        <p:txBody>
          <a:bodyPr/>
          <a:lstStyle/>
          <a:p>
            <a:r>
              <a:rPr lang="en-US" dirty="0" err="1" smtClean="0"/>
              <a:t>Hor</a:t>
            </a:r>
            <a:r>
              <a:rPr lang="en-US" dirty="0" smtClean="0"/>
              <a:t> Significant Map Context for Prop B</a:t>
            </a:r>
            <a:endParaRPr lang="en-US" dirty="0"/>
          </a:p>
        </p:txBody>
      </p:sp>
      <p:sp>
        <p:nvSpPr>
          <p:cNvPr id="37" name="Content Placeholder 36"/>
          <p:cNvSpPr>
            <a:spLocks noGrp="1"/>
          </p:cNvSpPr>
          <p:nvPr>
            <p:ph idx="1"/>
          </p:nvPr>
        </p:nvSpPr>
        <p:spPr>
          <a:xfrm>
            <a:off x="685800" y="914400"/>
            <a:ext cx="7772400" cy="54864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The context of </a:t>
            </a:r>
            <a:r>
              <a:rPr lang="en-US" sz="2400" dirty="0" err="1" smtClean="0"/>
              <a:t>significant_coeff_flag</a:t>
            </a:r>
            <a:r>
              <a:rPr lang="en-US" sz="2400" dirty="0" smtClean="0"/>
              <a:t> in the </a:t>
            </a:r>
            <a:r>
              <a:rPr lang="en-US" sz="2400" dirty="0" err="1" smtClean="0"/>
              <a:t>the</a:t>
            </a:r>
            <a:r>
              <a:rPr lang="en-US" sz="2400" dirty="0" smtClean="0"/>
              <a:t> current CG (in green) depends on </a:t>
            </a:r>
            <a:r>
              <a:rPr lang="en-US" sz="2400" dirty="0"/>
              <a:t>its position in its CG </a:t>
            </a:r>
            <a:r>
              <a:rPr lang="en-US" sz="2400" dirty="0" smtClean="0"/>
              <a:t>and the </a:t>
            </a:r>
            <a:r>
              <a:rPr lang="en-US" sz="2400" dirty="0" err="1" smtClean="0"/>
              <a:t>signfificant_coeff_group_flag</a:t>
            </a:r>
            <a:r>
              <a:rPr lang="en-US" sz="2400" dirty="0" smtClean="0"/>
              <a:t> of the adjacent CG (in blue).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 bwMode="auto">
          <a:xfrm>
            <a:off x="4572000" y="3199864"/>
            <a:ext cx="1828800" cy="228600"/>
          </a:xfrm>
          <a:prstGeom prst="rect">
            <a:avLst/>
          </a:prstGeom>
          <a:solidFill>
            <a:srgbClr val="99CC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CG Not Coded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2742307" y="3428464"/>
            <a:ext cx="1825228" cy="229136"/>
          </a:xfrm>
          <a:prstGeom prst="rect">
            <a:avLst/>
          </a:prstGeom>
          <a:solidFill>
            <a:srgbClr val="99CC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CG Not Coded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2742307" y="3199863"/>
            <a:ext cx="453628" cy="228600"/>
          </a:xfrm>
          <a:prstGeom prst="rect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</a:t>
            </a:r>
          </a:p>
        </p:txBody>
      </p:sp>
      <p:sp>
        <p:nvSpPr>
          <p:cNvPr id="22" name="Rectangle 21"/>
          <p:cNvSpPr/>
          <p:nvPr/>
        </p:nvSpPr>
        <p:spPr bwMode="auto">
          <a:xfrm>
            <a:off x="3200400" y="3198789"/>
            <a:ext cx="1371600" cy="229674"/>
          </a:xfrm>
          <a:prstGeom prst="rect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0</a:t>
            </a:r>
          </a:p>
        </p:txBody>
      </p:sp>
      <p:sp>
        <p:nvSpPr>
          <p:cNvPr id="23" name="Rectangle 22"/>
          <p:cNvSpPr/>
          <p:nvPr/>
        </p:nvSpPr>
        <p:spPr bwMode="auto">
          <a:xfrm>
            <a:off x="4563963" y="4114263"/>
            <a:ext cx="1828800" cy="228600"/>
          </a:xfrm>
          <a:prstGeom prst="rect">
            <a:avLst/>
          </a:prstGeom>
          <a:solidFill>
            <a:srgbClr val="99CC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CG Coded</a:t>
            </a:r>
          </a:p>
        </p:txBody>
      </p:sp>
      <p:sp>
        <p:nvSpPr>
          <p:cNvPr id="24" name="Rectangle 23"/>
          <p:cNvSpPr/>
          <p:nvPr/>
        </p:nvSpPr>
        <p:spPr bwMode="auto">
          <a:xfrm>
            <a:off x="2735163" y="4342864"/>
            <a:ext cx="1825228" cy="229136"/>
          </a:xfrm>
          <a:prstGeom prst="rect">
            <a:avLst/>
          </a:prstGeom>
          <a:solidFill>
            <a:srgbClr val="99CC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CG Not Coded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2735163" y="4114263"/>
            <a:ext cx="912614" cy="228600"/>
          </a:xfrm>
          <a:prstGeom prst="rect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</a:t>
            </a:r>
          </a:p>
        </p:txBody>
      </p:sp>
      <p:sp>
        <p:nvSpPr>
          <p:cNvPr id="26" name="Rectangle 25"/>
          <p:cNvSpPr/>
          <p:nvPr/>
        </p:nvSpPr>
        <p:spPr bwMode="auto">
          <a:xfrm>
            <a:off x="3649563" y="4114263"/>
            <a:ext cx="909042" cy="229674"/>
          </a:xfrm>
          <a:prstGeom prst="rect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0</a:t>
            </a:r>
          </a:p>
        </p:txBody>
      </p:sp>
      <p:sp>
        <p:nvSpPr>
          <p:cNvPr id="27" name="Rectangle 26"/>
          <p:cNvSpPr/>
          <p:nvPr/>
        </p:nvSpPr>
        <p:spPr bwMode="auto">
          <a:xfrm>
            <a:off x="4563963" y="5028663"/>
            <a:ext cx="1828800" cy="228600"/>
          </a:xfrm>
          <a:prstGeom prst="rect">
            <a:avLst/>
          </a:prstGeom>
          <a:solidFill>
            <a:srgbClr val="99CC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CG Not Coded</a:t>
            </a:r>
          </a:p>
        </p:txBody>
      </p:sp>
      <p:sp>
        <p:nvSpPr>
          <p:cNvPr id="28" name="Rectangle 27"/>
          <p:cNvSpPr/>
          <p:nvPr/>
        </p:nvSpPr>
        <p:spPr bwMode="auto">
          <a:xfrm>
            <a:off x="2735163" y="5257264"/>
            <a:ext cx="1825228" cy="229136"/>
          </a:xfrm>
          <a:prstGeom prst="rect">
            <a:avLst/>
          </a:prstGeom>
          <a:solidFill>
            <a:srgbClr val="99CC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CG Coded</a:t>
            </a:r>
          </a:p>
        </p:txBody>
      </p:sp>
      <p:sp>
        <p:nvSpPr>
          <p:cNvPr id="29" name="Rectangle 28"/>
          <p:cNvSpPr/>
          <p:nvPr/>
        </p:nvSpPr>
        <p:spPr bwMode="auto">
          <a:xfrm>
            <a:off x="2735163" y="5028663"/>
            <a:ext cx="453628" cy="228600"/>
          </a:xfrm>
          <a:prstGeom prst="rect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2</a:t>
            </a:r>
          </a:p>
        </p:txBody>
      </p:sp>
      <p:sp>
        <p:nvSpPr>
          <p:cNvPr id="30" name="Rectangle 29"/>
          <p:cNvSpPr/>
          <p:nvPr/>
        </p:nvSpPr>
        <p:spPr bwMode="auto">
          <a:xfrm>
            <a:off x="3192363" y="5028663"/>
            <a:ext cx="1371600" cy="229674"/>
          </a:xfrm>
          <a:prstGeom prst="rect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</a:t>
            </a:r>
          </a:p>
        </p:txBody>
      </p:sp>
      <p:sp>
        <p:nvSpPr>
          <p:cNvPr id="31" name="Rectangle 30"/>
          <p:cNvSpPr/>
          <p:nvPr/>
        </p:nvSpPr>
        <p:spPr bwMode="auto">
          <a:xfrm>
            <a:off x="4563963" y="5943063"/>
            <a:ext cx="1828800" cy="228600"/>
          </a:xfrm>
          <a:prstGeom prst="rect">
            <a:avLst/>
          </a:prstGeom>
          <a:solidFill>
            <a:srgbClr val="99CC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CG Coded</a:t>
            </a:r>
          </a:p>
        </p:txBody>
      </p:sp>
      <p:sp>
        <p:nvSpPr>
          <p:cNvPr id="32" name="Rectangle 31"/>
          <p:cNvSpPr/>
          <p:nvPr/>
        </p:nvSpPr>
        <p:spPr bwMode="auto">
          <a:xfrm>
            <a:off x="2735163" y="6171664"/>
            <a:ext cx="1825228" cy="229136"/>
          </a:xfrm>
          <a:prstGeom prst="rect">
            <a:avLst/>
          </a:prstGeom>
          <a:solidFill>
            <a:srgbClr val="99CC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CG Coded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2735163" y="5943063"/>
            <a:ext cx="912614" cy="228600"/>
          </a:xfrm>
          <a:prstGeom prst="rect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2</a:t>
            </a:r>
          </a:p>
        </p:txBody>
      </p:sp>
      <p:sp>
        <p:nvSpPr>
          <p:cNvPr id="34" name="Rectangle 33"/>
          <p:cNvSpPr/>
          <p:nvPr/>
        </p:nvSpPr>
        <p:spPr bwMode="auto">
          <a:xfrm>
            <a:off x="3649563" y="5943063"/>
            <a:ext cx="912614" cy="229674"/>
          </a:xfrm>
          <a:prstGeom prst="rect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</a:t>
            </a:r>
          </a:p>
        </p:txBody>
      </p:sp>
      <p:cxnSp>
        <p:nvCxnSpPr>
          <p:cNvPr id="39" name="Straight Arrow Connector 38"/>
          <p:cNvCxnSpPr/>
          <p:nvPr/>
        </p:nvCxnSpPr>
        <p:spPr bwMode="auto">
          <a:xfrm>
            <a:off x="2742307" y="2628900"/>
            <a:ext cx="182522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cxnSp>
        <p:nvCxnSpPr>
          <p:cNvPr id="41" name="Straight Connector 40"/>
          <p:cNvCxnSpPr/>
          <p:nvPr/>
        </p:nvCxnSpPr>
        <p:spPr bwMode="auto">
          <a:xfrm>
            <a:off x="2735163" y="2514600"/>
            <a:ext cx="0" cy="5715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/>
          <p:cNvCxnSpPr/>
          <p:nvPr/>
        </p:nvCxnSpPr>
        <p:spPr bwMode="auto">
          <a:xfrm>
            <a:off x="3190577" y="2886143"/>
            <a:ext cx="1786" cy="22706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>
            <a:off x="4563963" y="2514600"/>
            <a:ext cx="0" cy="56539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Connector 53"/>
          <p:cNvCxnSpPr/>
          <p:nvPr/>
        </p:nvCxnSpPr>
        <p:spPr bwMode="auto">
          <a:xfrm>
            <a:off x="3649563" y="2743200"/>
            <a:ext cx="1786" cy="33679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Straight Arrow Connector 57"/>
          <p:cNvCxnSpPr/>
          <p:nvPr/>
        </p:nvCxnSpPr>
        <p:spPr bwMode="auto">
          <a:xfrm>
            <a:off x="2742307" y="2800350"/>
            <a:ext cx="91618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cxnSp>
        <p:nvCxnSpPr>
          <p:cNvPr id="65" name="Straight Arrow Connector 64"/>
          <p:cNvCxnSpPr/>
          <p:nvPr/>
        </p:nvCxnSpPr>
        <p:spPr bwMode="auto">
          <a:xfrm>
            <a:off x="2728020" y="2966463"/>
            <a:ext cx="46523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67" name="TextBox 66"/>
          <p:cNvSpPr txBox="1"/>
          <p:nvPr/>
        </p:nvSpPr>
        <p:spPr>
          <a:xfrm>
            <a:off x="2721441" y="2768034"/>
            <a:ext cx="6720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 </a:t>
            </a:r>
            <a:r>
              <a:rPr lang="en-US" dirty="0" err="1" smtClean="0"/>
              <a:t>Pel</a:t>
            </a:r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3078063" y="2575931"/>
            <a:ext cx="2572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 </a:t>
            </a:r>
            <a:r>
              <a:rPr lang="en-US" dirty="0" err="1" smtClean="0"/>
              <a:t>Pel</a:t>
            </a:r>
            <a:endParaRPr 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3200400" y="2392074"/>
            <a:ext cx="2989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16 </a:t>
            </a:r>
            <a:r>
              <a:rPr lang="en-US" dirty="0" err="1" smtClean="0"/>
              <a:t>Pel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JCTVC-J0281</a:t>
            </a:r>
            <a:endParaRPr lang="en-US" alt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75A5AD-2B98-4B4E-8660-B9499D5E6CE0}" type="slidenum">
              <a:rPr lang="zh-CN" altLang="en-US" smtClean="0"/>
              <a:pPr>
                <a:defRPr/>
              </a:pPr>
              <a:t>11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0844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938"/>
            <a:ext cx="9144000" cy="701676"/>
          </a:xfrm>
        </p:spPr>
        <p:txBody>
          <a:bodyPr/>
          <a:lstStyle/>
          <a:p>
            <a:r>
              <a:rPr lang="en-US" dirty="0" err="1" smtClean="0"/>
              <a:t>Ver</a:t>
            </a:r>
            <a:r>
              <a:rPr lang="en-US" dirty="0" smtClean="0"/>
              <a:t> Significant Map Context for Prop B</a:t>
            </a:r>
            <a:endParaRPr lang="en-US" dirty="0"/>
          </a:p>
        </p:txBody>
      </p:sp>
      <p:sp>
        <p:nvSpPr>
          <p:cNvPr id="37" name="Content Placeholder 36"/>
          <p:cNvSpPr>
            <a:spLocks noGrp="1"/>
          </p:cNvSpPr>
          <p:nvPr>
            <p:ph idx="1"/>
          </p:nvPr>
        </p:nvSpPr>
        <p:spPr>
          <a:xfrm>
            <a:off x="685800" y="914400"/>
            <a:ext cx="7772400" cy="54864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The context </a:t>
            </a:r>
            <a:r>
              <a:rPr lang="en-US" sz="2400" dirty="0"/>
              <a:t>of </a:t>
            </a:r>
            <a:r>
              <a:rPr lang="en-US" sz="2400" dirty="0" err="1"/>
              <a:t>significant_coeff_flag</a:t>
            </a:r>
            <a:r>
              <a:rPr lang="en-US" sz="2400" dirty="0"/>
              <a:t> in the </a:t>
            </a:r>
            <a:r>
              <a:rPr lang="en-US" sz="2400" dirty="0" err="1"/>
              <a:t>the</a:t>
            </a:r>
            <a:r>
              <a:rPr lang="en-US" sz="2400" dirty="0"/>
              <a:t> current CG (in green) depends on its position in its CG and the </a:t>
            </a:r>
            <a:r>
              <a:rPr lang="en-US" sz="2400" dirty="0" err="1"/>
              <a:t>signfificant_coeff_group_flag</a:t>
            </a:r>
            <a:r>
              <a:rPr lang="en-US" sz="2400" dirty="0"/>
              <a:t> of the adjacent CG (in blue).</a:t>
            </a:r>
          </a:p>
        </p:txBody>
      </p:sp>
      <p:sp>
        <p:nvSpPr>
          <p:cNvPr id="5" name="Rectangle 4"/>
          <p:cNvSpPr/>
          <p:nvPr/>
        </p:nvSpPr>
        <p:spPr bwMode="auto">
          <a:xfrm rot="5400000">
            <a:off x="2056864" y="5165259"/>
            <a:ext cx="1828800" cy="228600"/>
          </a:xfrm>
          <a:prstGeom prst="rect">
            <a:avLst/>
          </a:prstGeom>
          <a:solidFill>
            <a:srgbClr val="99CC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CG Not Coded</a:t>
            </a:r>
          </a:p>
        </p:txBody>
      </p:sp>
      <p:sp>
        <p:nvSpPr>
          <p:cNvPr id="16" name="Rectangle 15"/>
          <p:cNvSpPr/>
          <p:nvPr/>
        </p:nvSpPr>
        <p:spPr bwMode="auto">
          <a:xfrm rot="5400000">
            <a:off x="2286981" y="3333512"/>
            <a:ext cx="1825228" cy="229136"/>
          </a:xfrm>
          <a:prstGeom prst="rect">
            <a:avLst/>
          </a:prstGeom>
          <a:solidFill>
            <a:srgbClr val="99CC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CG Not Coded</a:t>
            </a:r>
          </a:p>
        </p:txBody>
      </p:sp>
      <p:sp>
        <p:nvSpPr>
          <p:cNvPr id="21" name="Rectangle 20"/>
          <p:cNvSpPr/>
          <p:nvPr/>
        </p:nvSpPr>
        <p:spPr bwMode="auto">
          <a:xfrm rot="5400000">
            <a:off x="2744451" y="2647980"/>
            <a:ext cx="453628" cy="228600"/>
          </a:xfrm>
          <a:prstGeom prst="rect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</a:t>
            </a:r>
          </a:p>
        </p:txBody>
      </p:sp>
      <p:sp>
        <p:nvSpPr>
          <p:cNvPr id="22" name="Rectangle 21"/>
          <p:cNvSpPr/>
          <p:nvPr/>
        </p:nvSpPr>
        <p:spPr bwMode="auto">
          <a:xfrm rot="5400000">
            <a:off x="2286002" y="3564522"/>
            <a:ext cx="1371600" cy="229674"/>
          </a:xfrm>
          <a:prstGeom prst="rect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0</a:t>
            </a:r>
          </a:p>
        </p:txBody>
      </p:sp>
      <p:sp>
        <p:nvSpPr>
          <p:cNvPr id="23" name="Rectangle 22"/>
          <p:cNvSpPr/>
          <p:nvPr/>
        </p:nvSpPr>
        <p:spPr bwMode="auto">
          <a:xfrm rot="5400000">
            <a:off x="2972338" y="5157222"/>
            <a:ext cx="1828800" cy="228600"/>
          </a:xfrm>
          <a:prstGeom prst="rect">
            <a:avLst/>
          </a:prstGeom>
          <a:solidFill>
            <a:srgbClr val="99CC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CG Not Coded</a:t>
            </a:r>
          </a:p>
        </p:txBody>
      </p:sp>
      <p:sp>
        <p:nvSpPr>
          <p:cNvPr id="24" name="Rectangle 23"/>
          <p:cNvSpPr/>
          <p:nvPr/>
        </p:nvSpPr>
        <p:spPr bwMode="auto">
          <a:xfrm rot="5400000">
            <a:off x="3201917" y="3326368"/>
            <a:ext cx="1825228" cy="229136"/>
          </a:xfrm>
          <a:prstGeom prst="rect">
            <a:avLst/>
          </a:prstGeom>
          <a:solidFill>
            <a:srgbClr val="99CC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CG Coded</a:t>
            </a:r>
          </a:p>
        </p:txBody>
      </p:sp>
      <p:sp>
        <p:nvSpPr>
          <p:cNvPr id="25" name="Rectangle 24"/>
          <p:cNvSpPr/>
          <p:nvPr/>
        </p:nvSpPr>
        <p:spPr bwMode="auto">
          <a:xfrm rot="5400000">
            <a:off x="3430431" y="2870329"/>
            <a:ext cx="912614" cy="228600"/>
          </a:xfrm>
          <a:prstGeom prst="rect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</a:t>
            </a:r>
          </a:p>
        </p:txBody>
      </p:sp>
      <p:sp>
        <p:nvSpPr>
          <p:cNvPr id="26" name="Rectangle 25"/>
          <p:cNvSpPr/>
          <p:nvPr/>
        </p:nvSpPr>
        <p:spPr bwMode="auto">
          <a:xfrm rot="5400000">
            <a:off x="3431680" y="3782406"/>
            <a:ext cx="909042" cy="229674"/>
          </a:xfrm>
          <a:prstGeom prst="rect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0</a:t>
            </a:r>
          </a:p>
        </p:txBody>
      </p:sp>
      <p:sp>
        <p:nvSpPr>
          <p:cNvPr id="27" name="Rectangle 26"/>
          <p:cNvSpPr/>
          <p:nvPr/>
        </p:nvSpPr>
        <p:spPr bwMode="auto">
          <a:xfrm rot="5400000">
            <a:off x="3886738" y="5157222"/>
            <a:ext cx="1828800" cy="228600"/>
          </a:xfrm>
          <a:prstGeom prst="rect">
            <a:avLst/>
          </a:prstGeom>
          <a:solidFill>
            <a:srgbClr val="99CC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CG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 Coded</a:t>
            </a:r>
          </a:p>
        </p:txBody>
      </p:sp>
      <p:sp>
        <p:nvSpPr>
          <p:cNvPr id="28" name="Rectangle 27"/>
          <p:cNvSpPr/>
          <p:nvPr/>
        </p:nvSpPr>
        <p:spPr bwMode="auto">
          <a:xfrm rot="5400000">
            <a:off x="4116318" y="3326368"/>
            <a:ext cx="1825228" cy="229136"/>
          </a:xfrm>
          <a:prstGeom prst="rect">
            <a:avLst/>
          </a:prstGeom>
          <a:solidFill>
            <a:srgbClr val="99CC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CG Not Coded</a:t>
            </a:r>
          </a:p>
        </p:txBody>
      </p:sp>
      <p:sp>
        <p:nvSpPr>
          <p:cNvPr id="29" name="Rectangle 28"/>
          <p:cNvSpPr/>
          <p:nvPr/>
        </p:nvSpPr>
        <p:spPr bwMode="auto">
          <a:xfrm rot="5400000">
            <a:off x="4574324" y="2640836"/>
            <a:ext cx="453628" cy="228600"/>
          </a:xfrm>
          <a:prstGeom prst="rect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2</a:t>
            </a:r>
          </a:p>
        </p:txBody>
      </p:sp>
      <p:sp>
        <p:nvSpPr>
          <p:cNvPr id="30" name="Rectangle 29"/>
          <p:cNvSpPr/>
          <p:nvPr/>
        </p:nvSpPr>
        <p:spPr bwMode="auto">
          <a:xfrm rot="5400000">
            <a:off x="4114801" y="3556485"/>
            <a:ext cx="1371600" cy="229674"/>
          </a:xfrm>
          <a:prstGeom prst="rect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</a:t>
            </a:r>
          </a:p>
        </p:txBody>
      </p:sp>
      <p:sp>
        <p:nvSpPr>
          <p:cNvPr id="31" name="Rectangle 30"/>
          <p:cNvSpPr/>
          <p:nvPr/>
        </p:nvSpPr>
        <p:spPr bwMode="auto">
          <a:xfrm rot="5400000">
            <a:off x="4801138" y="5157222"/>
            <a:ext cx="1828800" cy="228600"/>
          </a:xfrm>
          <a:prstGeom prst="rect">
            <a:avLst/>
          </a:prstGeom>
          <a:solidFill>
            <a:srgbClr val="99CC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CG Coded</a:t>
            </a:r>
          </a:p>
        </p:txBody>
      </p:sp>
      <p:sp>
        <p:nvSpPr>
          <p:cNvPr id="32" name="Rectangle 31"/>
          <p:cNvSpPr/>
          <p:nvPr/>
        </p:nvSpPr>
        <p:spPr bwMode="auto">
          <a:xfrm rot="5400000">
            <a:off x="5030718" y="3326368"/>
            <a:ext cx="1825228" cy="229136"/>
          </a:xfrm>
          <a:prstGeom prst="rect">
            <a:avLst/>
          </a:prstGeom>
          <a:solidFill>
            <a:srgbClr val="99CC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CG Coded</a:t>
            </a:r>
          </a:p>
        </p:txBody>
      </p:sp>
      <p:sp>
        <p:nvSpPr>
          <p:cNvPr id="33" name="Rectangle 32"/>
          <p:cNvSpPr/>
          <p:nvPr/>
        </p:nvSpPr>
        <p:spPr bwMode="auto">
          <a:xfrm rot="5400000">
            <a:off x="5259231" y="2870329"/>
            <a:ext cx="912614" cy="228600"/>
          </a:xfrm>
          <a:prstGeom prst="rect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2</a:t>
            </a:r>
          </a:p>
        </p:txBody>
      </p:sp>
      <p:sp>
        <p:nvSpPr>
          <p:cNvPr id="34" name="Rectangle 33"/>
          <p:cNvSpPr/>
          <p:nvPr/>
        </p:nvSpPr>
        <p:spPr bwMode="auto">
          <a:xfrm rot="5400000">
            <a:off x="5258694" y="3784192"/>
            <a:ext cx="912614" cy="229674"/>
          </a:xfrm>
          <a:prstGeom prst="rect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135827" y="2514600"/>
            <a:ext cx="721137" cy="1846094"/>
            <a:chOff x="4023584" y="2556758"/>
            <a:chExt cx="721137" cy="1846094"/>
          </a:xfrm>
        </p:grpSpPr>
        <p:cxnSp>
          <p:nvCxnSpPr>
            <p:cNvPr id="39" name="Straight Arrow Connector 38"/>
            <p:cNvCxnSpPr/>
            <p:nvPr/>
          </p:nvCxnSpPr>
          <p:spPr bwMode="auto">
            <a:xfrm rot="5400000">
              <a:off x="3595281" y="3490238"/>
              <a:ext cx="182522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</p:cxnSp>
        <p:cxnSp>
          <p:nvCxnSpPr>
            <p:cNvPr id="41" name="Straight Connector 40"/>
            <p:cNvCxnSpPr/>
            <p:nvPr/>
          </p:nvCxnSpPr>
          <p:spPr bwMode="auto">
            <a:xfrm rot="5400000">
              <a:off x="4336445" y="2284729"/>
              <a:ext cx="0" cy="5715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" name="Straight Connector 42"/>
            <p:cNvCxnSpPr/>
            <p:nvPr/>
          </p:nvCxnSpPr>
          <p:spPr bwMode="auto">
            <a:xfrm rot="5400000">
              <a:off x="4136225" y="2913253"/>
              <a:ext cx="1786" cy="227067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4" name="Straight Connector 43"/>
            <p:cNvCxnSpPr/>
            <p:nvPr/>
          </p:nvCxnSpPr>
          <p:spPr bwMode="auto">
            <a:xfrm rot="5400000">
              <a:off x="4339496" y="4116581"/>
              <a:ext cx="0" cy="565397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4" name="Straight Connector 53"/>
            <p:cNvCxnSpPr/>
            <p:nvPr/>
          </p:nvCxnSpPr>
          <p:spPr bwMode="auto">
            <a:xfrm rot="5400000">
              <a:off x="4224303" y="3317374"/>
              <a:ext cx="1786" cy="336797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8" name="Straight Arrow Connector 57"/>
            <p:cNvCxnSpPr/>
            <p:nvPr/>
          </p:nvCxnSpPr>
          <p:spPr bwMode="auto">
            <a:xfrm rot="5400000">
              <a:off x="3878352" y="3035717"/>
              <a:ext cx="916186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</p:cxnSp>
        <p:cxnSp>
          <p:nvCxnSpPr>
            <p:cNvPr id="65" name="Straight Arrow Connector 64"/>
            <p:cNvCxnSpPr/>
            <p:nvPr/>
          </p:nvCxnSpPr>
          <p:spPr bwMode="auto">
            <a:xfrm rot="5400000">
              <a:off x="3937713" y="2795955"/>
              <a:ext cx="465237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</p:cxnSp>
        <p:sp>
          <p:nvSpPr>
            <p:cNvPr id="67" name="TextBox 66"/>
            <p:cNvSpPr txBox="1"/>
            <p:nvPr/>
          </p:nvSpPr>
          <p:spPr>
            <a:xfrm rot="5400000">
              <a:off x="3894225" y="2754295"/>
              <a:ext cx="6720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 </a:t>
              </a:r>
              <a:r>
                <a:rPr lang="en-US" dirty="0" err="1" smtClean="0"/>
                <a:t>Pel</a:t>
              </a:r>
              <a:endParaRPr lang="en-US" dirty="0"/>
            </a:p>
          </p:txBody>
        </p:sp>
        <p:sp>
          <p:nvSpPr>
            <p:cNvPr id="68" name="TextBox 67"/>
            <p:cNvSpPr txBox="1"/>
            <p:nvPr/>
          </p:nvSpPr>
          <p:spPr>
            <a:xfrm rot="5400000">
              <a:off x="4293723" y="2903521"/>
              <a:ext cx="2572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 </a:t>
              </a:r>
              <a:r>
                <a:rPr lang="en-US" dirty="0" err="1" smtClean="0"/>
                <a:t>Pel</a:t>
              </a:r>
              <a:endParaRPr lang="en-US" dirty="0"/>
            </a:p>
          </p:txBody>
        </p:sp>
        <p:sp>
          <p:nvSpPr>
            <p:cNvPr id="69" name="TextBox 68"/>
            <p:cNvSpPr txBox="1"/>
            <p:nvPr/>
          </p:nvSpPr>
          <p:spPr>
            <a:xfrm rot="5400000">
              <a:off x="4456741" y="3267261"/>
              <a:ext cx="2989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16 </a:t>
              </a:r>
              <a:r>
                <a:rPr lang="en-US" dirty="0" err="1" smtClean="0"/>
                <a:t>Pel</a:t>
              </a:r>
              <a:endParaRPr lang="en-US" dirty="0"/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JCTVC-J0281</a:t>
            </a:r>
            <a:endParaRPr lang="en-US" altLang="zh-C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75A5AD-2B98-4B4E-8660-B9499D5E6CE0}" type="slidenum">
              <a:rPr lang="zh-CN" altLang="en-US" smtClean="0"/>
              <a:pPr>
                <a:defRPr/>
              </a:pPr>
              <a:t>12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89750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11043"/>
            <a:ext cx="7772400" cy="707886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Proposal A resulted in -0.1% to -0.2% </a:t>
            </a:r>
            <a:r>
              <a:rPr lang="en-US" dirty="0" err="1" smtClean="0"/>
              <a:t>chroma</a:t>
            </a:r>
            <a:r>
              <a:rPr lang="en-US" dirty="0" smtClean="0"/>
              <a:t> BDR </a:t>
            </a:r>
            <a:r>
              <a:rPr lang="en-US" dirty="0" smtClean="0"/>
              <a:t>for intra main and intra HE10 with one character change in HM7 software</a:t>
            </a:r>
            <a:r>
              <a:rPr lang="en-US" dirty="0" smtClean="0"/>
              <a:t>.</a:t>
            </a:r>
          </a:p>
          <a:p>
            <a:r>
              <a:rPr lang="en-US" dirty="0" smtClean="0"/>
              <a:t>Proposal B resulted in -0.1% </a:t>
            </a:r>
            <a:r>
              <a:rPr lang="en-US" dirty="0" err="1" smtClean="0"/>
              <a:t>luma</a:t>
            </a:r>
            <a:r>
              <a:rPr lang="en-US" dirty="0" smtClean="0"/>
              <a:t> BDR and -0.3% to -0.4% </a:t>
            </a:r>
            <a:r>
              <a:rPr lang="en-US" dirty="0" err="1" smtClean="0"/>
              <a:t>chroma</a:t>
            </a:r>
            <a:r>
              <a:rPr lang="en-US" smtClean="0"/>
              <a:t> BDR for </a:t>
            </a:r>
            <a:r>
              <a:rPr lang="en-US" dirty="0" smtClean="0"/>
              <a:t>intra main and </a:t>
            </a:r>
            <a:r>
              <a:rPr lang="en-US" smtClean="0"/>
              <a:t>intra HE10.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75A5AD-2B98-4B4E-8660-B9499D5E6CE0}" type="slidenum">
              <a:rPr lang="zh-CN" altLang="en-US" smtClean="0"/>
              <a:pPr>
                <a:defRPr/>
              </a:pPr>
              <a:t>13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JCTVC-J0281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79388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5800" y="894292"/>
            <a:ext cx="7803476" cy="5645486"/>
          </a:xfrm>
        </p:spPr>
        <p:txBody>
          <a:bodyPr/>
          <a:lstStyle/>
          <a:p>
            <a:r>
              <a:rPr lang="en-US" sz="2400" dirty="0" smtClean="0"/>
              <a:t>Added horizontal and vertical scan to intra </a:t>
            </a:r>
            <a:r>
              <a:rPr lang="en-US" sz="2400" dirty="0" err="1" smtClean="0"/>
              <a:t>chroma</a:t>
            </a:r>
            <a:r>
              <a:rPr lang="en-US" sz="2400" dirty="0" smtClean="0"/>
              <a:t> 8x8:</a:t>
            </a:r>
          </a:p>
          <a:p>
            <a:pPr lvl="1"/>
            <a:r>
              <a:rPr lang="en-US" sz="2000" dirty="0" smtClean="0"/>
              <a:t>BDR for Intra Main and Intra HE10 </a:t>
            </a:r>
            <a:r>
              <a:rPr lang="en-US" sz="2000" dirty="0" err="1" smtClean="0"/>
              <a:t>luma</a:t>
            </a:r>
            <a:r>
              <a:rPr lang="en-US" sz="2000" dirty="0" smtClean="0"/>
              <a:t>:  0.0%</a:t>
            </a:r>
          </a:p>
          <a:p>
            <a:pPr lvl="1"/>
            <a:r>
              <a:rPr lang="en-US" sz="2000" dirty="0" smtClean="0"/>
              <a:t>BDR for Intra Main </a:t>
            </a:r>
            <a:r>
              <a:rPr lang="en-US" sz="2000" dirty="0" err="1" smtClean="0"/>
              <a:t>chroma</a:t>
            </a:r>
            <a:r>
              <a:rPr lang="en-US" sz="2000" dirty="0" smtClean="0"/>
              <a:t>:  -0.2%</a:t>
            </a:r>
          </a:p>
          <a:p>
            <a:pPr lvl="1"/>
            <a:r>
              <a:rPr lang="en-US" sz="2000" dirty="0" smtClean="0"/>
              <a:t>BDR for Intra HE10 </a:t>
            </a:r>
            <a:r>
              <a:rPr lang="en-US" sz="2000" dirty="0" err="1" smtClean="0"/>
              <a:t>chroma</a:t>
            </a:r>
            <a:r>
              <a:rPr lang="en-US" sz="2000" dirty="0" smtClean="0"/>
              <a:t>:  -0.1%</a:t>
            </a:r>
          </a:p>
          <a:p>
            <a:pPr lvl="1"/>
            <a:r>
              <a:rPr lang="en-US" sz="2000" dirty="0" smtClean="0"/>
              <a:t>One character changed in HM7 source code. </a:t>
            </a:r>
          </a:p>
          <a:p>
            <a:r>
              <a:rPr lang="en-US" sz="2400" dirty="0" smtClean="0"/>
              <a:t>Added horizontal and vertical scan to all intra coded transform sizes</a:t>
            </a:r>
            <a:endParaRPr lang="en-US" sz="2000" dirty="0" smtClean="0"/>
          </a:p>
          <a:p>
            <a:pPr lvl="1"/>
            <a:r>
              <a:rPr lang="en-US" sz="2000" dirty="0" smtClean="0"/>
              <a:t>BDR for Intra Main and Intra HE10 </a:t>
            </a:r>
            <a:r>
              <a:rPr lang="en-US" sz="2000" dirty="0" err="1" smtClean="0"/>
              <a:t>luma</a:t>
            </a:r>
            <a:r>
              <a:rPr lang="en-US" sz="2000" dirty="0" smtClean="0"/>
              <a:t>: -0.1%</a:t>
            </a:r>
          </a:p>
          <a:p>
            <a:pPr lvl="1"/>
            <a:r>
              <a:rPr lang="en-US" sz="2000" dirty="0"/>
              <a:t>BDR for Intra Main and Intra HE10 </a:t>
            </a:r>
            <a:r>
              <a:rPr lang="en-US" sz="2000" dirty="0" err="1" smtClean="0"/>
              <a:t>chroma</a:t>
            </a:r>
            <a:r>
              <a:rPr lang="en-US" sz="2000" dirty="0" smtClean="0"/>
              <a:t>: </a:t>
            </a:r>
            <a:r>
              <a:rPr lang="en-US" sz="2000" dirty="0"/>
              <a:t>-</a:t>
            </a:r>
            <a:r>
              <a:rPr lang="en-US" sz="2000" dirty="0" smtClean="0"/>
              <a:t>0.4%</a:t>
            </a:r>
          </a:p>
          <a:p>
            <a:pPr lvl="1"/>
            <a:r>
              <a:rPr lang="en-US" sz="2000" dirty="0" smtClean="0"/>
              <a:t>Modifications to HM7</a:t>
            </a:r>
          </a:p>
          <a:p>
            <a:pPr lvl="2"/>
            <a:r>
              <a:rPr lang="en-US" sz="1600" dirty="0" smtClean="0"/>
              <a:t>Added horizontal and vertical scan to 8x8 </a:t>
            </a:r>
            <a:r>
              <a:rPr lang="en-US" sz="1600" dirty="0" err="1" smtClean="0"/>
              <a:t>chroma</a:t>
            </a:r>
            <a:r>
              <a:rPr lang="en-US" sz="1600" dirty="0" smtClean="0"/>
              <a:t> block.</a:t>
            </a:r>
          </a:p>
          <a:p>
            <a:pPr lvl="2"/>
            <a:r>
              <a:rPr lang="en-US" sz="1600" dirty="0" smtClean="0"/>
              <a:t>Added horizontal and vertical scan and coefficient groups to 16x16 and 32x32 transform coefficients.</a:t>
            </a:r>
          </a:p>
          <a:p>
            <a:pPr lvl="2"/>
            <a:r>
              <a:rPr lang="en-US" sz="1600" dirty="0" smtClean="0"/>
              <a:t>Added context selection of the </a:t>
            </a:r>
            <a:r>
              <a:rPr lang="en-US" sz="1600" dirty="0" err="1"/>
              <a:t>significant_coeff_flag</a:t>
            </a:r>
            <a:r>
              <a:rPr lang="en-US" sz="1600" dirty="0" smtClean="0"/>
              <a:t> coding in horizontal and vertical coefficient groups</a:t>
            </a:r>
            <a:endParaRPr lang="en-US" sz="1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3BFDAE-AC34-4C63-8AF4-16D0242652BA}" type="slidenum">
              <a:rPr lang="zh-CN" altLang="en-US" smtClean="0"/>
              <a:pPr>
                <a:defRPr/>
              </a:pPr>
              <a:t>2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JCTVC-J0281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79959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Horizontal and Vertical Scan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51898"/>
            <a:ext cx="7772400" cy="5587879"/>
          </a:xfrm>
        </p:spPr>
        <p:txBody>
          <a:bodyPr/>
          <a:lstStyle/>
          <a:p>
            <a:r>
              <a:rPr lang="en-US" sz="2400" dirty="0" smtClean="0"/>
              <a:t>Before HM7, horizontal and vertical scan are not applied to </a:t>
            </a:r>
          </a:p>
          <a:p>
            <a:pPr lvl="1"/>
            <a:r>
              <a:rPr lang="en-US" sz="2000" dirty="0" smtClean="0"/>
              <a:t>16x16 and 32x32 intra </a:t>
            </a:r>
            <a:r>
              <a:rPr lang="en-US" sz="2000" dirty="0" err="1" smtClean="0"/>
              <a:t>luma</a:t>
            </a:r>
            <a:r>
              <a:rPr lang="en-US" sz="2000" dirty="0" smtClean="0"/>
              <a:t> blocks</a:t>
            </a:r>
          </a:p>
          <a:p>
            <a:pPr lvl="1"/>
            <a:r>
              <a:rPr lang="en-US" sz="2000" dirty="0" smtClean="0"/>
              <a:t>8x8, 16x16, 32x32 intra </a:t>
            </a:r>
            <a:r>
              <a:rPr lang="en-US" sz="2000" dirty="0" err="1" smtClean="0"/>
              <a:t>chroma</a:t>
            </a:r>
            <a:r>
              <a:rPr lang="en-US" sz="2000" dirty="0" smtClean="0"/>
              <a:t> blocks</a:t>
            </a:r>
          </a:p>
          <a:p>
            <a:pPr lvl="1"/>
            <a:r>
              <a:rPr lang="en-US" sz="2000" dirty="0" smtClean="0"/>
              <a:t>Reason: support parallel processing of significant map contexts.</a:t>
            </a:r>
          </a:p>
          <a:p>
            <a:r>
              <a:rPr lang="en-US" sz="2400" dirty="0" smtClean="0"/>
              <a:t>In HM7, the context selection of significant map were changed from template based to position based coding.</a:t>
            </a:r>
          </a:p>
          <a:p>
            <a:pPr lvl="1"/>
            <a:r>
              <a:rPr lang="en-US" sz="2000" dirty="0" smtClean="0"/>
              <a:t>Parallel processing is no longer an issue.</a:t>
            </a:r>
          </a:p>
          <a:p>
            <a:pPr lvl="1"/>
            <a:r>
              <a:rPr lang="en-US" sz="2000" dirty="0" smtClean="0"/>
              <a:t>Prop A: Apply horizontal and vertical scan to </a:t>
            </a:r>
            <a:r>
              <a:rPr lang="en-US" sz="2000" dirty="0" err="1" smtClean="0"/>
              <a:t>choma</a:t>
            </a:r>
            <a:r>
              <a:rPr lang="en-US" sz="2000" dirty="0" smtClean="0"/>
              <a:t> 8x8.</a:t>
            </a:r>
          </a:p>
          <a:p>
            <a:pPr lvl="2"/>
            <a:r>
              <a:rPr lang="en-US" sz="1600" dirty="0" smtClean="0"/>
              <a:t>Minimal changes to the software and WD.</a:t>
            </a:r>
          </a:p>
          <a:p>
            <a:pPr lvl="1"/>
            <a:r>
              <a:rPr lang="en-US" sz="2000" dirty="0" smtClean="0"/>
              <a:t>Prop B: Apply horizontal and vertical scan to all </a:t>
            </a:r>
            <a:r>
              <a:rPr lang="en-US" sz="2000" dirty="0" err="1" smtClean="0"/>
              <a:t>transfrom</a:t>
            </a:r>
            <a:r>
              <a:rPr lang="en-US" sz="2000" dirty="0" smtClean="0"/>
              <a:t> sizes</a:t>
            </a:r>
          </a:p>
          <a:p>
            <a:pPr lvl="2"/>
            <a:r>
              <a:rPr lang="en-US" sz="1600" dirty="0" smtClean="0"/>
              <a:t>More changes to software and WD to support vertical and horizontal scan coefficient group.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66FC01-96CF-473C-9A7A-3E654BB11F61}" type="slidenum">
              <a:rPr lang="zh-CN" altLang="en-US" smtClean="0"/>
              <a:pPr>
                <a:defRPr/>
              </a:pPr>
              <a:t>3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JCTVC-J0281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140098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BDR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Add HV scan to 8x8 </a:t>
            </a:r>
            <a:r>
              <a:rPr lang="en-US" sz="2800" dirty="0" err="1" smtClean="0"/>
              <a:t>chroma</a:t>
            </a:r>
            <a:r>
              <a:rPr lang="en-US" sz="2800" dirty="0" smtClean="0"/>
              <a:t> (Prop A)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sz="2800" dirty="0" smtClean="0"/>
              <a:t>Apply HV scan to all transform sizes (Prop B)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66FC01-96CF-473C-9A7A-3E654BB11F61}" type="slidenum">
              <a:rPr lang="zh-CN" altLang="en-US" smtClean="0"/>
              <a:pPr>
                <a:defRPr/>
              </a:pPr>
              <a:t>4</a:t>
            </a:fld>
            <a:endParaRPr lang="en-US" altLang="zh-CN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6570800"/>
              </p:ext>
            </p:extLst>
          </p:nvPr>
        </p:nvGraphicFramePr>
        <p:xfrm>
          <a:off x="914400" y="4572000"/>
          <a:ext cx="4864097" cy="1920240"/>
        </p:xfrm>
        <a:graphic>
          <a:graphicData uri="http://schemas.openxmlformats.org/drawingml/2006/table">
            <a:tbl>
              <a:tblPr/>
              <a:tblGrid>
                <a:gridCol w="986171"/>
                <a:gridCol w="646321"/>
                <a:gridCol w="646321"/>
                <a:gridCol w="646321"/>
                <a:gridCol w="646321"/>
                <a:gridCol w="646321"/>
                <a:gridCol w="646321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Main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0020"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-0.41%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-0.40%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-0.35%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-0.36%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100.49%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100.29%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002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102.27%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100.72%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4947582"/>
              </p:ext>
            </p:extLst>
          </p:nvPr>
        </p:nvGraphicFramePr>
        <p:xfrm>
          <a:off x="914400" y="1714500"/>
          <a:ext cx="4864097" cy="1920240"/>
        </p:xfrm>
        <a:graphic>
          <a:graphicData uri="http://schemas.openxmlformats.org/drawingml/2006/table">
            <a:tbl>
              <a:tblPr/>
              <a:tblGrid>
                <a:gridCol w="986171"/>
                <a:gridCol w="646321"/>
                <a:gridCol w="646321"/>
                <a:gridCol w="646321"/>
                <a:gridCol w="646321"/>
                <a:gridCol w="646321"/>
                <a:gridCol w="646321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Main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0020"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-0.23%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-0.22%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-0.14%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-0.14%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100.60%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100.37%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002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100.63%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100.81%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Rectangle 9"/>
          <p:cNvSpPr/>
          <p:nvPr/>
        </p:nvSpPr>
        <p:spPr bwMode="auto">
          <a:xfrm>
            <a:off x="6057900" y="1714500"/>
            <a:ext cx="2857500" cy="1367135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/>
              <a:t>One character change in HM7 source code.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6057900" y="4591200"/>
            <a:ext cx="2850844" cy="1923899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/>
              <a:t>Modified HM7 source code to support </a:t>
            </a:r>
            <a:r>
              <a:rPr lang="en-US" sz="2000" dirty="0" err="1" smtClean="0"/>
              <a:t>hor</a:t>
            </a:r>
            <a:r>
              <a:rPr lang="en-US" sz="2000" dirty="0" smtClean="0"/>
              <a:t> and </a:t>
            </a:r>
            <a:r>
              <a:rPr lang="en-US" sz="2000" dirty="0" err="1" smtClean="0"/>
              <a:t>ver</a:t>
            </a:r>
            <a:r>
              <a:rPr lang="en-US" sz="2000" dirty="0" smtClean="0"/>
              <a:t> scan and coefficient group in 16x16 and 32x32 blocks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JCTVC-J0281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842598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1043"/>
            <a:ext cx="9144000" cy="707886"/>
          </a:xfrm>
        </p:spPr>
        <p:txBody>
          <a:bodyPr/>
          <a:lstStyle/>
          <a:p>
            <a:r>
              <a:rPr lang="en-US" dirty="0" smtClean="0"/>
              <a:t>Scans for Intra Coded Coefficients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10400" y="6553200"/>
            <a:ext cx="1905000" cy="304800"/>
          </a:xfrm>
        </p:spPr>
        <p:txBody>
          <a:bodyPr/>
          <a:lstStyle/>
          <a:p>
            <a:pPr>
              <a:defRPr/>
            </a:pPr>
            <a:fld id="{4B66FC01-96CF-473C-9A7A-3E654BB11F61}" type="slidenum">
              <a:rPr lang="zh-CN" altLang="en-US" smtClean="0"/>
              <a:pPr>
                <a:defRPr/>
              </a:pPr>
              <a:t>5</a:t>
            </a:fld>
            <a:endParaRPr lang="en-US" altLang="zh-CN" dirty="0"/>
          </a:p>
        </p:txBody>
      </p:sp>
      <p:graphicFrame>
        <p:nvGraphicFramePr>
          <p:cNvPr id="8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7981440"/>
              </p:ext>
            </p:extLst>
          </p:nvPr>
        </p:nvGraphicFramePr>
        <p:xfrm>
          <a:off x="694196" y="1143000"/>
          <a:ext cx="5029200" cy="134112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005840"/>
                <a:gridCol w="1005840"/>
                <a:gridCol w="1005840"/>
                <a:gridCol w="1005840"/>
                <a:gridCol w="1005840"/>
              </a:tblGrid>
              <a:tr h="28575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19575" marR="119575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Transform</a:t>
                      </a:r>
                      <a:r>
                        <a:rPr lang="en-US" sz="1600" baseline="0" dirty="0" smtClean="0"/>
                        <a:t> Size</a:t>
                      </a:r>
                      <a:endParaRPr lang="en-US" sz="1600" dirty="0"/>
                    </a:p>
                  </a:txBody>
                  <a:tcPr marL="119575" marR="119575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Color</a:t>
                      </a:r>
                      <a:endParaRPr lang="en-US" sz="1600" dirty="0"/>
                    </a:p>
                  </a:txBody>
                  <a:tcPr marL="119575" marR="119575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4x4</a:t>
                      </a:r>
                      <a:endParaRPr lang="en-US" sz="1600" dirty="0"/>
                    </a:p>
                  </a:txBody>
                  <a:tcPr marL="119575" marR="119575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8x8</a:t>
                      </a:r>
                      <a:endParaRPr lang="en-US" sz="1600" dirty="0"/>
                    </a:p>
                  </a:txBody>
                  <a:tcPr marL="119575" marR="119575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16x16</a:t>
                      </a:r>
                      <a:endParaRPr lang="en-US" sz="1600" dirty="0"/>
                    </a:p>
                  </a:txBody>
                  <a:tcPr marL="119575" marR="119575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32x32</a:t>
                      </a:r>
                      <a:endParaRPr lang="en-US" sz="1600" dirty="0"/>
                    </a:p>
                  </a:txBody>
                  <a:tcPr marL="119575" marR="119575"/>
                </a:tc>
              </a:tr>
              <a:tr h="28575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Luma</a:t>
                      </a:r>
                      <a:endParaRPr lang="en-US" sz="1600" dirty="0"/>
                    </a:p>
                  </a:txBody>
                  <a:tcPr marL="119575" marR="119575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H, V, D</a:t>
                      </a:r>
                      <a:endParaRPr lang="en-US" sz="1600" dirty="0"/>
                    </a:p>
                  </a:txBody>
                  <a:tcPr marL="119575" marR="11957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H, V, D</a:t>
                      </a:r>
                    </a:p>
                  </a:txBody>
                  <a:tcPr marL="119575" marR="119575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</a:t>
                      </a:r>
                      <a:endParaRPr lang="en-US" sz="1600" dirty="0"/>
                    </a:p>
                  </a:txBody>
                  <a:tcPr marL="119575" marR="119575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</a:t>
                      </a:r>
                      <a:endParaRPr lang="en-US" sz="1600" dirty="0"/>
                    </a:p>
                  </a:txBody>
                  <a:tcPr marL="119575" marR="119575"/>
                </a:tc>
              </a:tr>
              <a:tr h="28575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Chroma</a:t>
                      </a:r>
                      <a:endParaRPr lang="en-US" sz="1600" dirty="0"/>
                    </a:p>
                  </a:txBody>
                  <a:tcPr marL="119575" marR="11957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H, V, D</a:t>
                      </a:r>
                    </a:p>
                  </a:txBody>
                  <a:tcPr marL="119575" marR="119575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</a:t>
                      </a:r>
                      <a:endParaRPr lang="en-US" sz="1600" dirty="0"/>
                    </a:p>
                  </a:txBody>
                  <a:tcPr marL="119575" marR="119575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</a:t>
                      </a:r>
                      <a:endParaRPr lang="en-US" sz="1600" dirty="0"/>
                    </a:p>
                  </a:txBody>
                  <a:tcPr marL="119575" marR="119575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</a:t>
                      </a:r>
                      <a:endParaRPr lang="en-US" sz="1600" dirty="0"/>
                    </a:p>
                  </a:txBody>
                  <a:tcPr marL="119575" marR="119575"/>
                </a:tc>
              </a:tr>
            </a:tbl>
          </a:graphicData>
        </a:graphic>
      </p:graphicFrame>
      <p:graphicFrame>
        <p:nvGraphicFramePr>
          <p:cNvPr id="9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0628889"/>
              </p:ext>
            </p:extLst>
          </p:nvPr>
        </p:nvGraphicFramePr>
        <p:xfrm>
          <a:off x="694196" y="5168265"/>
          <a:ext cx="5029200" cy="1346835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005840"/>
                <a:gridCol w="1005840"/>
                <a:gridCol w="1005840"/>
                <a:gridCol w="1005840"/>
                <a:gridCol w="1005840"/>
              </a:tblGrid>
              <a:tr h="33528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19575" marR="119575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Transform</a:t>
                      </a:r>
                      <a:r>
                        <a:rPr lang="en-US" sz="1600" baseline="0" dirty="0" smtClean="0"/>
                        <a:t> Size</a:t>
                      </a:r>
                      <a:endParaRPr lang="en-US" sz="1600" dirty="0"/>
                    </a:p>
                  </a:txBody>
                  <a:tcPr marL="119575" marR="119575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3718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Color</a:t>
                      </a:r>
                      <a:endParaRPr lang="en-US" sz="1600" dirty="0"/>
                    </a:p>
                  </a:txBody>
                  <a:tcPr marL="119575" marR="119575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4x4</a:t>
                      </a:r>
                      <a:endParaRPr lang="en-US" sz="1600" dirty="0"/>
                    </a:p>
                  </a:txBody>
                  <a:tcPr marL="119575" marR="119575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8x8</a:t>
                      </a:r>
                      <a:endParaRPr lang="en-US" sz="1600" dirty="0"/>
                    </a:p>
                  </a:txBody>
                  <a:tcPr marL="119575" marR="119575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16x16</a:t>
                      </a:r>
                      <a:endParaRPr lang="en-US" sz="1600" dirty="0"/>
                    </a:p>
                  </a:txBody>
                  <a:tcPr marL="119575" marR="119575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32x32</a:t>
                      </a:r>
                      <a:endParaRPr lang="en-US" sz="1600" dirty="0"/>
                    </a:p>
                  </a:txBody>
                  <a:tcPr marL="119575" marR="119575"/>
                </a:tc>
              </a:tr>
              <a:tr h="337185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Luma</a:t>
                      </a:r>
                      <a:endParaRPr lang="en-US" sz="1600" dirty="0"/>
                    </a:p>
                  </a:txBody>
                  <a:tcPr marL="119575" marR="119575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H, V, D</a:t>
                      </a:r>
                      <a:endParaRPr lang="en-US" sz="1600" dirty="0"/>
                    </a:p>
                  </a:txBody>
                  <a:tcPr marL="119575" marR="11957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H, V, D</a:t>
                      </a:r>
                    </a:p>
                  </a:txBody>
                  <a:tcPr marL="119575" marR="11957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H, V, D</a:t>
                      </a:r>
                    </a:p>
                  </a:txBody>
                  <a:tcPr marL="119575" marR="11957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H, V, D</a:t>
                      </a:r>
                    </a:p>
                  </a:txBody>
                  <a:tcPr marL="119575" marR="119575"/>
                </a:tc>
              </a:tr>
              <a:tr h="33718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Chroma</a:t>
                      </a:r>
                      <a:endParaRPr lang="en-US" sz="1600" dirty="0"/>
                    </a:p>
                  </a:txBody>
                  <a:tcPr marL="119575" marR="11957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H, V, D</a:t>
                      </a:r>
                    </a:p>
                  </a:txBody>
                  <a:tcPr marL="119575" marR="11957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H, V, D</a:t>
                      </a:r>
                    </a:p>
                  </a:txBody>
                  <a:tcPr marL="119575" marR="11957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H, V, D</a:t>
                      </a:r>
                    </a:p>
                  </a:txBody>
                  <a:tcPr marL="119575" marR="11957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H, V, D</a:t>
                      </a:r>
                    </a:p>
                  </a:txBody>
                  <a:tcPr marL="119575" marR="119575"/>
                </a:tc>
              </a:tr>
            </a:tbl>
          </a:graphicData>
        </a:graphic>
      </p:graphicFrame>
      <p:graphicFrame>
        <p:nvGraphicFramePr>
          <p:cNvPr id="12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3194548"/>
              </p:ext>
            </p:extLst>
          </p:nvPr>
        </p:nvGraphicFramePr>
        <p:xfrm>
          <a:off x="694196" y="3200400"/>
          <a:ext cx="5029200" cy="134112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005840"/>
                <a:gridCol w="1005840"/>
                <a:gridCol w="1005840"/>
                <a:gridCol w="1005840"/>
                <a:gridCol w="1005840"/>
              </a:tblGrid>
              <a:tr h="28575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19575" marR="119575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Transform</a:t>
                      </a:r>
                      <a:r>
                        <a:rPr lang="en-US" sz="1600" baseline="0" dirty="0" smtClean="0"/>
                        <a:t> Size</a:t>
                      </a:r>
                      <a:endParaRPr lang="en-US" sz="1600" dirty="0"/>
                    </a:p>
                  </a:txBody>
                  <a:tcPr marL="119575" marR="119575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Color</a:t>
                      </a:r>
                      <a:endParaRPr lang="en-US" sz="1600" dirty="0"/>
                    </a:p>
                  </a:txBody>
                  <a:tcPr marL="119575" marR="119575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4x4</a:t>
                      </a:r>
                      <a:endParaRPr lang="en-US" sz="1600" dirty="0"/>
                    </a:p>
                  </a:txBody>
                  <a:tcPr marL="119575" marR="119575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8x8</a:t>
                      </a:r>
                      <a:endParaRPr lang="en-US" sz="1600" dirty="0"/>
                    </a:p>
                  </a:txBody>
                  <a:tcPr marL="119575" marR="119575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16x16</a:t>
                      </a:r>
                      <a:endParaRPr lang="en-US" sz="1600" dirty="0"/>
                    </a:p>
                  </a:txBody>
                  <a:tcPr marL="119575" marR="119575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32x32</a:t>
                      </a:r>
                      <a:endParaRPr lang="en-US" sz="1600" dirty="0"/>
                    </a:p>
                  </a:txBody>
                  <a:tcPr marL="119575" marR="119575"/>
                </a:tc>
              </a:tr>
              <a:tr h="28575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Luma</a:t>
                      </a:r>
                      <a:endParaRPr lang="en-US" sz="1600" dirty="0"/>
                    </a:p>
                  </a:txBody>
                  <a:tcPr marL="119575" marR="119575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H, V, D</a:t>
                      </a:r>
                      <a:endParaRPr lang="en-US" sz="1600" dirty="0"/>
                    </a:p>
                  </a:txBody>
                  <a:tcPr marL="119575" marR="11957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H, V, D</a:t>
                      </a:r>
                    </a:p>
                  </a:txBody>
                  <a:tcPr marL="119575" marR="119575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</a:t>
                      </a:r>
                      <a:endParaRPr lang="en-US" sz="1600" dirty="0"/>
                    </a:p>
                  </a:txBody>
                  <a:tcPr marL="119575" marR="119575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</a:t>
                      </a:r>
                      <a:endParaRPr lang="en-US" sz="1600" dirty="0"/>
                    </a:p>
                  </a:txBody>
                  <a:tcPr marL="119575" marR="119575"/>
                </a:tc>
              </a:tr>
              <a:tr h="28575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Chroma</a:t>
                      </a:r>
                      <a:endParaRPr lang="en-US" sz="1600" dirty="0"/>
                    </a:p>
                  </a:txBody>
                  <a:tcPr marL="119575" marR="11957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H, V, D</a:t>
                      </a:r>
                    </a:p>
                  </a:txBody>
                  <a:tcPr marL="119575" marR="11957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H, V, D</a:t>
                      </a:r>
                    </a:p>
                  </a:txBody>
                  <a:tcPr marL="119575" marR="119575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</a:t>
                      </a:r>
                      <a:endParaRPr lang="en-US" sz="1600" dirty="0"/>
                    </a:p>
                  </a:txBody>
                  <a:tcPr marL="119575" marR="119575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</a:t>
                      </a:r>
                      <a:endParaRPr lang="en-US" sz="1600" dirty="0"/>
                    </a:p>
                  </a:txBody>
                  <a:tcPr marL="119575" marR="119575"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2294396" y="685800"/>
            <a:ext cx="16808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HM7 Scans</a:t>
            </a:r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696251" y="2680109"/>
            <a:ext cx="53742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Prop A: </a:t>
            </a:r>
            <a:r>
              <a:rPr lang="en-US" sz="2400" dirty="0" err="1" smtClean="0"/>
              <a:t>Hor</a:t>
            </a:r>
            <a:r>
              <a:rPr lang="en-US" sz="2400" dirty="0" smtClean="0"/>
              <a:t> &amp; </a:t>
            </a:r>
            <a:r>
              <a:rPr lang="en-US" sz="2400" dirty="0" err="1" smtClean="0"/>
              <a:t>Ver</a:t>
            </a:r>
            <a:r>
              <a:rPr lang="en-US" sz="2400" dirty="0" smtClean="0"/>
              <a:t> scan for </a:t>
            </a:r>
            <a:r>
              <a:rPr lang="en-US" sz="2400" dirty="0" err="1"/>
              <a:t>choma</a:t>
            </a:r>
            <a:r>
              <a:rPr lang="en-US" sz="2400" dirty="0"/>
              <a:t> </a:t>
            </a:r>
            <a:r>
              <a:rPr lang="en-US" sz="2400" dirty="0" smtClean="0"/>
              <a:t>8x8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685800" y="4720914"/>
            <a:ext cx="49280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Prop </a:t>
            </a:r>
            <a:r>
              <a:rPr lang="en-US" sz="2400" dirty="0" smtClean="0"/>
              <a:t>B: </a:t>
            </a:r>
            <a:r>
              <a:rPr lang="en-US" sz="2400" dirty="0" err="1" smtClean="0"/>
              <a:t>Hor</a:t>
            </a:r>
            <a:r>
              <a:rPr lang="en-US" sz="2400" dirty="0" smtClean="0"/>
              <a:t> &amp; </a:t>
            </a:r>
            <a:r>
              <a:rPr lang="en-US" sz="2400" dirty="0" err="1" smtClean="0"/>
              <a:t>Ver</a:t>
            </a:r>
            <a:r>
              <a:rPr lang="en-US" sz="2400" dirty="0" smtClean="0"/>
              <a:t> scan for all sizes</a:t>
            </a:r>
            <a:endParaRPr lang="en-US" sz="2400" dirty="0"/>
          </a:p>
        </p:txBody>
      </p:sp>
      <p:sp>
        <p:nvSpPr>
          <p:cNvPr id="17" name="Rectangle 16"/>
          <p:cNvSpPr/>
          <p:nvPr/>
        </p:nvSpPr>
        <p:spPr bwMode="auto">
          <a:xfrm>
            <a:off x="5951996" y="3157115"/>
            <a:ext cx="2963404" cy="1367135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/>
              <a:t>One character change in HM7 source code.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5951996" y="4951746"/>
            <a:ext cx="2963404" cy="156335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/>
              <a:t>Modified HM7 source code to support </a:t>
            </a:r>
            <a:r>
              <a:rPr lang="en-US" sz="2000" dirty="0" err="1" smtClean="0"/>
              <a:t>hor</a:t>
            </a:r>
            <a:r>
              <a:rPr lang="en-US" sz="2000" dirty="0" smtClean="0"/>
              <a:t> and </a:t>
            </a:r>
            <a:r>
              <a:rPr lang="en-US" sz="2000" dirty="0" err="1" smtClean="0"/>
              <a:t>ver</a:t>
            </a:r>
            <a:r>
              <a:rPr lang="en-US" sz="2000" dirty="0" smtClean="0"/>
              <a:t> scan and coefficient group in 16x16 and 32x32 blocks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JCTVC-J0281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733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1043"/>
            <a:ext cx="9144000" cy="707886"/>
          </a:xfrm>
        </p:spPr>
        <p:txBody>
          <a:bodyPr/>
          <a:lstStyle/>
          <a:p>
            <a:r>
              <a:rPr lang="en-US" dirty="0" smtClean="0"/>
              <a:t>Prop A Mode Dependent </a:t>
            </a:r>
            <a:r>
              <a:rPr lang="en-US" dirty="0" err="1" smtClean="0"/>
              <a:t>Coeff</a:t>
            </a:r>
            <a:r>
              <a:rPr lang="en-US" dirty="0" smtClean="0"/>
              <a:t> Scan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10400" y="6553200"/>
            <a:ext cx="1905000" cy="304800"/>
          </a:xfrm>
        </p:spPr>
        <p:txBody>
          <a:bodyPr/>
          <a:lstStyle/>
          <a:p>
            <a:pPr>
              <a:defRPr/>
            </a:pPr>
            <a:fld id="{6675A5AD-2B98-4B4E-8660-B9499D5E6CE0}" type="slidenum">
              <a:rPr lang="zh-CN" altLang="en-US" smtClean="0"/>
              <a:pPr>
                <a:defRPr/>
              </a:pPr>
              <a:t>6</a:t>
            </a:fld>
            <a:endParaRPr lang="en-US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JCTVC-J0281</a:t>
            </a:r>
            <a:endParaRPr lang="en-US" altLang="zh-CN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1557416"/>
              </p:ext>
            </p:extLst>
          </p:nvPr>
        </p:nvGraphicFramePr>
        <p:xfrm>
          <a:off x="914399" y="1257299"/>
          <a:ext cx="7440615" cy="19431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8801"/>
                <a:gridCol w="2743200"/>
                <a:gridCol w="2868614"/>
              </a:tblGrid>
              <a:tr h="8163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 err="1">
                          <a:effectLst/>
                        </a:rPr>
                        <a:t>Luma</a:t>
                      </a:r>
                      <a:r>
                        <a:rPr lang="en-CA" sz="1600" dirty="0">
                          <a:effectLst/>
                        </a:rPr>
                        <a:t> </a:t>
                      </a:r>
                      <a:r>
                        <a:rPr lang="en-CA" sz="1600" dirty="0" err="1">
                          <a:effectLst/>
                        </a:rPr>
                        <a:t>ScanType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 err="1">
                          <a:effectLst/>
                        </a:rPr>
                        <a:t>IntraPredMode</a:t>
                      </a:r>
                      <a:r>
                        <a:rPr lang="en-CA" sz="1600" dirty="0">
                          <a:effectLst/>
                        </a:rPr>
                        <a:t> range for 4x4 and 8x8 </a:t>
                      </a:r>
                      <a:r>
                        <a:rPr lang="en-CA" sz="1600" dirty="0" err="1">
                          <a:effectLst/>
                        </a:rPr>
                        <a:t>luma</a:t>
                      </a:r>
                      <a:r>
                        <a:rPr lang="en-CA" sz="1600" dirty="0">
                          <a:effectLst/>
                        </a:rPr>
                        <a:t> transform block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 err="1">
                          <a:effectLst/>
                        </a:rPr>
                        <a:t>IntraPredMode</a:t>
                      </a:r>
                      <a:r>
                        <a:rPr lang="en-CA" sz="1600" dirty="0">
                          <a:effectLst/>
                        </a:rPr>
                        <a:t> range for 16x16 and 32x32 </a:t>
                      </a:r>
                      <a:r>
                        <a:rPr lang="en-CA" sz="1600" dirty="0" err="1">
                          <a:effectLst/>
                        </a:rPr>
                        <a:t>luma</a:t>
                      </a:r>
                      <a:r>
                        <a:rPr lang="en-CA" sz="1600" dirty="0">
                          <a:effectLst/>
                        </a:rPr>
                        <a:t> transform block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0817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Horizontal (H)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| IntraPredMode – 26 | &lt; 5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0817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Vertical (V)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| </a:t>
                      </a:r>
                      <a:r>
                        <a:rPr lang="en-CA" sz="1600" dirty="0" err="1">
                          <a:effectLst/>
                        </a:rPr>
                        <a:t>IntraPredMode</a:t>
                      </a:r>
                      <a:r>
                        <a:rPr lang="en-CA" sz="1600" dirty="0">
                          <a:effectLst/>
                        </a:rPr>
                        <a:t> – 10 | &lt; 5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1038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Diagional (D)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otherwise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 smtClean="0">
                          <a:effectLst/>
                          <a:latin typeface="+mn-lt"/>
                          <a:ea typeface="+mn-ea"/>
                        </a:rPr>
                        <a:t>All</a:t>
                      </a:r>
                      <a:r>
                        <a:rPr lang="en-CA" sz="1600" baseline="0" dirty="0" smtClean="0">
                          <a:effectLst/>
                          <a:latin typeface="+mn-lt"/>
                          <a:ea typeface="+mn-ea"/>
                        </a:rPr>
                        <a:t> </a:t>
                      </a:r>
                      <a:r>
                        <a:rPr lang="en-CA" sz="1600" baseline="0" dirty="0" err="1" smtClean="0">
                          <a:effectLst/>
                          <a:latin typeface="+mn-lt"/>
                          <a:ea typeface="+mn-ea"/>
                        </a:rPr>
                        <a:t>IntraPredMode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9506032"/>
              </p:ext>
            </p:extLst>
          </p:nvPr>
        </p:nvGraphicFramePr>
        <p:xfrm>
          <a:off x="914400" y="4070097"/>
          <a:ext cx="7440615" cy="19431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8800"/>
                <a:gridCol w="2743200"/>
                <a:gridCol w="2868615"/>
              </a:tblGrid>
              <a:tr h="8163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Chroma </a:t>
                      </a:r>
                      <a:r>
                        <a:rPr lang="en-CA" sz="1600" dirty="0" err="1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ScanType</a:t>
                      </a:r>
                      <a:endParaRPr lang="en-US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 err="1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IntraPredMode</a:t>
                      </a:r>
                      <a:r>
                        <a:rPr lang="en-CA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range for 4x4 </a:t>
                      </a:r>
                      <a:r>
                        <a:rPr lang="en-CA" sz="16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and 8x8 </a:t>
                      </a:r>
                      <a:r>
                        <a:rPr lang="en-CA" sz="1600" dirty="0" err="1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chroma</a:t>
                      </a:r>
                      <a:r>
                        <a:rPr lang="en-CA" sz="16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CA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transform block</a:t>
                      </a:r>
                      <a:endParaRPr lang="en-US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 err="1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IntraPredMode</a:t>
                      </a:r>
                      <a:r>
                        <a:rPr lang="en-CA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range for </a:t>
                      </a:r>
                      <a:r>
                        <a:rPr lang="en-CA" sz="16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16x16 </a:t>
                      </a:r>
                      <a:r>
                        <a:rPr lang="en-CA" sz="1600" dirty="0" err="1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chroma</a:t>
                      </a:r>
                      <a:r>
                        <a:rPr lang="en-CA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transform block</a:t>
                      </a:r>
                      <a:endParaRPr lang="en-US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0817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Horizontal (H)</a:t>
                      </a:r>
                      <a:endParaRPr lang="en-US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| </a:t>
                      </a:r>
                      <a:r>
                        <a:rPr lang="en-CA" sz="1600" dirty="0" err="1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IntraPredMode</a:t>
                      </a:r>
                      <a:r>
                        <a:rPr lang="en-CA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– 26 | &lt; 5</a:t>
                      </a:r>
                      <a:endParaRPr lang="en-US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0817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Vertical (V)</a:t>
                      </a:r>
                      <a:endParaRPr lang="en-US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| </a:t>
                      </a:r>
                      <a:r>
                        <a:rPr lang="en-CA" sz="1600" dirty="0" err="1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IntraPredMode</a:t>
                      </a:r>
                      <a:r>
                        <a:rPr lang="en-CA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– 10 | &lt; 5</a:t>
                      </a:r>
                      <a:endParaRPr lang="en-US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1038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Diagional (D)</a:t>
                      </a:r>
                      <a:endParaRPr lang="en-US" sz="160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otherwise</a:t>
                      </a:r>
                      <a:endParaRPr lang="en-US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 smtClean="0">
                          <a:effectLst/>
                          <a:latin typeface="+mn-lt"/>
                          <a:ea typeface="+mn-ea"/>
                        </a:rPr>
                        <a:t>All</a:t>
                      </a:r>
                      <a:r>
                        <a:rPr lang="en-CA" sz="1600" baseline="0" dirty="0" smtClean="0">
                          <a:effectLst/>
                          <a:latin typeface="+mn-lt"/>
                          <a:ea typeface="+mn-ea"/>
                        </a:rPr>
                        <a:t> </a:t>
                      </a:r>
                      <a:r>
                        <a:rPr lang="en-CA" sz="1600" baseline="0" dirty="0" err="1" smtClean="0">
                          <a:effectLst/>
                          <a:latin typeface="+mn-lt"/>
                          <a:ea typeface="+mn-ea"/>
                        </a:rPr>
                        <a:t>IntraPredMode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31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18819"/>
            <a:ext cx="9144000" cy="1323439"/>
          </a:xfrm>
        </p:spPr>
        <p:txBody>
          <a:bodyPr/>
          <a:lstStyle/>
          <a:p>
            <a:r>
              <a:rPr lang="en-US" dirty="0" smtClean="0"/>
              <a:t>Prop B Mode Dependent </a:t>
            </a:r>
            <a:r>
              <a:rPr lang="en-US" dirty="0" err="1" smtClean="0"/>
              <a:t>Coeff</a:t>
            </a:r>
            <a:r>
              <a:rPr lang="en-US" dirty="0" smtClean="0"/>
              <a:t> Scan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10400" y="6588760"/>
            <a:ext cx="1905000" cy="304800"/>
          </a:xfrm>
        </p:spPr>
        <p:txBody>
          <a:bodyPr/>
          <a:lstStyle/>
          <a:p>
            <a:pPr>
              <a:defRPr/>
            </a:pPr>
            <a:fld id="{6675A5AD-2B98-4B4E-8660-B9499D5E6CE0}" type="slidenum">
              <a:rPr lang="zh-CN" altLang="en-US" smtClean="0"/>
              <a:pPr>
                <a:defRPr/>
              </a:pPr>
              <a:t>7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JCTVC-J0281</a:t>
            </a:r>
            <a:endParaRPr lang="en-US" altLang="zh-CN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9860026"/>
              </p:ext>
            </p:extLst>
          </p:nvPr>
        </p:nvGraphicFramePr>
        <p:xfrm>
          <a:off x="914399" y="1257299"/>
          <a:ext cx="7440615" cy="19431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8801"/>
                <a:gridCol w="2743200"/>
                <a:gridCol w="2868614"/>
              </a:tblGrid>
              <a:tr h="8163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 err="1">
                          <a:effectLst/>
                        </a:rPr>
                        <a:t>Luma</a:t>
                      </a:r>
                      <a:r>
                        <a:rPr lang="en-CA" sz="1600" dirty="0">
                          <a:effectLst/>
                        </a:rPr>
                        <a:t> </a:t>
                      </a:r>
                      <a:r>
                        <a:rPr lang="en-CA" sz="1600" dirty="0" err="1">
                          <a:effectLst/>
                        </a:rPr>
                        <a:t>ScanType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 err="1">
                          <a:effectLst/>
                        </a:rPr>
                        <a:t>IntraPredMode</a:t>
                      </a:r>
                      <a:r>
                        <a:rPr lang="en-CA" sz="1600" dirty="0">
                          <a:effectLst/>
                        </a:rPr>
                        <a:t> range for 4x4 and 8x8 </a:t>
                      </a:r>
                      <a:r>
                        <a:rPr lang="en-CA" sz="1600" dirty="0" err="1">
                          <a:effectLst/>
                        </a:rPr>
                        <a:t>luma</a:t>
                      </a:r>
                      <a:r>
                        <a:rPr lang="en-CA" sz="1600" dirty="0">
                          <a:effectLst/>
                        </a:rPr>
                        <a:t> transform block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 err="1">
                          <a:effectLst/>
                        </a:rPr>
                        <a:t>IntraPredMode</a:t>
                      </a:r>
                      <a:r>
                        <a:rPr lang="en-CA" sz="1600" dirty="0">
                          <a:effectLst/>
                        </a:rPr>
                        <a:t> range for 16x16 and 32x32 </a:t>
                      </a:r>
                      <a:r>
                        <a:rPr lang="en-CA" sz="1600" dirty="0" err="1">
                          <a:effectLst/>
                        </a:rPr>
                        <a:t>luma</a:t>
                      </a:r>
                      <a:r>
                        <a:rPr lang="en-CA" sz="1600" dirty="0">
                          <a:effectLst/>
                        </a:rPr>
                        <a:t> transform block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0817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Horizontal (H)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| IntraPredMode – 26 | &lt; 5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| IntraPredMode – 26 | &lt; 2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0817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Vertical (V)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| </a:t>
                      </a:r>
                      <a:r>
                        <a:rPr lang="en-CA" sz="1600" dirty="0" err="1">
                          <a:effectLst/>
                        </a:rPr>
                        <a:t>IntraPredMode</a:t>
                      </a:r>
                      <a:r>
                        <a:rPr lang="en-CA" sz="1600" dirty="0">
                          <a:effectLst/>
                        </a:rPr>
                        <a:t> – 10 | &lt; 5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| </a:t>
                      </a:r>
                      <a:r>
                        <a:rPr lang="en-CA" sz="1600" dirty="0" err="1">
                          <a:effectLst/>
                        </a:rPr>
                        <a:t>IntraPredMode</a:t>
                      </a:r>
                      <a:r>
                        <a:rPr lang="en-CA" sz="1600" dirty="0">
                          <a:effectLst/>
                        </a:rPr>
                        <a:t> – 10 | &lt; 2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1038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Diagional (D)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otherwise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otherwise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4106443"/>
              </p:ext>
            </p:extLst>
          </p:nvPr>
        </p:nvGraphicFramePr>
        <p:xfrm>
          <a:off x="914400" y="4070097"/>
          <a:ext cx="7440615" cy="19431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8800"/>
                <a:gridCol w="2743200"/>
                <a:gridCol w="2868615"/>
              </a:tblGrid>
              <a:tr h="8163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Chroma </a:t>
                      </a:r>
                      <a:r>
                        <a:rPr lang="en-CA" sz="1600" dirty="0" err="1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ScanType</a:t>
                      </a:r>
                      <a:endParaRPr lang="en-US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 err="1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IntraPredMode</a:t>
                      </a:r>
                      <a:r>
                        <a:rPr lang="en-CA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range for 4x4 </a:t>
                      </a:r>
                      <a:r>
                        <a:rPr lang="en-CA" sz="1600" dirty="0" err="1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chroma</a:t>
                      </a:r>
                      <a:r>
                        <a:rPr lang="en-CA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transform block</a:t>
                      </a:r>
                      <a:endParaRPr lang="en-US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 err="1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IntraPredMode</a:t>
                      </a:r>
                      <a:r>
                        <a:rPr lang="en-CA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range for 8x8 and 16x16 </a:t>
                      </a:r>
                      <a:r>
                        <a:rPr lang="en-CA" sz="1600" dirty="0" err="1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chroma</a:t>
                      </a:r>
                      <a:r>
                        <a:rPr lang="en-CA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transform block</a:t>
                      </a:r>
                      <a:endParaRPr lang="en-US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0817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Horizontal (H)</a:t>
                      </a:r>
                      <a:endParaRPr lang="en-US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| </a:t>
                      </a:r>
                      <a:r>
                        <a:rPr lang="en-CA" sz="1600" dirty="0" err="1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IntraPredMode</a:t>
                      </a:r>
                      <a:r>
                        <a:rPr lang="en-CA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– 26 | &lt; 5</a:t>
                      </a:r>
                      <a:endParaRPr lang="en-US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| IntraPredMode – 26 | &lt; 2</a:t>
                      </a:r>
                      <a:endParaRPr lang="en-US" sz="160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0817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Vertical (V)</a:t>
                      </a:r>
                      <a:endParaRPr lang="en-US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| </a:t>
                      </a:r>
                      <a:r>
                        <a:rPr lang="en-CA" sz="1600" dirty="0" err="1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IntraPredMode</a:t>
                      </a:r>
                      <a:r>
                        <a:rPr lang="en-CA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– 10 | &lt; 5</a:t>
                      </a:r>
                      <a:endParaRPr lang="en-US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| </a:t>
                      </a:r>
                      <a:r>
                        <a:rPr lang="en-CA" sz="1600" dirty="0" err="1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IntraPredMode</a:t>
                      </a:r>
                      <a:r>
                        <a:rPr lang="en-CA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– 10 | &lt; 2</a:t>
                      </a:r>
                      <a:endParaRPr lang="en-US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1038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Diagional (D)</a:t>
                      </a:r>
                      <a:endParaRPr lang="en-US" sz="160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otherwise</a:t>
                      </a:r>
                      <a:endParaRPr lang="en-US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otherwise</a:t>
                      </a:r>
                      <a:endParaRPr lang="en-US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224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1043"/>
            <a:ext cx="9144000" cy="707886"/>
          </a:xfrm>
        </p:spPr>
        <p:txBody>
          <a:bodyPr/>
          <a:lstStyle/>
          <a:p>
            <a:r>
              <a:rPr lang="en-US" dirty="0" smtClean="0"/>
              <a:t>Transform Sizes in HM7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66FC01-96CF-473C-9A7A-3E654BB11F61}" type="slidenum">
              <a:rPr lang="zh-CN" altLang="en-US" smtClean="0"/>
              <a:pPr>
                <a:defRPr/>
              </a:pPr>
              <a:t>8</a:t>
            </a:fld>
            <a:endParaRPr lang="en-US" altLang="zh-CN"/>
          </a:p>
        </p:txBody>
      </p:sp>
      <p:grpSp>
        <p:nvGrpSpPr>
          <p:cNvPr id="15" name="Group 14"/>
          <p:cNvGrpSpPr/>
          <p:nvPr/>
        </p:nvGrpSpPr>
        <p:grpSpPr>
          <a:xfrm>
            <a:off x="362646" y="1143000"/>
            <a:ext cx="8324154" cy="4114800"/>
            <a:chOff x="362646" y="1143000"/>
            <a:chExt cx="8324154" cy="4114800"/>
          </a:xfrm>
        </p:grpSpPr>
        <p:grpSp>
          <p:nvGrpSpPr>
            <p:cNvPr id="35" name="Group 34"/>
            <p:cNvGrpSpPr/>
            <p:nvPr/>
          </p:nvGrpSpPr>
          <p:grpSpPr>
            <a:xfrm>
              <a:off x="1371600" y="1600200"/>
              <a:ext cx="914400" cy="914400"/>
              <a:chOff x="914400" y="1600200"/>
              <a:chExt cx="914400" cy="914400"/>
            </a:xfrm>
          </p:grpSpPr>
          <p:sp>
            <p:nvSpPr>
              <p:cNvPr id="6" name="Rectangle 5"/>
              <p:cNvSpPr/>
              <p:nvPr/>
            </p:nvSpPr>
            <p:spPr bwMode="auto">
              <a:xfrm>
                <a:off x="914400" y="1600200"/>
                <a:ext cx="914400" cy="914400"/>
              </a:xfrm>
              <a:prstGeom prst="rect">
                <a:avLst/>
              </a:prstGeom>
              <a:solidFill>
                <a:schemeClr val="accent1"/>
              </a:solidFill>
              <a:ln w="3175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cxnSp>
            <p:nvCxnSpPr>
              <p:cNvPr id="8" name="Straight Connector 7"/>
              <p:cNvCxnSpPr/>
              <p:nvPr/>
            </p:nvCxnSpPr>
            <p:spPr bwMode="auto">
              <a:xfrm>
                <a:off x="914400" y="1714500"/>
                <a:ext cx="914400" cy="0"/>
              </a:xfrm>
              <a:prstGeom prst="line">
                <a:avLst/>
              </a:prstGeom>
              <a:solidFill>
                <a:schemeClr val="accent1"/>
              </a:solidFill>
              <a:ln w="3175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" name="Straight Connector 8"/>
              <p:cNvCxnSpPr/>
              <p:nvPr/>
            </p:nvCxnSpPr>
            <p:spPr bwMode="auto">
              <a:xfrm>
                <a:off x="914400" y="1828800"/>
                <a:ext cx="914400" cy="0"/>
              </a:xfrm>
              <a:prstGeom prst="line">
                <a:avLst/>
              </a:prstGeom>
              <a:solidFill>
                <a:schemeClr val="accent1"/>
              </a:solidFill>
              <a:ln w="3175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" name="Straight Connector 10"/>
              <p:cNvCxnSpPr/>
              <p:nvPr/>
            </p:nvCxnSpPr>
            <p:spPr bwMode="auto">
              <a:xfrm>
                <a:off x="914400" y="2057400"/>
                <a:ext cx="914400" cy="0"/>
              </a:xfrm>
              <a:prstGeom prst="line">
                <a:avLst/>
              </a:prstGeom>
              <a:solidFill>
                <a:schemeClr val="accent1"/>
              </a:solidFill>
              <a:ln w="3175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" name="Straight Connector 11"/>
              <p:cNvCxnSpPr/>
              <p:nvPr/>
            </p:nvCxnSpPr>
            <p:spPr bwMode="auto">
              <a:xfrm>
                <a:off x="914400" y="2171700"/>
                <a:ext cx="914400" cy="0"/>
              </a:xfrm>
              <a:prstGeom prst="line">
                <a:avLst/>
              </a:prstGeom>
              <a:solidFill>
                <a:schemeClr val="accent1"/>
              </a:solidFill>
              <a:ln w="3175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" name="Straight Connector 12"/>
              <p:cNvCxnSpPr/>
              <p:nvPr/>
            </p:nvCxnSpPr>
            <p:spPr bwMode="auto">
              <a:xfrm>
                <a:off x="914400" y="2286000"/>
                <a:ext cx="914400" cy="0"/>
              </a:xfrm>
              <a:prstGeom prst="line">
                <a:avLst/>
              </a:prstGeom>
              <a:solidFill>
                <a:schemeClr val="accent1"/>
              </a:solidFill>
              <a:ln w="3175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" name="Straight Connector 15"/>
              <p:cNvCxnSpPr/>
              <p:nvPr/>
            </p:nvCxnSpPr>
            <p:spPr bwMode="auto">
              <a:xfrm>
                <a:off x="1028700" y="1600200"/>
                <a:ext cx="0" cy="914400"/>
              </a:xfrm>
              <a:prstGeom prst="line">
                <a:avLst/>
              </a:prstGeom>
              <a:solidFill>
                <a:schemeClr val="accent1"/>
              </a:solidFill>
              <a:ln w="3175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7" name="Straight Connector 16"/>
              <p:cNvCxnSpPr/>
              <p:nvPr/>
            </p:nvCxnSpPr>
            <p:spPr bwMode="auto">
              <a:xfrm>
                <a:off x="1143000" y="1600200"/>
                <a:ext cx="0" cy="914400"/>
              </a:xfrm>
              <a:prstGeom prst="line">
                <a:avLst/>
              </a:prstGeom>
              <a:solidFill>
                <a:schemeClr val="accent1"/>
              </a:solidFill>
              <a:ln w="3175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8" name="Straight Connector 17"/>
              <p:cNvCxnSpPr/>
              <p:nvPr/>
            </p:nvCxnSpPr>
            <p:spPr bwMode="auto">
              <a:xfrm>
                <a:off x="1257300" y="1600200"/>
                <a:ext cx="0" cy="914400"/>
              </a:xfrm>
              <a:prstGeom prst="line">
                <a:avLst/>
              </a:prstGeom>
              <a:solidFill>
                <a:schemeClr val="accent1"/>
              </a:solidFill>
              <a:ln w="3175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" name="Straight Connector 18"/>
              <p:cNvCxnSpPr/>
              <p:nvPr/>
            </p:nvCxnSpPr>
            <p:spPr bwMode="auto">
              <a:xfrm>
                <a:off x="1371600" y="1600200"/>
                <a:ext cx="0" cy="914400"/>
              </a:xfrm>
              <a:prstGeom prst="line">
                <a:avLst/>
              </a:prstGeom>
              <a:solidFill>
                <a:schemeClr val="accent1"/>
              </a:solidFill>
              <a:ln w="3175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" name="Straight Connector 19"/>
              <p:cNvCxnSpPr/>
              <p:nvPr/>
            </p:nvCxnSpPr>
            <p:spPr bwMode="auto">
              <a:xfrm>
                <a:off x="1485900" y="1600200"/>
                <a:ext cx="0" cy="914400"/>
              </a:xfrm>
              <a:prstGeom prst="line">
                <a:avLst/>
              </a:prstGeom>
              <a:solidFill>
                <a:schemeClr val="accent1"/>
              </a:solidFill>
              <a:ln w="3175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" name="Straight Connector 20"/>
              <p:cNvCxnSpPr/>
              <p:nvPr/>
            </p:nvCxnSpPr>
            <p:spPr bwMode="auto">
              <a:xfrm>
                <a:off x="1600200" y="1600200"/>
                <a:ext cx="0" cy="914400"/>
              </a:xfrm>
              <a:prstGeom prst="line">
                <a:avLst/>
              </a:prstGeom>
              <a:solidFill>
                <a:schemeClr val="accent1"/>
              </a:solidFill>
              <a:ln w="3175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2" name="Straight Connector 21"/>
              <p:cNvCxnSpPr/>
              <p:nvPr/>
            </p:nvCxnSpPr>
            <p:spPr bwMode="auto">
              <a:xfrm>
                <a:off x="1714500" y="1600200"/>
                <a:ext cx="0" cy="914400"/>
              </a:xfrm>
              <a:prstGeom prst="line">
                <a:avLst/>
              </a:prstGeom>
              <a:solidFill>
                <a:schemeClr val="accent1"/>
              </a:solidFill>
              <a:ln w="3175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" name="Straight Connector 28"/>
              <p:cNvCxnSpPr/>
              <p:nvPr/>
            </p:nvCxnSpPr>
            <p:spPr bwMode="auto">
              <a:xfrm>
                <a:off x="914400" y="1943100"/>
                <a:ext cx="914400" cy="0"/>
              </a:xfrm>
              <a:prstGeom prst="line">
                <a:avLst/>
              </a:prstGeom>
              <a:solidFill>
                <a:schemeClr val="accent1"/>
              </a:solidFill>
              <a:ln w="3175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4" name="Straight Connector 33"/>
              <p:cNvCxnSpPr/>
              <p:nvPr/>
            </p:nvCxnSpPr>
            <p:spPr bwMode="auto">
              <a:xfrm>
                <a:off x="914400" y="2400300"/>
                <a:ext cx="914400" cy="0"/>
              </a:xfrm>
              <a:prstGeom prst="line">
                <a:avLst/>
              </a:prstGeom>
              <a:solidFill>
                <a:schemeClr val="accent1"/>
              </a:solidFill>
              <a:ln w="3175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376" name="Group 375"/>
            <p:cNvGrpSpPr/>
            <p:nvPr/>
          </p:nvGrpSpPr>
          <p:grpSpPr>
            <a:xfrm>
              <a:off x="457200" y="1600200"/>
              <a:ext cx="457200" cy="457200"/>
              <a:chOff x="457200" y="1600200"/>
              <a:chExt cx="457200" cy="457200"/>
            </a:xfrm>
          </p:grpSpPr>
          <p:sp>
            <p:nvSpPr>
              <p:cNvPr id="362" name="Rectangle 361"/>
              <p:cNvSpPr/>
              <p:nvPr/>
            </p:nvSpPr>
            <p:spPr bwMode="auto">
              <a:xfrm>
                <a:off x="457200" y="16002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3175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cxnSp>
            <p:nvCxnSpPr>
              <p:cNvPr id="364" name="Straight Connector 363"/>
              <p:cNvCxnSpPr/>
              <p:nvPr/>
            </p:nvCxnSpPr>
            <p:spPr bwMode="auto">
              <a:xfrm flipH="1">
                <a:off x="457200" y="1714500"/>
                <a:ext cx="457200" cy="0"/>
              </a:xfrm>
              <a:prstGeom prst="line">
                <a:avLst/>
              </a:prstGeom>
              <a:solidFill>
                <a:schemeClr val="accent1"/>
              </a:solidFill>
              <a:ln w="3175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66" name="Straight Connector 365"/>
              <p:cNvCxnSpPr>
                <a:stCxn id="362" idx="1"/>
                <a:endCxn id="362" idx="3"/>
              </p:cNvCxnSpPr>
              <p:nvPr/>
            </p:nvCxnSpPr>
            <p:spPr bwMode="auto">
              <a:xfrm>
                <a:off x="457200" y="1828800"/>
                <a:ext cx="457200" cy="0"/>
              </a:xfrm>
              <a:prstGeom prst="line">
                <a:avLst/>
              </a:prstGeom>
              <a:solidFill>
                <a:schemeClr val="accent1"/>
              </a:solidFill>
              <a:ln w="3175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68" name="Straight Connector 367"/>
              <p:cNvCxnSpPr/>
              <p:nvPr/>
            </p:nvCxnSpPr>
            <p:spPr bwMode="auto">
              <a:xfrm flipH="1">
                <a:off x="457200" y="1943100"/>
                <a:ext cx="457200" cy="0"/>
              </a:xfrm>
              <a:prstGeom prst="line">
                <a:avLst/>
              </a:prstGeom>
              <a:solidFill>
                <a:schemeClr val="accent1"/>
              </a:solidFill>
              <a:ln w="3175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71" name="Straight Connector 370"/>
              <p:cNvCxnSpPr/>
              <p:nvPr/>
            </p:nvCxnSpPr>
            <p:spPr bwMode="auto">
              <a:xfrm>
                <a:off x="571500" y="1600200"/>
                <a:ext cx="0" cy="457200"/>
              </a:xfrm>
              <a:prstGeom prst="line">
                <a:avLst/>
              </a:prstGeom>
              <a:solidFill>
                <a:schemeClr val="accent1"/>
              </a:solidFill>
              <a:ln w="3175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73" name="Straight Connector 372"/>
              <p:cNvCxnSpPr>
                <a:stCxn id="362" idx="0"/>
                <a:endCxn id="362" idx="2"/>
              </p:cNvCxnSpPr>
              <p:nvPr/>
            </p:nvCxnSpPr>
            <p:spPr bwMode="auto">
              <a:xfrm>
                <a:off x="685800" y="1600200"/>
                <a:ext cx="0" cy="457200"/>
              </a:xfrm>
              <a:prstGeom prst="line">
                <a:avLst/>
              </a:prstGeom>
              <a:solidFill>
                <a:schemeClr val="accent1"/>
              </a:solidFill>
              <a:ln w="3175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75" name="Straight Connector 374"/>
              <p:cNvCxnSpPr/>
              <p:nvPr/>
            </p:nvCxnSpPr>
            <p:spPr bwMode="auto">
              <a:xfrm>
                <a:off x="800100" y="1600200"/>
                <a:ext cx="0" cy="457200"/>
              </a:xfrm>
              <a:prstGeom prst="line">
                <a:avLst/>
              </a:prstGeom>
              <a:solidFill>
                <a:schemeClr val="accent1"/>
              </a:solidFill>
              <a:ln w="3175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65" name="Group 164"/>
            <p:cNvGrpSpPr/>
            <p:nvPr/>
          </p:nvGrpSpPr>
          <p:grpSpPr>
            <a:xfrm>
              <a:off x="2743200" y="1599611"/>
              <a:ext cx="1828800" cy="1828800"/>
              <a:chOff x="3657600" y="1600200"/>
              <a:chExt cx="1828800" cy="1828800"/>
            </a:xfrm>
          </p:grpSpPr>
          <p:grpSp>
            <p:nvGrpSpPr>
              <p:cNvPr id="36" name="Group 35"/>
              <p:cNvGrpSpPr/>
              <p:nvPr/>
            </p:nvGrpSpPr>
            <p:grpSpPr>
              <a:xfrm>
                <a:off x="3657600" y="1600200"/>
                <a:ext cx="914400" cy="914400"/>
                <a:chOff x="914400" y="1600200"/>
                <a:chExt cx="914400" cy="914400"/>
              </a:xfrm>
            </p:grpSpPr>
            <p:sp>
              <p:nvSpPr>
                <p:cNvPr id="37" name="Rectangle 36"/>
                <p:cNvSpPr/>
                <p:nvPr/>
              </p:nvSpPr>
              <p:spPr bwMode="auto">
                <a:xfrm>
                  <a:off x="914400" y="1600200"/>
                  <a:ext cx="914400" cy="914400"/>
                </a:xfrm>
                <a:prstGeom prst="rect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cxnSp>
              <p:nvCxnSpPr>
                <p:cNvPr id="38" name="Straight Connector 37"/>
                <p:cNvCxnSpPr/>
                <p:nvPr/>
              </p:nvCxnSpPr>
              <p:spPr bwMode="auto">
                <a:xfrm>
                  <a:off x="914400" y="1714500"/>
                  <a:ext cx="914400" cy="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9" name="Straight Connector 38"/>
                <p:cNvCxnSpPr/>
                <p:nvPr/>
              </p:nvCxnSpPr>
              <p:spPr bwMode="auto">
                <a:xfrm>
                  <a:off x="914400" y="1828800"/>
                  <a:ext cx="914400" cy="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0" name="Straight Connector 39"/>
                <p:cNvCxnSpPr/>
                <p:nvPr/>
              </p:nvCxnSpPr>
              <p:spPr bwMode="auto">
                <a:xfrm>
                  <a:off x="914400" y="2057400"/>
                  <a:ext cx="914400" cy="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1" name="Straight Connector 40"/>
                <p:cNvCxnSpPr/>
                <p:nvPr/>
              </p:nvCxnSpPr>
              <p:spPr bwMode="auto">
                <a:xfrm>
                  <a:off x="914400" y="2171700"/>
                  <a:ext cx="914400" cy="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2" name="Straight Connector 41"/>
                <p:cNvCxnSpPr/>
                <p:nvPr/>
              </p:nvCxnSpPr>
              <p:spPr bwMode="auto">
                <a:xfrm>
                  <a:off x="914400" y="2286000"/>
                  <a:ext cx="914400" cy="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3" name="Straight Connector 42"/>
                <p:cNvCxnSpPr/>
                <p:nvPr/>
              </p:nvCxnSpPr>
              <p:spPr bwMode="auto">
                <a:xfrm>
                  <a:off x="1028700" y="1600200"/>
                  <a:ext cx="0" cy="91440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4" name="Straight Connector 43"/>
                <p:cNvCxnSpPr/>
                <p:nvPr/>
              </p:nvCxnSpPr>
              <p:spPr bwMode="auto">
                <a:xfrm>
                  <a:off x="1143000" y="1600200"/>
                  <a:ext cx="0" cy="91440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5" name="Straight Connector 44"/>
                <p:cNvCxnSpPr/>
                <p:nvPr/>
              </p:nvCxnSpPr>
              <p:spPr bwMode="auto">
                <a:xfrm>
                  <a:off x="1257300" y="1600200"/>
                  <a:ext cx="0" cy="91440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6" name="Straight Connector 45"/>
                <p:cNvCxnSpPr/>
                <p:nvPr/>
              </p:nvCxnSpPr>
              <p:spPr bwMode="auto">
                <a:xfrm>
                  <a:off x="1371600" y="1600200"/>
                  <a:ext cx="0" cy="91440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7" name="Straight Connector 46"/>
                <p:cNvCxnSpPr/>
                <p:nvPr/>
              </p:nvCxnSpPr>
              <p:spPr bwMode="auto">
                <a:xfrm>
                  <a:off x="1485900" y="1600200"/>
                  <a:ext cx="0" cy="91440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8" name="Straight Connector 47"/>
                <p:cNvCxnSpPr/>
                <p:nvPr/>
              </p:nvCxnSpPr>
              <p:spPr bwMode="auto">
                <a:xfrm>
                  <a:off x="1600200" y="1600200"/>
                  <a:ext cx="0" cy="91440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9" name="Straight Connector 48"/>
                <p:cNvCxnSpPr/>
                <p:nvPr/>
              </p:nvCxnSpPr>
              <p:spPr bwMode="auto">
                <a:xfrm>
                  <a:off x="1714500" y="1600200"/>
                  <a:ext cx="0" cy="91440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0" name="Straight Connector 49"/>
                <p:cNvCxnSpPr/>
                <p:nvPr/>
              </p:nvCxnSpPr>
              <p:spPr bwMode="auto">
                <a:xfrm>
                  <a:off x="914400" y="1943100"/>
                  <a:ext cx="914400" cy="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1" name="Straight Connector 50"/>
                <p:cNvCxnSpPr/>
                <p:nvPr/>
              </p:nvCxnSpPr>
              <p:spPr bwMode="auto">
                <a:xfrm>
                  <a:off x="914400" y="2400300"/>
                  <a:ext cx="914400" cy="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grpSp>
            <p:nvGrpSpPr>
              <p:cNvPr id="52" name="Group 51"/>
              <p:cNvGrpSpPr/>
              <p:nvPr/>
            </p:nvGrpSpPr>
            <p:grpSpPr>
              <a:xfrm>
                <a:off x="4572000" y="1600200"/>
                <a:ext cx="914400" cy="914400"/>
                <a:chOff x="914400" y="1600200"/>
                <a:chExt cx="914400" cy="914400"/>
              </a:xfrm>
            </p:grpSpPr>
            <p:sp>
              <p:nvSpPr>
                <p:cNvPr id="53" name="Rectangle 52"/>
                <p:cNvSpPr/>
                <p:nvPr/>
              </p:nvSpPr>
              <p:spPr bwMode="auto">
                <a:xfrm>
                  <a:off x="914400" y="1600200"/>
                  <a:ext cx="914400" cy="914400"/>
                </a:xfrm>
                <a:prstGeom prst="rect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cxnSp>
              <p:nvCxnSpPr>
                <p:cNvPr id="54" name="Straight Connector 53"/>
                <p:cNvCxnSpPr/>
                <p:nvPr/>
              </p:nvCxnSpPr>
              <p:spPr bwMode="auto">
                <a:xfrm>
                  <a:off x="914400" y="1714500"/>
                  <a:ext cx="914400" cy="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5" name="Straight Connector 54"/>
                <p:cNvCxnSpPr/>
                <p:nvPr/>
              </p:nvCxnSpPr>
              <p:spPr bwMode="auto">
                <a:xfrm>
                  <a:off x="914400" y="1828800"/>
                  <a:ext cx="914400" cy="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6" name="Straight Connector 55"/>
                <p:cNvCxnSpPr/>
                <p:nvPr/>
              </p:nvCxnSpPr>
              <p:spPr bwMode="auto">
                <a:xfrm>
                  <a:off x="914400" y="2057400"/>
                  <a:ext cx="914400" cy="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7" name="Straight Connector 56"/>
                <p:cNvCxnSpPr/>
                <p:nvPr/>
              </p:nvCxnSpPr>
              <p:spPr bwMode="auto">
                <a:xfrm>
                  <a:off x="914400" y="2171700"/>
                  <a:ext cx="914400" cy="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8" name="Straight Connector 57"/>
                <p:cNvCxnSpPr/>
                <p:nvPr/>
              </p:nvCxnSpPr>
              <p:spPr bwMode="auto">
                <a:xfrm>
                  <a:off x="914400" y="2286000"/>
                  <a:ext cx="914400" cy="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9" name="Straight Connector 58"/>
                <p:cNvCxnSpPr/>
                <p:nvPr/>
              </p:nvCxnSpPr>
              <p:spPr bwMode="auto">
                <a:xfrm>
                  <a:off x="1028700" y="1600200"/>
                  <a:ext cx="0" cy="91440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0" name="Straight Connector 59"/>
                <p:cNvCxnSpPr/>
                <p:nvPr/>
              </p:nvCxnSpPr>
              <p:spPr bwMode="auto">
                <a:xfrm>
                  <a:off x="1143000" y="1600200"/>
                  <a:ext cx="0" cy="91440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1" name="Straight Connector 60"/>
                <p:cNvCxnSpPr/>
                <p:nvPr/>
              </p:nvCxnSpPr>
              <p:spPr bwMode="auto">
                <a:xfrm>
                  <a:off x="1257300" y="1600200"/>
                  <a:ext cx="0" cy="91440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2" name="Straight Connector 61"/>
                <p:cNvCxnSpPr/>
                <p:nvPr/>
              </p:nvCxnSpPr>
              <p:spPr bwMode="auto">
                <a:xfrm>
                  <a:off x="1371600" y="1600200"/>
                  <a:ext cx="0" cy="91440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3" name="Straight Connector 62"/>
                <p:cNvCxnSpPr/>
                <p:nvPr/>
              </p:nvCxnSpPr>
              <p:spPr bwMode="auto">
                <a:xfrm>
                  <a:off x="1485900" y="1600200"/>
                  <a:ext cx="0" cy="91440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4" name="Straight Connector 63"/>
                <p:cNvCxnSpPr/>
                <p:nvPr/>
              </p:nvCxnSpPr>
              <p:spPr bwMode="auto">
                <a:xfrm>
                  <a:off x="1600200" y="1600200"/>
                  <a:ext cx="0" cy="91440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5" name="Straight Connector 64"/>
                <p:cNvCxnSpPr/>
                <p:nvPr/>
              </p:nvCxnSpPr>
              <p:spPr bwMode="auto">
                <a:xfrm>
                  <a:off x="1714500" y="1600200"/>
                  <a:ext cx="0" cy="91440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6" name="Straight Connector 65"/>
                <p:cNvCxnSpPr/>
                <p:nvPr/>
              </p:nvCxnSpPr>
              <p:spPr bwMode="auto">
                <a:xfrm>
                  <a:off x="914400" y="1943100"/>
                  <a:ext cx="914400" cy="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7" name="Straight Connector 66"/>
                <p:cNvCxnSpPr/>
                <p:nvPr/>
              </p:nvCxnSpPr>
              <p:spPr bwMode="auto">
                <a:xfrm>
                  <a:off x="914400" y="2400300"/>
                  <a:ext cx="914400" cy="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grpSp>
            <p:nvGrpSpPr>
              <p:cNvPr id="68" name="Group 67"/>
              <p:cNvGrpSpPr/>
              <p:nvPr/>
            </p:nvGrpSpPr>
            <p:grpSpPr>
              <a:xfrm>
                <a:off x="3657600" y="2514600"/>
                <a:ext cx="914400" cy="914400"/>
                <a:chOff x="914400" y="1600200"/>
                <a:chExt cx="914400" cy="914400"/>
              </a:xfrm>
            </p:grpSpPr>
            <p:sp>
              <p:nvSpPr>
                <p:cNvPr id="69" name="Rectangle 68"/>
                <p:cNvSpPr/>
                <p:nvPr/>
              </p:nvSpPr>
              <p:spPr bwMode="auto">
                <a:xfrm>
                  <a:off x="914400" y="1600200"/>
                  <a:ext cx="914400" cy="914400"/>
                </a:xfrm>
                <a:prstGeom prst="rect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cxnSp>
              <p:nvCxnSpPr>
                <p:cNvPr id="70" name="Straight Connector 69"/>
                <p:cNvCxnSpPr/>
                <p:nvPr/>
              </p:nvCxnSpPr>
              <p:spPr bwMode="auto">
                <a:xfrm>
                  <a:off x="914400" y="1714500"/>
                  <a:ext cx="914400" cy="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71" name="Straight Connector 70"/>
                <p:cNvCxnSpPr/>
                <p:nvPr/>
              </p:nvCxnSpPr>
              <p:spPr bwMode="auto">
                <a:xfrm>
                  <a:off x="914400" y="1828800"/>
                  <a:ext cx="914400" cy="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72" name="Straight Connector 71"/>
                <p:cNvCxnSpPr/>
                <p:nvPr/>
              </p:nvCxnSpPr>
              <p:spPr bwMode="auto">
                <a:xfrm>
                  <a:off x="914400" y="2057400"/>
                  <a:ext cx="914400" cy="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73" name="Straight Connector 72"/>
                <p:cNvCxnSpPr/>
                <p:nvPr/>
              </p:nvCxnSpPr>
              <p:spPr bwMode="auto">
                <a:xfrm>
                  <a:off x="914400" y="2171700"/>
                  <a:ext cx="914400" cy="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74" name="Straight Connector 73"/>
                <p:cNvCxnSpPr/>
                <p:nvPr/>
              </p:nvCxnSpPr>
              <p:spPr bwMode="auto">
                <a:xfrm>
                  <a:off x="914400" y="2286000"/>
                  <a:ext cx="914400" cy="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75" name="Straight Connector 74"/>
                <p:cNvCxnSpPr/>
                <p:nvPr/>
              </p:nvCxnSpPr>
              <p:spPr bwMode="auto">
                <a:xfrm>
                  <a:off x="1028700" y="1600200"/>
                  <a:ext cx="0" cy="91440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76" name="Straight Connector 75"/>
                <p:cNvCxnSpPr/>
                <p:nvPr/>
              </p:nvCxnSpPr>
              <p:spPr bwMode="auto">
                <a:xfrm>
                  <a:off x="1143000" y="1600200"/>
                  <a:ext cx="0" cy="91440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77" name="Straight Connector 76"/>
                <p:cNvCxnSpPr/>
                <p:nvPr/>
              </p:nvCxnSpPr>
              <p:spPr bwMode="auto">
                <a:xfrm>
                  <a:off x="1257300" y="1600200"/>
                  <a:ext cx="0" cy="91440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78" name="Straight Connector 77"/>
                <p:cNvCxnSpPr/>
                <p:nvPr/>
              </p:nvCxnSpPr>
              <p:spPr bwMode="auto">
                <a:xfrm>
                  <a:off x="1371600" y="1600200"/>
                  <a:ext cx="0" cy="91440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79" name="Straight Connector 78"/>
                <p:cNvCxnSpPr/>
                <p:nvPr/>
              </p:nvCxnSpPr>
              <p:spPr bwMode="auto">
                <a:xfrm>
                  <a:off x="1485900" y="1600200"/>
                  <a:ext cx="0" cy="91440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80" name="Straight Connector 79"/>
                <p:cNvCxnSpPr/>
                <p:nvPr/>
              </p:nvCxnSpPr>
              <p:spPr bwMode="auto">
                <a:xfrm>
                  <a:off x="1600200" y="1600200"/>
                  <a:ext cx="0" cy="91440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81" name="Straight Connector 80"/>
                <p:cNvCxnSpPr/>
                <p:nvPr/>
              </p:nvCxnSpPr>
              <p:spPr bwMode="auto">
                <a:xfrm>
                  <a:off x="1714500" y="1600200"/>
                  <a:ext cx="0" cy="91440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82" name="Straight Connector 81"/>
                <p:cNvCxnSpPr/>
                <p:nvPr/>
              </p:nvCxnSpPr>
              <p:spPr bwMode="auto">
                <a:xfrm>
                  <a:off x="914400" y="1943100"/>
                  <a:ext cx="914400" cy="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83" name="Straight Connector 82"/>
                <p:cNvCxnSpPr/>
                <p:nvPr/>
              </p:nvCxnSpPr>
              <p:spPr bwMode="auto">
                <a:xfrm>
                  <a:off x="914400" y="2400300"/>
                  <a:ext cx="914400" cy="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grpSp>
            <p:nvGrpSpPr>
              <p:cNvPr id="84" name="Group 83"/>
              <p:cNvGrpSpPr/>
              <p:nvPr/>
            </p:nvGrpSpPr>
            <p:grpSpPr>
              <a:xfrm>
                <a:off x="4572000" y="2514600"/>
                <a:ext cx="914400" cy="914400"/>
                <a:chOff x="914400" y="1600200"/>
                <a:chExt cx="914400" cy="914400"/>
              </a:xfrm>
            </p:grpSpPr>
            <p:sp>
              <p:nvSpPr>
                <p:cNvPr id="85" name="Rectangle 84"/>
                <p:cNvSpPr/>
                <p:nvPr/>
              </p:nvSpPr>
              <p:spPr bwMode="auto">
                <a:xfrm>
                  <a:off x="914400" y="1600200"/>
                  <a:ext cx="914400" cy="914400"/>
                </a:xfrm>
                <a:prstGeom prst="rect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cxnSp>
              <p:nvCxnSpPr>
                <p:cNvPr id="86" name="Straight Connector 85"/>
                <p:cNvCxnSpPr/>
                <p:nvPr/>
              </p:nvCxnSpPr>
              <p:spPr bwMode="auto">
                <a:xfrm>
                  <a:off x="914400" y="1714500"/>
                  <a:ext cx="914400" cy="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87" name="Straight Connector 86"/>
                <p:cNvCxnSpPr/>
                <p:nvPr/>
              </p:nvCxnSpPr>
              <p:spPr bwMode="auto">
                <a:xfrm>
                  <a:off x="914400" y="1828800"/>
                  <a:ext cx="914400" cy="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88" name="Straight Connector 87"/>
                <p:cNvCxnSpPr/>
                <p:nvPr/>
              </p:nvCxnSpPr>
              <p:spPr bwMode="auto">
                <a:xfrm>
                  <a:off x="914400" y="2057400"/>
                  <a:ext cx="914400" cy="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89" name="Straight Connector 88"/>
                <p:cNvCxnSpPr/>
                <p:nvPr/>
              </p:nvCxnSpPr>
              <p:spPr bwMode="auto">
                <a:xfrm>
                  <a:off x="914400" y="2171700"/>
                  <a:ext cx="914400" cy="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90" name="Straight Connector 89"/>
                <p:cNvCxnSpPr/>
                <p:nvPr/>
              </p:nvCxnSpPr>
              <p:spPr bwMode="auto">
                <a:xfrm>
                  <a:off x="914400" y="2286000"/>
                  <a:ext cx="914400" cy="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91" name="Straight Connector 90"/>
                <p:cNvCxnSpPr/>
                <p:nvPr/>
              </p:nvCxnSpPr>
              <p:spPr bwMode="auto">
                <a:xfrm>
                  <a:off x="1028700" y="1600200"/>
                  <a:ext cx="0" cy="91440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92" name="Straight Connector 91"/>
                <p:cNvCxnSpPr/>
                <p:nvPr/>
              </p:nvCxnSpPr>
              <p:spPr bwMode="auto">
                <a:xfrm>
                  <a:off x="1143000" y="1600200"/>
                  <a:ext cx="0" cy="91440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93" name="Straight Connector 92"/>
                <p:cNvCxnSpPr/>
                <p:nvPr/>
              </p:nvCxnSpPr>
              <p:spPr bwMode="auto">
                <a:xfrm>
                  <a:off x="1257300" y="1600200"/>
                  <a:ext cx="0" cy="91440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94" name="Straight Connector 93"/>
                <p:cNvCxnSpPr/>
                <p:nvPr/>
              </p:nvCxnSpPr>
              <p:spPr bwMode="auto">
                <a:xfrm>
                  <a:off x="1371600" y="1600200"/>
                  <a:ext cx="0" cy="91440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95" name="Straight Connector 94"/>
                <p:cNvCxnSpPr/>
                <p:nvPr/>
              </p:nvCxnSpPr>
              <p:spPr bwMode="auto">
                <a:xfrm>
                  <a:off x="1485900" y="1600200"/>
                  <a:ext cx="0" cy="91440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96" name="Straight Connector 95"/>
                <p:cNvCxnSpPr/>
                <p:nvPr/>
              </p:nvCxnSpPr>
              <p:spPr bwMode="auto">
                <a:xfrm>
                  <a:off x="1600200" y="1600200"/>
                  <a:ext cx="0" cy="91440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97" name="Straight Connector 96"/>
                <p:cNvCxnSpPr/>
                <p:nvPr/>
              </p:nvCxnSpPr>
              <p:spPr bwMode="auto">
                <a:xfrm>
                  <a:off x="1714500" y="1600200"/>
                  <a:ext cx="0" cy="91440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98" name="Straight Connector 97"/>
                <p:cNvCxnSpPr/>
                <p:nvPr/>
              </p:nvCxnSpPr>
              <p:spPr bwMode="auto">
                <a:xfrm>
                  <a:off x="914400" y="1943100"/>
                  <a:ext cx="914400" cy="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99" name="Straight Connector 98"/>
                <p:cNvCxnSpPr/>
                <p:nvPr/>
              </p:nvCxnSpPr>
              <p:spPr bwMode="auto">
                <a:xfrm>
                  <a:off x="914400" y="2400300"/>
                  <a:ext cx="914400" cy="0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</p:grpSp>
        <p:grpSp>
          <p:nvGrpSpPr>
            <p:cNvPr id="3" name="Group 2"/>
            <p:cNvGrpSpPr/>
            <p:nvPr/>
          </p:nvGrpSpPr>
          <p:grpSpPr>
            <a:xfrm>
              <a:off x="5029200" y="1600200"/>
              <a:ext cx="3657600" cy="3657600"/>
              <a:chOff x="5143500" y="1600200"/>
              <a:chExt cx="3657600" cy="3657600"/>
            </a:xfrm>
          </p:grpSpPr>
          <p:grpSp>
            <p:nvGrpSpPr>
              <p:cNvPr id="399" name="Group 398"/>
              <p:cNvGrpSpPr/>
              <p:nvPr/>
            </p:nvGrpSpPr>
            <p:grpSpPr>
              <a:xfrm>
                <a:off x="5143500" y="1600200"/>
                <a:ext cx="1828800" cy="1828800"/>
                <a:chOff x="3657600" y="1600200"/>
                <a:chExt cx="1828800" cy="1828800"/>
              </a:xfrm>
            </p:grpSpPr>
            <p:grpSp>
              <p:nvGrpSpPr>
                <p:cNvPr id="417" name="Group 416"/>
                <p:cNvGrpSpPr/>
                <p:nvPr/>
              </p:nvGrpSpPr>
              <p:grpSpPr>
                <a:xfrm>
                  <a:off x="3657600" y="1600200"/>
                  <a:ext cx="914400" cy="914400"/>
                  <a:chOff x="914400" y="1600200"/>
                  <a:chExt cx="914400" cy="914400"/>
                </a:xfrm>
              </p:grpSpPr>
              <p:sp>
                <p:nvSpPr>
                  <p:cNvPr id="466" name="Rectangle 465"/>
                  <p:cNvSpPr/>
                  <p:nvPr/>
                </p:nvSpPr>
                <p:spPr bwMode="auto">
                  <a:xfrm>
                    <a:off x="914400" y="1600200"/>
                    <a:ext cx="914400" cy="914400"/>
                  </a:xfrm>
                  <a:prstGeom prst="rect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  <a:cs typeface="Times New Roman" pitchFamily="18" charset="0"/>
                    </a:endParaRPr>
                  </a:p>
                </p:txBody>
              </p:sp>
              <p:cxnSp>
                <p:nvCxnSpPr>
                  <p:cNvPr id="467" name="Straight Connector 466"/>
                  <p:cNvCxnSpPr/>
                  <p:nvPr/>
                </p:nvCxnSpPr>
                <p:spPr bwMode="auto">
                  <a:xfrm>
                    <a:off x="914400" y="17145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68" name="Straight Connector 467"/>
                  <p:cNvCxnSpPr/>
                  <p:nvPr/>
                </p:nvCxnSpPr>
                <p:spPr bwMode="auto">
                  <a:xfrm>
                    <a:off x="914400" y="18288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69" name="Straight Connector 468"/>
                  <p:cNvCxnSpPr/>
                  <p:nvPr/>
                </p:nvCxnSpPr>
                <p:spPr bwMode="auto">
                  <a:xfrm>
                    <a:off x="914400" y="20574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70" name="Straight Connector 469"/>
                  <p:cNvCxnSpPr/>
                  <p:nvPr/>
                </p:nvCxnSpPr>
                <p:spPr bwMode="auto">
                  <a:xfrm>
                    <a:off x="914400" y="21717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71" name="Straight Connector 470"/>
                  <p:cNvCxnSpPr/>
                  <p:nvPr/>
                </p:nvCxnSpPr>
                <p:spPr bwMode="auto">
                  <a:xfrm>
                    <a:off x="914400" y="22860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72" name="Straight Connector 471"/>
                  <p:cNvCxnSpPr/>
                  <p:nvPr/>
                </p:nvCxnSpPr>
                <p:spPr bwMode="auto">
                  <a:xfrm>
                    <a:off x="10287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73" name="Straight Connector 472"/>
                  <p:cNvCxnSpPr/>
                  <p:nvPr/>
                </p:nvCxnSpPr>
                <p:spPr bwMode="auto">
                  <a:xfrm>
                    <a:off x="11430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74" name="Straight Connector 473"/>
                  <p:cNvCxnSpPr/>
                  <p:nvPr/>
                </p:nvCxnSpPr>
                <p:spPr bwMode="auto">
                  <a:xfrm>
                    <a:off x="12573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75" name="Straight Connector 474"/>
                  <p:cNvCxnSpPr/>
                  <p:nvPr/>
                </p:nvCxnSpPr>
                <p:spPr bwMode="auto">
                  <a:xfrm>
                    <a:off x="13716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76" name="Straight Connector 475"/>
                  <p:cNvCxnSpPr/>
                  <p:nvPr/>
                </p:nvCxnSpPr>
                <p:spPr bwMode="auto">
                  <a:xfrm>
                    <a:off x="14859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77" name="Straight Connector 476"/>
                  <p:cNvCxnSpPr/>
                  <p:nvPr/>
                </p:nvCxnSpPr>
                <p:spPr bwMode="auto">
                  <a:xfrm>
                    <a:off x="16002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78" name="Straight Connector 477"/>
                  <p:cNvCxnSpPr/>
                  <p:nvPr/>
                </p:nvCxnSpPr>
                <p:spPr bwMode="auto">
                  <a:xfrm>
                    <a:off x="17145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79" name="Straight Connector 478"/>
                  <p:cNvCxnSpPr/>
                  <p:nvPr/>
                </p:nvCxnSpPr>
                <p:spPr bwMode="auto">
                  <a:xfrm>
                    <a:off x="914400" y="19431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80" name="Straight Connector 479"/>
                  <p:cNvCxnSpPr/>
                  <p:nvPr/>
                </p:nvCxnSpPr>
                <p:spPr bwMode="auto">
                  <a:xfrm>
                    <a:off x="914400" y="24003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  <p:grpSp>
              <p:nvGrpSpPr>
                <p:cNvPr id="418" name="Group 417"/>
                <p:cNvGrpSpPr/>
                <p:nvPr/>
              </p:nvGrpSpPr>
              <p:grpSpPr>
                <a:xfrm>
                  <a:off x="4572000" y="1600200"/>
                  <a:ext cx="914400" cy="914400"/>
                  <a:chOff x="914400" y="1600200"/>
                  <a:chExt cx="914400" cy="914400"/>
                </a:xfrm>
              </p:grpSpPr>
              <p:sp>
                <p:nvSpPr>
                  <p:cNvPr id="451" name="Rectangle 450"/>
                  <p:cNvSpPr/>
                  <p:nvPr/>
                </p:nvSpPr>
                <p:spPr bwMode="auto">
                  <a:xfrm>
                    <a:off x="914400" y="1600200"/>
                    <a:ext cx="914400" cy="914400"/>
                  </a:xfrm>
                  <a:prstGeom prst="rect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  <a:cs typeface="Times New Roman" pitchFamily="18" charset="0"/>
                    </a:endParaRPr>
                  </a:p>
                </p:txBody>
              </p:sp>
              <p:cxnSp>
                <p:nvCxnSpPr>
                  <p:cNvPr id="452" name="Straight Connector 451"/>
                  <p:cNvCxnSpPr/>
                  <p:nvPr/>
                </p:nvCxnSpPr>
                <p:spPr bwMode="auto">
                  <a:xfrm>
                    <a:off x="914400" y="17145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53" name="Straight Connector 452"/>
                  <p:cNvCxnSpPr/>
                  <p:nvPr/>
                </p:nvCxnSpPr>
                <p:spPr bwMode="auto">
                  <a:xfrm>
                    <a:off x="914400" y="18288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54" name="Straight Connector 453"/>
                  <p:cNvCxnSpPr/>
                  <p:nvPr/>
                </p:nvCxnSpPr>
                <p:spPr bwMode="auto">
                  <a:xfrm>
                    <a:off x="914400" y="20574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55" name="Straight Connector 454"/>
                  <p:cNvCxnSpPr/>
                  <p:nvPr/>
                </p:nvCxnSpPr>
                <p:spPr bwMode="auto">
                  <a:xfrm>
                    <a:off x="914400" y="21717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56" name="Straight Connector 455"/>
                  <p:cNvCxnSpPr/>
                  <p:nvPr/>
                </p:nvCxnSpPr>
                <p:spPr bwMode="auto">
                  <a:xfrm>
                    <a:off x="914400" y="22860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57" name="Straight Connector 456"/>
                  <p:cNvCxnSpPr/>
                  <p:nvPr/>
                </p:nvCxnSpPr>
                <p:spPr bwMode="auto">
                  <a:xfrm>
                    <a:off x="10287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58" name="Straight Connector 457"/>
                  <p:cNvCxnSpPr/>
                  <p:nvPr/>
                </p:nvCxnSpPr>
                <p:spPr bwMode="auto">
                  <a:xfrm>
                    <a:off x="11430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59" name="Straight Connector 458"/>
                  <p:cNvCxnSpPr/>
                  <p:nvPr/>
                </p:nvCxnSpPr>
                <p:spPr bwMode="auto">
                  <a:xfrm>
                    <a:off x="12573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60" name="Straight Connector 459"/>
                  <p:cNvCxnSpPr/>
                  <p:nvPr/>
                </p:nvCxnSpPr>
                <p:spPr bwMode="auto">
                  <a:xfrm>
                    <a:off x="13716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61" name="Straight Connector 460"/>
                  <p:cNvCxnSpPr/>
                  <p:nvPr/>
                </p:nvCxnSpPr>
                <p:spPr bwMode="auto">
                  <a:xfrm>
                    <a:off x="14859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62" name="Straight Connector 461"/>
                  <p:cNvCxnSpPr/>
                  <p:nvPr/>
                </p:nvCxnSpPr>
                <p:spPr bwMode="auto">
                  <a:xfrm>
                    <a:off x="16002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63" name="Straight Connector 462"/>
                  <p:cNvCxnSpPr/>
                  <p:nvPr/>
                </p:nvCxnSpPr>
                <p:spPr bwMode="auto">
                  <a:xfrm>
                    <a:off x="17145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64" name="Straight Connector 463"/>
                  <p:cNvCxnSpPr/>
                  <p:nvPr/>
                </p:nvCxnSpPr>
                <p:spPr bwMode="auto">
                  <a:xfrm>
                    <a:off x="914400" y="19431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65" name="Straight Connector 464"/>
                  <p:cNvCxnSpPr/>
                  <p:nvPr/>
                </p:nvCxnSpPr>
                <p:spPr bwMode="auto">
                  <a:xfrm>
                    <a:off x="914400" y="24003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  <p:grpSp>
              <p:nvGrpSpPr>
                <p:cNvPr id="419" name="Group 418"/>
                <p:cNvGrpSpPr/>
                <p:nvPr/>
              </p:nvGrpSpPr>
              <p:grpSpPr>
                <a:xfrm>
                  <a:off x="3657600" y="2514600"/>
                  <a:ext cx="914400" cy="914400"/>
                  <a:chOff x="914400" y="1600200"/>
                  <a:chExt cx="914400" cy="914400"/>
                </a:xfrm>
              </p:grpSpPr>
              <p:sp>
                <p:nvSpPr>
                  <p:cNvPr id="436" name="Rectangle 435"/>
                  <p:cNvSpPr/>
                  <p:nvPr/>
                </p:nvSpPr>
                <p:spPr bwMode="auto">
                  <a:xfrm>
                    <a:off x="914400" y="1600200"/>
                    <a:ext cx="914400" cy="914400"/>
                  </a:xfrm>
                  <a:prstGeom prst="rect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  <a:cs typeface="Times New Roman" pitchFamily="18" charset="0"/>
                    </a:endParaRPr>
                  </a:p>
                </p:txBody>
              </p:sp>
              <p:cxnSp>
                <p:nvCxnSpPr>
                  <p:cNvPr id="437" name="Straight Connector 436"/>
                  <p:cNvCxnSpPr/>
                  <p:nvPr/>
                </p:nvCxnSpPr>
                <p:spPr bwMode="auto">
                  <a:xfrm>
                    <a:off x="914400" y="17145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38" name="Straight Connector 437"/>
                  <p:cNvCxnSpPr/>
                  <p:nvPr/>
                </p:nvCxnSpPr>
                <p:spPr bwMode="auto">
                  <a:xfrm>
                    <a:off x="914400" y="18288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39" name="Straight Connector 438"/>
                  <p:cNvCxnSpPr/>
                  <p:nvPr/>
                </p:nvCxnSpPr>
                <p:spPr bwMode="auto">
                  <a:xfrm>
                    <a:off x="914400" y="20574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40" name="Straight Connector 439"/>
                  <p:cNvCxnSpPr/>
                  <p:nvPr/>
                </p:nvCxnSpPr>
                <p:spPr bwMode="auto">
                  <a:xfrm>
                    <a:off x="914400" y="21717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41" name="Straight Connector 440"/>
                  <p:cNvCxnSpPr/>
                  <p:nvPr/>
                </p:nvCxnSpPr>
                <p:spPr bwMode="auto">
                  <a:xfrm>
                    <a:off x="914400" y="22860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42" name="Straight Connector 441"/>
                  <p:cNvCxnSpPr/>
                  <p:nvPr/>
                </p:nvCxnSpPr>
                <p:spPr bwMode="auto">
                  <a:xfrm>
                    <a:off x="10287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43" name="Straight Connector 442"/>
                  <p:cNvCxnSpPr/>
                  <p:nvPr/>
                </p:nvCxnSpPr>
                <p:spPr bwMode="auto">
                  <a:xfrm>
                    <a:off x="11430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44" name="Straight Connector 443"/>
                  <p:cNvCxnSpPr/>
                  <p:nvPr/>
                </p:nvCxnSpPr>
                <p:spPr bwMode="auto">
                  <a:xfrm>
                    <a:off x="12573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45" name="Straight Connector 444"/>
                  <p:cNvCxnSpPr/>
                  <p:nvPr/>
                </p:nvCxnSpPr>
                <p:spPr bwMode="auto">
                  <a:xfrm>
                    <a:off x="13716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46" name="Straight Connector 445"/>
                  <p:cNvCxnSpPr/>
                  <p:nvPr/>
                </p:nvCxnSpPr>
                <p:spPr bwMode="auto">
                  <a:xfrm>
                    <a:off x="14859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47" name="Straight Connector 446"/>
                  <p:cNvCxnSpPr/>
                  <p:nvPr/>
                </p:nvCxnSpPr>
                <p:spPr bwMode="auto">
                  <a:xfrm>
                    <a:off x="16002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48" name="Straight Connector 447"/>
                  <p:cNvCxnSpPr/>
                  <p:nvPr/>
                </p:nvCxnSpPr>
                <p:spPr bwMode="auto">
                  <a:xfrm>
                    <a:off x="17145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49" name="Straight Connector 448"/>
                  <p:cNvCxnSpPr/>
                  <p:nvPr/>
                </p:nvCxnSpPr>
                <p:spPr bwMode="auto">
                  <a:xfrm>
                    <a:off x="914400" y="19431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50" name="Straight Connector 449"/>
                  <p:cNvCxnSpPr/>
                  <p:nvPr/>
                </p:nvCxnSpPr>
                <p:spPr bwMode="auto">
                  <a:xfrm>
                    <a:off x="914400" y="24003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  <p:grpSp>
              <p:nvGrpSpPr>
                <p:cNvPr id="420" name="Group 419"/>
                <p:cNvGrpSpPr/>
                <p:nvPr/>
              </p:nvGrpSpPr>
              <p:grpSpPr>
                <a:xfrm>
                  <a:off x="4572000" y="2514600"/>
                  <a:ext cx="914400" cy="914400"/>
                  <a:chOff x="914400" y="1600200"/>
                  <a:chExt cx="914400" cy="914400"/>
                </a:xfrm>
              </p:grpSpPr>
              <p:sp>
                <p:nvSpPr>
                  <p:cNvPr id="421" name="Rectangle 420"/>
                  <p:cNvSpPr/>
                  <p:nvPr/>
                </p:nvSpPr>
                <p:spPr bwMode="auto">
                  <a:xfrm>
                    <a:off x="914400" y="1600200"/>
                    <a:ext cx="914400" cy="914400"/>
                  </a:xfrm>
                  <a:prstGeom prst="rect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  <a:cs typeface="Times New Roman" pitchFamily="18" charset="0"/>
                    </a:endParaRPr>
                  </a:p>
                </p:txBody>
              </p:sp>
              <p:cxnSp>
                <p:nvCxnSpPr>
                  <p:cNvPr id="422" name="Straight Connector 421"/>
                  <p:cNvCxnSpPr/>
                  <p:nvPr/>
                </p:nvCxnSpPr>
                <p:spPr bwMode="auto">
                  <a:xfrm>
                    <a:off x="914400" y="17145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23" name="Straight Connector 422"/>
                  <p:cNvCxnSpPr/>
                  <p:nvPr/>
                </p:nvCxnSpPr>
                <p:spPr bwMode="auto">
                  <a:xfrm>
                    <a:off x="914400" y="18288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24" name="Straight Connector 423"/>
                  <p:cNvCxnSpPr/>
                  <p:nvPr/>
                </p:nvCxnSpPr>
                <p:spPr bwMode="auto">
                  <a:xfrm>
                    <a:off x="914400" y="20574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25" name="Straight Connector 424"/>
                  <p:cNvCxnSpPr/>
                  <p:nvPr/>
                </p:nvCxnSpPr>
                <p:spPr bwMode="auto">
                  <a:xfrm>
                    <a:off x="914400" y="21717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26" name="Straight Connector 425"/>
                  <p:cNvCxnSpPr/>
                  <p:nvPr/>
                </p:nvCxnSpPr>
                <p:spPr bwMode="auto">
                  <a:xfrm>
                    <a:off x="914400" y="22860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27" name="Straight Connector 426"/>
                  <p:cNvCxnSpPr/>
                  <p:nvPr/>
                </p:nvCxnSpPr>
                <p:spPr bwMode="auto">
                  <a:xfrm>
                    <a:off x="10287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28" name="Straight Connector 427"/>
                  <p:cNvCxnSpPr/>
                  <p:nvPr/>
                </p:nvCxnSpPr>
                <p:spPr bwMode="auto">
                  <a:xfrm>
                    <a:off x="11430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29" name="Straight Connector 428"/>
                  <p:cNvCxnSpPr/>
                  <p:nvPr/>
                </p:nvCxnSpPr>
                <p:spPr bwMode="auto">
                  <a:xfrm>
                    <a:off x="12573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30" name="Straight Connector 429"/>
                  <p:cNvCxnSpPr/>
                  <p:nvPr/>
                </p:nvCxnSpPr>
                <p:spPr bwMode="auto">
                  <a:xfrm>
                    <a:off x="13716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31" name="Straight Connector 430"/>
                  <p:cNvCxnSpPr/>
                  <p:nvPr/>
                </p:nvCxnSpPr>
                <p:spPr bwMode="auto">
                  <a:xfrm>
                    <a:off x="14859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32" name="Straight Connector 431"/>
                  <p:cNvCxnSpPr/>
                  <p:nvPr/>
                </p:nvCxnSpPr>
                <p:spPr bwMode="auto">
                  <a:xfrm>
                    <a:off x="16002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33" name="Straight Connector 432"/>
                  <p:cNvCxnSpPr/>
                  <p:nvPr/>
                </p:nvCxnSpPr>
                <p:spPr bwMode="auto">
                  <a:xfrm>
                    <a:off x="17145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34" name="Straight Connector 433"/>
                  <p:cNvCxnSpPr/>
                  <p:nvPr/>
                </p:nvCxnSpPr>
                <p:spPr bwMode="auto">
                  <a:xfrm>
                    <a:off x="914400" y="19431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35" name="Straight Connector 434"/>
                  <p:cNvCxnSpPr/>
                  <p:nvPr/>
                </p:nvCxnSpPr>
                <p:spPr bwMode="auto">
                  <a:xfrm>
                    <a:off x="914400" y="24003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</p:grpSp>
          <p:grpSp>
            <p:nvGrpSpPr>
              <p:cNvPr id="482" name="Group 481"/>
              <p:cNvGrpSpPr/>
              <p:nvPr/>
            </p:nvGrpSpPr>
            <p:grpSpPr>
              <a:xfrm>
                <a:off x="6972300" y="1600200"/>
                <a:ext cx="1828800" cy="1828800"/>
                <a:chOff x="3657600" y="1600200"/>
                <a:chExt cx="1828800" cy="1828800"/>
              </a:xfrm>
            </p:grpSpPr>
            <p:grpSp>
              <p:nvGrpSpPr>
                <p:cNvPr id="500" name="Group 499"/>
                <p:cNvGrpSpPr/>
                <p:nvPr/>
              </p:nvGrpSpPr>
              <p:grpSpPr>
                <a:xfrm>
                  <a:off x="3657600" y="1600200"/>
                  <a:ext cx="914400" cy="914400"/>
                  <a:chOff x="914400" y="1600200"/>
                  <a:chExt cx="914400" cy="914400"/>
                </a:xfrm>
              </p:grpSpPr>
              <p:sp>
                <p:nvSpPr>
                  <p:cNvPr id="549" name="Rectangle 548"/>
                  <p:cNvSpPr/>
                  <p:nvPr/>
                </p:nvSpPr>
                <p:spPr bwMode="auto">
                  <a:xfrm>
                    <a:off x="914400" y="1600200"/>
                    <a:ext cx="914400" cy="914400"/>
                  </a:xfrm>
                  <a:prstGeom prst="rect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  <a:cs typeface="Times New Roman" pitchFamily="18" charset="0"/>
                    </a:endParaRPr>
                  </a:p>
                </p:txBody>
              </p:sp>
              <p:cxnSp>
                <p:nvCxnSpPr>
                  <p:cNvPr id="550" name="Straight Connector 549"/>
                  <p:cNvCxnSpPr/>
                  <p:nvPr/>
                </p:nvCxnSpPr>
                <p:spPr bwMode="auto">
                  <a:xfrm>
                    <a:off x="914400" y="17145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51" name="Straight Connector 550"/>
                  <p:cNvCxnSpPr/>
                  <p:nvPr/>
                </p:nvCxnSpPr>
                <p:spPr bwMode="auto">
                  <a:xfrm>
                    <a:off x="914400" y="18288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52" name="Straight Connector 551"/>
                  <p:cNvCxnSpPr/>
                  <p:nvPr/>
                </p:nvCxnSpPr>
                <p:spPr bwMode="auto">
                  <a:xfrm>
                    <a:off x="914400" y="20574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53" name="Straight Connector 552"/>
                  <p:cNvCxnSpPr/>
                  <p:nvPr/>
                </p:nvCxnSpPr>
                <p:spPr bwMode="auto">
                  <a:xfrm>
                    <a:off x="914400" y="21717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54" name="Straight Connector 553"/>
                  <p:cNvCxnSpPr/>
                  <p:nvPr/>
                </p:nvCxnSpPr>
                <p:spPr bwMode="auto">
                  <a:xfrm>
                    <a:off x="914400" y="22860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55" name="Straight Connector 554"/>
                  <p:cNvCxnSpPr/>
                  <p:nvPr/>
                </p:nvCxnSpPr>
                <p:spPr bwMode="auto">
                  <a:xfrm>
                    <a:off x="10287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56" name="Straight Connector 555"/>
                  <p:cNvCxnSpPr/>
                  <p:nvPr/>
                </p:nvCxnSpPr>
                <p:spPr bwMode="auto">
                  <a:xfrm>
                    <a:off x="11430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57" name="Straight Connector 556"/>
                  <p:cNvCxnSpPr/>
                  <p:nvPr/>
                </p:nvCxnSpPr>
                <p:spPr bwMode="auto">
                  <a:xfrm>
                    <a:off x="12573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58" name="Straight Connector 557"/>
                  <p:cNvCxnSpPr/>
                  <p:nvPr/>
                </p:nvCxnSpPr>
                <p:spPr bwMode="auto">
                  <a:xfrm>
                    <a:off x="13716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59" name="Straight Connector 558"/>
                  <p:cNvCxnSpPr/>
                  <p:nvPr/>
                </p:nvCxnSpPr>
                <p:spPr bwMode="auto">
                  <a:xfrm>
                    <a:off x="14859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60" name="Straight Connector 559"/>
                  <p:cNvCxnSpPr/>
                  <p:nvPr/>
                </p:nvCxnSpPr>
                <p:spPr bwMode="auto">
                  <a:xfrm>
                    <a:off x="16002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61" name="Straight Connector 560"/>
                  <p:cNvCxnSpPr/>
                  <p:nvPr/>
                </p:nvCxnSpPr>
                <p:spPr bwMode="auto">
                  <a:xfrm>
                    <a:off x="17145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62" name="Straight Connector 561"/>
                  <p:cNvCxnSpPr/>
                  <p:nvPr/>
                </p:nvCxnSpPr>
                <p:spPr bwMode="auto">
                  <a:xfrm>
                    <a:off x="914400" y="19431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63" name="Straight Connector 562"/>
                  <p:cNvCxnSpPr/>
                  <p:nvPr/>
                </p:nvCxnSpPr>
                <p:spPr bwMode="auto">
                  <a:xfrm>
                    <a:off x="914400" y="24003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  <p:grpSp>
              <p:nvGrpSpPr>
                <p:cNvPr id="501" name="Group 500"/>
                <p:cNvGrpSpPr/>
                <p:nvPr/>
              </p:nvGrpSpPr>
              <p:grpSpPr>
                <a:xfrm>
                  <a:off x="4572000" y="1600200"/>
                  <a:ext cx="914400" cy="914400"/>
                  <a:chOff x="914400" y="1600200"/>
                  <a:chExt cx="914400" cy="914400"/>
                </a:xfrm>
              </p:grpSpPr>
              <p:sp>
                <p:nvSpPr>
                  <p:cNvPr id="534" name="Rectangle 533"/>
                  <p:cNvSpPr/>
                  <p:nvPr/>
                </p:nvSpPr>
                <p:spPr bwMode="auto">
                  <a:xfrm>
                    <a:off x="914400" y="1600200"/>
                    <a:ext cx="914400" cy="914400"/>
                  </a:xfrm>
                  <a:prstGeom prst="rect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  <a:cs typeface="Times New Roman" pitchFamily="18" charset="0"/>
                    </a:endParaRPr>
                  </a:p>
                </p:txBody>
              </p:sp>
              <p:cxnSp>
                <p:nvCxnSpPr>
                  <p:cNvPr id="535" name="Straight Connector 534"/>
                  <p:cNvCxnSpPr/>
                  <p:nvPr/>
                </p:nvCxnSpPr>
                <p:spPr bwMode="auto">
                  <a:xfrm>
                    <a:off x="914400" y="17145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36" name="Straight Connector 535"/>
                  <p:cNvCxnSpPr/>
                  <p:nvPr/>
                </p:nvCxnSpPr>
                <p:spPr bwMode="auto">
                  <a:xfrm>
                    <a:off x="914400" y="18288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37" name="Straight Connector 536"/>
                  <p:cNvCxnSpPr/>
                  <p:nvPr/>
                </p:nvCxnSpPr>
                <p:spPr bwMode="auto">
                  <a:xfrm>
                    <a:off x="914400" y="20574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38" name="Straight Connector 537"/>
                  <p:cNvCxnSpPr/>
                  <p:nvPr/>
                </p:nvCxnSpPr>
                <p:spPr bwMode="auto">
                  <a:xfrm>
                    <a:off x="914400" y="21717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39" name="Straight Connector 538"/>
                  <p:cNvCxnSpPr/>
                  <p:nvPr/>
                </p:nvCxnSpPr>
                <p:spPr bwMode="auto">
                  <a:xfrm>
                    <a:off x="914400" y="22860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40" name="Straight Connector 539"/>
                  <p:cNvCxnSpPr/>
                  <p:nvPr/>
                </p:nvCxnSpPr>
                <p:spPr bwMode="auto">
                  <a:xfrm>
                    <a:off x="10287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41" name="Straight Connector 540"/>
                  <p:cNvCxnSpPr/>
                  <p:nvPr/>
                </p:nvCxnSpPr>
                <p:spPr bwMode="auto">
                  <a:xfrm>
                    <a:off x="11430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42" name="Straight Connector 541"/>
                  <p:cNvCxnSpPr/>
                  <p:nvPr/>
                </p:nvCxnSpPr>
                <p:spPr bwMode="auto">
                  <a:xfrm>
                    <a:off x="12573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43" name="Straight Connector 542"/>
                  <p:cNvCxnSpPr/>
                  <p:nvPr/>
                </p:nvCxnSpPr>
                <p:spPr bwMode="auto">
                  <a:xfrm>
                    <a:off x="13716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44" name="Straight Connector 543"/>
                  <p:cNvCxnSpPr/>
                  <p:nvPr/>
                </p:nvCxnSpPr>
                <p:spPr bwMode="auto">
                  <a:xfrm>
                    <a:off x="14859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45" name="Straight Connector 544"/>
                  <p:cNvCxnSpPr/>
                  <p:nvPr/>
                </p:nvCxnSpPr>
                <p:spPr bwMode="auto">
                  <a:xfrm>
                    <a:off x="16002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46" name="Straight Connector 545"/>
                  <p:cNvCxnSpPr/>
                  <p:nvPr/>
                </p:nvCxnSpPr>
                <p:spPr bwMode="auto">
                  <a:xfrm>
                    <a:off x="17145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47" name="Straight Connector 546"/>
                  <p:cNvCxnSpPr/>
                  <p:nvPr/>
                </p:nvCxnSpPr>
                <p:spPr bwMode="auto">
                  <a:xfrm>
                    <a:off x="914400" y="19431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48" name="Straight Connector 547"/>
                  <p:cNvCxnSpPr/>
                  <p:nvPr/>
                </p:nvCxnSpPr>
                <p:spPr bwMode="auto">
                  <a:xfrm>
                    <a:off x="914400" y="24003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  <p:grpSp>
              <p:nvGrpSpPr>
                <p:cNvPr id="502" name="Group 501"/>
                <p:cNvGrpSpPr/>
                <p:nvPr/>
              </p:nvGrpSpPr>
              <p:grpSpPr>
                <a:xfrm>
                  <a:off x="3657600" y="2514600"/>
                  <a:ext cx="914400" cy="914400"/>
                  <a:chOff x="914400" y="1600200"/>
                  <a:chExt cx="914400" cy="914400"/>
                </a:xfrm>
              </p:grpSpPr>
              <p:sp>
                <p:nvSpPr>
                  <p:cNvPr id="519" name="Rectangle 518"/>
                  <p:cNvSpPr/>
                  <p:nvPr/>
                </p:nvSpPr>
                <p:spPr bwMode="auto">
                  <a:xfrm>
                    <a:off x="914400" y="1600200"/>
                    <a:ext cx="914400" cy="914400"/>
                  </a:xfrm>
                  <a:prstGeom prst="rect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  <a:cs typeface="Times New Roman" pitchFamily="18" charset="0"/>
                    </a:endParaRPr>
                  </a:p>
                </p:txBody>
              </p:sp>
              <p:cxnSp>
                <p:nvCxnSpPr>
                  <p:cNvPr id="520" name="Straight Connector 519"/>
                  <p:cNvCxnSpPr/>
                  <p:nvPr/>
                </p:nvCxnSpPr>
                <p:spPr bwMode="auto">
                  <a:xfrm>
                    <a:off x="914400" y="17145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21" name="Straight Connector 520"/>
                  <p:cNvCxnSpPr/>
                  <p:nvPr/>
                </p:nvCxnSpPr>
                <p:spPr bwMode="auto">
                  <a:xfrm>
                    <a:off x="914400" y="18288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22" name="Straight Connector 521"/>
                  <p:cNvCxnSpPr/>
                  <p:nvPr/>
                </p:nvCxnSpPr>
                <p:spPr bwMode="auto">
                  <a:xfrm>
                    <a:off x="914400" y="20574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23" name="Straight Connector 522"/>
                  <p:cNvCxnSpPr/>
                  <p:nvPr/>
                </p:nvCxnSpPr>
                <p:spPr bwMode="auto">
                  <a:xfrm>
                    <a:off x="914400" y="21717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24" name="Straight Connector 523"/>
                  <p:cNvCxnSpPr/>
                  <p:nvPr/>
                </p:nvCxnSpPr>
                <p:spPr bwMode="auto">
                  <a:xfrm>
                    <a:off x="914400" y="22860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25" name="Straight Connector 524"/>
                  <p:cNvCxnSpPr/>
                  <p:nvPr/>
                </p:nvCxnSpPr>
                <p:spPr bwMode="auto">
                  <a:xfrm>
                    <a:off x="10287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26" name="Straight Connector 525"/>
                  <p:cNvCxnSpPr/>
                  <p:nvPr/>
                </p:nvCxnSpPr>
                <p:spPr bwMode="auto">
                  <a:xfrm>
                    <a:off x="11430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27" name="Straight Connector 526"/>
                  <p:cNvCxnSpPr/>
                  <p:nvPr/>
                </p:nvCxnSpPr>
                <p:spPr bwMode="auto">
                  <a:xfrm>
                    <a:off x="12573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28" name="Straight Connector 527"/>
                  <p:cNvCxnSpPr/>
                  <p:nvPr/>
                </p:nvCxnSpPr>
                <p:spPr bwMode="auto">
                  <a:xfrm>
                    <a:off x="13716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29" name="Straight Connector 528"/>
                  <p:cNvCxnSpPr/>
                  <p:nvPr/>
                </p:nvCxnSpPr>
                <p:spPr bwMode="auto">
                  <a:xfrm>
                    <a:off x="14859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30" name="Straight Connector 529"/>
                  <p:cNvCxnSpPr/>
                  <p:nvPr/>
                </p:nvCxnSpPr>
                <p:spPr bwMode="auto">
                  <a:xfrm>
                    <a:off x="16002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31" name="Straight Connector 530"/>
                  <p:cNvCxnSpPr/>
                  <p:nvPr/>
                </p:nvCxnSpPr>
                <p:spPr bwMode="auto">
                  <a:xfrm>
                    <a:off x="17145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32" name="Straight Connector 531"/>
                  <p:cNvCxnSpPr/>
                  <p:nvPr/>
                </p:nvCxnSpPr>
                <p:spPr bwMode="auto">
                  <a:xfrm>
                    <a:off x="914400" y="19431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33" name="Straight Connector 532"/>
                  <p:cNvCxnSpPr/>
                  <p:nvPr/>
                </p:nvCxnSpPr>
                <p:spPr bwMode="auto">
                  <a:xfrm>
                    <a:off x="914400" y="24003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  <p:grpSp>
              <p:nvGrpSpPr>
                <p:cNvPr id="503" name="Group 502"/>
                <p:cNvGrpSpPr/>
                <p:nvPr/>
              </p:nvGrpSpPr>
              <p:grpSpPr>
                <a:xfrm>
                  <a:off x="4572000" y="2514600"/>
                  <a:ext cx="914400" cy="914400"/>
                  <a:chOff x="914400" y="1600200"/>
                  <a:chExt cx="914400" cy="914400"/>
                </a:xfrm>
              </p:grpSpPr>
              <p:sp>
                <p:nvSpPr>
                  <p:cNvPr id="504" name="Rectangle 503"/>
                  <p:cNvSpPr/>
                  <p:nvPr/>
                </p:nvSpPr>
                <p:spPr bwMode="auto">
                  <a:xfrm>
                    <a:off x="914400" y="1600200"/>
                    <a:ext cx="914400" cy="914400"/>
                  </a:xfrm>
                  <a:prstGeom prst="rect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  <a:cs typeface="Times New Roman" pitchFamily="18" charset="0"/>
                    </a:endParaRPr>
                  </a:p>
                </p:txBody>
              </p:sp>
              <p:cxnSp>
                <p:nvCxnSpPr>
                  <p:cNvPr id="505" name="Straight Connector 504"/>
                  <p:cNvCxnSpPr/>
                  <p:nvPr/>
                </p:nvCxnSpPr>
                <p:spPr bwMode="auto">
                  <a:xfrm>
                    <a:off x="914400" y="17145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06" name="Straight Connector 505"/>
                  <p:cNvCxnSpPr/>
                  <p:nvPr/>
                </p:nvCxnSpPr>
                <p:spPr bwMode="auto">
                  <a:xfrm>
                    <a:off x="914400" y="18288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07" name="Straight Connector 506"/>
                  <p:cNvCxnSpPr/>
                  <p:nvPr/>
                </p:nvCxnSpPr>
                <p:spPr bwMode="auto">
                  <a:xfrm>
                    <a:off x="914400" y="20574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08" name="Straight Connector 507"/>
                  <p:cNvCxnSpPr/>
                  <p:nvPr/>
                </p:nvCxnSpPr>
                <p:spPr bwMode="auto">
                  <a:xfrm>
                    <a:off x="914400" y="21717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09" name="Straight Connector 508"/>
                  <p:cNvCxnSpPr/>
                  <p:nvPr/>
                </p:nvCxnSpPr>
                <p:spPr bwMode="auto">
                  <a:xfrm>
                    <a:off x="914400" y="22860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10" name="Straight Connector 509"/>
                  <p:cNvCxnSpPr/>
                  <p:nvPr/>
                </p:nvCxnSpPr>
                <p:spPr bwMode="auto">
                  <a:xfrm>
                    <a:off x="10287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11" name="Straight Connector 510"/>
                  <p:cNvCxnSpPr/>
                  <p:nvPr/>
                </p:nvCxnSpPr>
                <p:spPr bwMode="auto">
                  <a:xfrm>
                    <a:off x="11430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12" name="Straight Connector 511"/>
                  <p:cNvCxnSpPr/>
                  <p:nvPr/>
                </p:nvCxnSpPr>
                <p:spPr bwMode="auto">
                  <a:xfrm>
                    <a:off x="12573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13" name="Straight Connector 512"/>
                  <p:cNvCxnSpPr/>
                  <p:nvPr/>
                </p:nvCxnSpPr>
                <p:spPr bwMode="auto">
                  <a:xfrm>
                    <a:off x="13716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14" name="Straight Connector 513"/>
                  <p:cNvCxnSpPr/>
                  <p:nvPr/>
                </p:nvCxnSpPr>
                <p:spPr bwMode="auto">
                  <a:xfrm>
                    <a:off x="14859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15" name="Straight Connector 514"/>
                  <p:cNvCxnSpPr/>
                  <p:nvPr/>
                </p:nvCxnSpPr>
                <p:spPr bwMode="auto">
                  <a:xfrm>
                    <a:off x="16002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16" name="Straight Connector 515"/>
                  <p:cNvCxnSpPr/>
                  <p:nvPr/>
                </p:nvCxnSpPr>
                <p:spPr bwMode="auto">
                  <a:xfrm>
                    <a:off x="17145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17" name="Straight Connector 516"/>
                  <p:cNvCxnSpPr/>
                  <p:nvPr/>
                </p:nvCxnSpPr>
                <p:spPr bwMode="auto">
                  <a:xfrm>
                    <a:off x="914400" y="19431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18" name="Straight Connector 517"/>
                  <p:cNvCxnSpPr/>
                  <p:nvPr/>
                </p:nvCxnSpPr>
                <p:spPr bwMode="auto">
                  <a:xfrm>
                    <a:off x="914400" y="24003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</p:grpSp>
          <p:grpSp>
            <p:nvGrpSpPr>
              <p:cNvPr id="565" name="Group 564"/>
              <p:cNvGrpSpPr/>
              <p:nvPr/>
            </p:nvGrpSpPr>
            <p:grpSpPr>
              <a:xfrm>
                <a:off x="5143500" y="3429000"/>
                <a:ext cx="1828800" cy="1828800"/>
                <a:chOff x="3657600" y="1600200"/>
                <a:chExt cx="1828800" cy="1828800"/>
              </a:xfrm>
            </p:grpSpPr>
            <p:grpSp>
              <p:nvGrpSpPr>
                <p:cNvPr id="583" name="Group 582"/>
                <p:cNvGrpSpPr/>
                <p:nvPr/>
              </p:nvGrpSpPr>
              <p:grpSpPr>
                <a:xfrm>
                  <a:off x="3657600" y="1600200"/>
                  <a:ext cx="914400" cy="914400"/>
                  <a:chOff x="914400" y="1600200"/>
                  <a:chExt cx="914400" cy="914400"/>
                </a:xfrm>
              </p:grpSpPr>
              <p:sp>
                <p:nvSpPr>
                  <p:cNvPr id="632" name="Rectangle 631"/>
                  <p:cNvSpPr/>
                  <p:nvPr/>
                </p:nvSpPr>
                <p:spPr bwMode="auto">
                  <a:xfrm>
                    <a:off x="914400" y="1600200"/>
                    <a:ext cx="914400" cy="914400"/>
                  </a:xfrm>
                  <a:prstGeom prst="rect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  <a:cs typeface="Times New Roman" pitchFamily="18" charset="0"/>
                    </a:endParaRPr>
                  </a:p>
                </p:txBody>
              </p:sp>
              <p:cxnSp>
                <p:nvCxnSpPr>
                  <p:cNvPr id="633" name="Straight Connector 632"/>
                  <p:cNvCxnSpPr/>
                  <p:nvPr/>
                </p:nvCxnSpPr>
                <p:spPr bwMode="auto">
                  <a:xfrm>
                    <a:off x="914400" y="17145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34" name="Straight Connector 633"/>
                  <p:cNvCxnSpPr/>
                  <p:nvPr/>
                </p:nvCxnSpPr>
                <p:spPr bwMode="auto">
                  <a:xfrm>
                    <a:off x="914400" y="18288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35" name="Straight Connector 634"/>
                  <p:cNvCxnSpPr/>
                  <p:nvPr/>
                </p:nvCxnSpPr>
                <p:spPr bwMode="auto">
                  <a:xfrm>
                    <a:off x="914400" y="20574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36" name="Straight Connector 635"/>
                  <p:cNvCxnSpPr/>
                  <p:nvPr/>
                </p:nvCxnSpPr>
                <p:spPr bwMode="auto">
                  <a:xfrm>
                    <a:off x="914400" y="21717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37" name="Straight Connector 636"/>
                  <p:cNvCxnSpPr/>
                  <p:nvPr/>
                </p:nvCxnSpPr>
                <p:spPr bwMode="auto">
                  <a:xfrm>
                    <a:off x="914400" y="22860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38" name="Straight Connector 637"/>
                  <p:cNvCxnSpPr/>
                  <p:nvPr/>
                </p:nvCxnSpPr>
                <p:spPr bwMode="auto">
                  <a:xfrm>
                    <a:off x="10287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39" name="Straight Connector 638"/>
                  <p:cNvCxnSpPr/>
                  <p:nvPr/>
                </p:nvCxnSpPr>
                <p:spPr bwMode="auto">
                  <a:xfrm>
                    <a:off x="11430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40" name="Straight Connector 639"/>
                  <p:cNvCxnSpPr/>
                  <p:nvPr/>
                </p:nvCxnSpPr>
                <p:spPr bwMode="auto">
                  <a:xfrm>
                    <a:off x="12573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41" name="Straight Connector 640"/>
                  <p:cNvCxnSpPr/>
                  <p:nvPr/>
                </p:nvCxnSpPr>
                <p:spPr bwMode="auto">
                  <a:xfrm>
                    <a:off x="13716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42" name="Straight Connector 641"/>
                  <p:cNvCxnSpPr/>
                  <p:nvPr/>
                </p:nvCxnSpPr>
                <p:spPr bwMode="auto">
                  <a:xfrm>
                    <a:off x="14859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43" name="Straight Connector 642"/>
                  <p:cNvCxnSpPr/>
                  <p:nvPr/>
                </p:nvCxnSpPr>
                <p:spPr bwMode="auto">
                  <a:xfrm>
                    <a:off x="16002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44" name="Straight Connector 643"/>
                  <p:cNvCxnSpPr/>
                  <p:nvPr/>
                </p:nvCxnSpPr>
                <p:spPr bwMode="auto">
                  <a:xfrm>
                    <a:off x="17145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45" name="Straight Connector 644"/>
                  <p:cNvCxnSpPr/>
                  <p:nvPr/>
                </p:nvCxnSpPr>
                <p:spPr bwMode="auto">
                  <a:xfrm>
                    <a:off x="914400" y="19431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46" name="Straight Connector 645"/>
                  <p:cNvCxnSpPr/>
                  <p:nvPr/>
                </p:nvCxnSpPr>
                <p:spPr bwMode="auto">
                  <a:xfrm>
                    <a:off x="914400" y="24003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  <p:grpSp>
              <p:nvGrpSpPr>
                <p:cNvPr id="584" name="Group 583"/>
                <p:cNvGrpSpPr/>
                <p:nvPr/>
              </p:nvGrpSpPr>
              <p:grpSpPr>
                <a:xfrm>
                  <a:off x="4572000" y="1600200"/>
                  <a:ext cx="914400" cy="914400"/>
                  <a:chOff x="914400" y="1600200"/>
                  <a:chExt cx="914400" cy="914400"/>
                </a:xfrm>
              </p:grpSpPr>
              <p:sp>
                <p:nvSpPr>
                  <p:cNvPr id="617" name="Rectangle 616"/>
                  <p:cNvSpPr/>
                  <p:nvPr/>
                </p:nvSpPr>
                <p:spPr bwMode="auto">
                  <a:xfrm>
                    <a:off x="914400" y="1600200"/>
                    <a:ext cx="914400" cy="914400"/>
                  </a:xfrm>
                  <a:prstGeom prst="rect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  <a:cs typeface="Times New Roman" pitchFamily="18" charset="0"/>
                    </a:endParaRPr>
                  </a:p>
                </p:txBody>
              </p:sp>
              <p:cxnSp>
                <p:nvCxnSpPr>
                  <p:cNvPr id="618" name="Straight Connector 617"/>
                  <p:cNvCxnSpPr/>
                  <p:nvPr/>
                </p:nvCxnSpPr>
                <p:spPr bwMode="auto">
                  <a:xfrm>
                    <a:off x="914400" y="17145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19" name="Straight Connector 618"/>
                  <p:cNvCxnSpPr/>
                  <p:nvPr/>
                </p:nvCxnSpPr>
                <p:spPr bwMode="auto">
                  <a:xfrm>
                    <a:off x="914400" y="18288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20" name="Straight Connector 619"/>
                  <p:cNvCxnSpPr/>
                  <p:nvPr/>
                </p:nvCxnSpPr>
                <p:spPr bwMode="auto">
                  <a:xfrm>
                    <a:off x="914400" y="20574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21" name="Straight Connector 620"/>
                  <p:cNvCxnSpPr/>
                  <p:nvPr/>
                </p:nvCxnSpPr>
                <p:spPr bwMode="auto">
                  <a:xfrm>
                    <a:off x="914400" y="21717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22" name="Straight Connector 621"/>
                  <p:cNvCxnSpPr/>
                  <p:nvPr/>
                </p:nvCxnSpPr>
                <p:spPr bwMode="auto">
                  <a:xfrm>
                    <a:off x="914400" y="22860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23" name="Straight Connector 622"/>
                  <p:cNvCxnSpPr/>
                  <p:nvPr/>
                </p:nvCxnSpPr>
                <p:spPr bwMode="auto">
                  <a:xfrm>
                    <a:off x="10287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24" name="Straight Connector 623"/>
                  <p:cNvCxnSpPr/>
                  <p:nvPr/>
                </p:nvCxnSpPr>
                <p:spPr bwMode="auto">
                  <a:xfrm>
                    <a:off x="11430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25" name="Straight Connector 624"/>
                  <p:cNvCxnSpPr/>
                  <p:nvPr/>
                </p:nvCxnSpPr>
                <p:spPr bwMode="auto">
                  <a:xfrm>
                    <a:off x="12573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26" name="Straight Connector 625"/>
                  <p:cNvCxnSpPr/>
                  <p:nvPr/>
                </p:nvCxnSpPr>
                <p:spPr bwMode="auto">
                  <a:xfrm>
                    <a:off x="13716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27" name="Straight Connector 626"/>
                  <p:cNvCxnSpPr/>
                  <p:nvPr/>
                </p:nvCxnSpPr>
                <p:spPr bwMode="auto">
                  <a:xfrm>
                    <a:off x="14859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28" name="Straight Connector 627"/>
                  <p:cNvCxnSpPr/>
                  <p:nvPr/>
                </p:nvCxnSpPr>
                <p:spPr bwMode="auto">
                  <a:xfrm>
                    <a:off x="16002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29" name="Straight Connector 628"/>
                  <p:cNvCxnSpPr/>
                  <p:nvPr/>
                </p:nvCxnSpPr>
                <p:spPr bwMode="auto">
                  <a:xfrm>
                    <a:off x="17145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30" name="Straight Connector 629"/>
                  <p:cNvCxnSpPr/>
                  <p:nvPr/>
                </p:nvCxnSpPr>
                <p:spPr bwMode="auto">
                  <a:xfrm>
                    <a:off x="914400" y="19431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31" name="Straight Connector 630"/>
                  <p:cNvCxnSpPr/>
                  <p:nvPr/>
                </p:nvCxnSpPr>
                <p:spPr bwMode="auto">
                  <a:xfrm>
                    <a:off x="914400" y="24003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  <p:grpSp>
              <p:nvGrpSpPr>
                <p:cNvPr id="585" name="Group 584"/>
                <p:cNvGrpSpPr/>
                <p:nvPr/>
              </p:nvGrpSpPr>
              <p:grpSpPr>
                <a:xfrm>
                  <a:off x="3657600" y="2514600"/>
                  <a:ext cx="914400" cy="914400"/>
                  <a:chOff x="914400" y="1600200"/>
                  <a:chExt cx="914400" cy="914400"/>
                </a:xfrm>
              </p:grpSpPr>
              <p:sp>
                <p:nvSpPr>
                  <p:cNvPr id="602" name="Rectangle 601"/>
                  <p:cNvSpPr/>
                  <p:nvPr/>
                </p:nvSpPr>
                <p:spPr bwMode="auto">
                  <a:xfrm>
                    <a:off x="914400" y="1600200"/>
                    <a:ext cx="914400" cy="914400"/>
                  </a:xfrm>
                  <a:prstGeom prst="rect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  <a:cs typeface="Times New Roman" pitchFamily="18" charset="0"/>
                    </a:endParaRPr>
                  </a:p>
                </p:txBody>
              </p:sp>
              <p:cxnSp>
                <p:nvCxnSpPr>
                  <p:cNvPr id="603" name="Straight Connector 602"/>
                  <p:cNvCxnSpPr/>
                  <p:nvPr/>
                </p:nvCxnSpPr>
                <p:spPr bwMode="auto">
                  <a:xfrm>
                    <a:off x="914400" y="17145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04" name="Straight Connector 603"/>
                  <p:cNvCxnSpPr/>
                  <p:nvPr/>
                </p:nvCxnSpPr>
                <p:spPr bwMode="auto">
                  <a:xfrm>
                    <a:off x="914400" y="18288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05" name="Straight Connector 604"/>
                  <p:cNvCxnSpPr/>
                  <p:nvPr/>
                </p:nvCxnSpPr>
                <p:spPr bwMode="auto">
                  <a:xfrm>
                    <a:off x="914400" y="20574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06" name="Straight Connector 605"/>
                  <p:cNvCxnSpPr/>
                  <p:nvPr/>
                </p:nvCxnSpPr>
                <p:spPr bwMode="auto">
                  <a:xfrm>
                    <a:off x="914400" y="21717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07" name="Straight Connector 606"/>
                  <p:cNvCxnSpPr/>
                  <p:nvPr/>
                </p:nvCxnSpPr>
                <p:spPr bwMode="auto">
                  <a:xfrm>
                    <a:off x="914400" y="22860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08" name="Straight Connector 607"/>
                  <p:cNvCxnSpPr/>
                  <p:nvPr/>
                </p:nvCxnSpPr>
                <p:spPr bwMode="auto">
                  <a:xfrm>
                    <a:off x="10287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09" name="Straight Connector 608"/>
                  <p:cNvCxnSpPr/>
                  <p:nvPr/>
                </p:nvCxnSpPr>
                <p:spPr bwMode="auto">
                  <a:xfrm>
                    <a:off x="11430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10" name="Straight Connector 609"/>
                  <p:cNvCxnSpPr/>
                  <p:nvPr/>
                </p:nvCxnSpPr>
                <p:spPr bwMode="auto">
                  <a:xfrm>
                    <a:off x="12573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11" name="Straight Connector 610"/>
                  <p:cNvCxnSpPr/>
                  <p:nvPr/>
                </p:nvCxnSpPr>
                <p:spPr bwMode="auto">
                  <a:xfrm>
                    <a:off x="13716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12" name="Straight Connector 611"/>
                  <p:cNvCxnSpPr/>
                  <p:nvPr/>
                </p:nvCxnSpPr>
                <p:spPr bwMode="auto">
                  <a:xfrm>
                    <a:off x="14859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13" name="Straight Connector 612"/>
                  <p:cNvCxnSpPr/>
                  <p:nvPr/>
                </p:nvCxnSpPr>
                <p:spPr bwMode="auto">
                  <a:xfrm>
                    <a:off x="16002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14" name="Straight Connector 613"/>
                  <p:cNvCxnSpPr/>
                  <p:nvPr/>
                </p:nvCxnSpPr>
                <p:spPr bwMode="auto">
                  <a:xfrm>
                    <a:off x="17145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15" name="Straight Connector 614"/>
                  <p:cNvCxnSpPr/>
                  <p:nvPr/>
                </p:nvCxnSpPr>
                <p:spPr bwMode="auto">
                  <a:xfrm>
                    <a:off x="914400" y="19431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16" name="Straight Connector 615"/>
                  <p:cNvCxnSpPr/>
                  <p:nvPr/>
                </p:nvCxnSpPr>
                <p:spPr bwMode="auto">
                  <a:xfrm>
                    <a:off x="914400" y="24003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  <p:grpSp>
              <p:nvGrpSpPr>
                <p:cNvPr id="586" name="Group 585"/>
                <p:cNvGrpSpPr/>
                <p:nvPr/>
              </p:nvGrpSpPr>
              <p:grpSpPr>
                <a:xfrm>
                  <a:off x="4572000" y="2514600"/>
                  <a:ext cx="914400" cy="914400"/>
                  <a:chOff x="914400" y="1600200"/>
                  <a:chExt cx="914400" cy="914400"/>
                </a:xfrm>
              </p:grpSpPr>
              <p:sp>
                <p:nvSpPr>
                  <p:cNvPr id="587" name="Rectangle 586"/>
                  <p:cNvSpPr/>
                  <p:nvPr/>
                </p:nvSpPr>
                <p:spPr bwMode="auto">
                  <a:xfrm>
                    <a:off x="914400" y="1600200"/>
                    <a:ext cx="914400" cy="914400"/>
                  </a:xfrm>
                  <a:prstGeom prst="rect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  <a:cs typeface="Times New Roman" pitchFamily="18" charset="0"/>
                    </a:endParaRPr>
                  </a:p>
                </p:txBody>
              </p:sp>
              <p:cxnSp>
                <p:nvCxnSpPr>
                  <p:cNvPr id="588" name="Straight Connector 587"/>
                  <p:cNvCxnSpPr/>
                  <p:nvPr/>
                </p:nvCxnSpPr>
                <p:spPr bwMode="auto">
                  <a:xfrm>
                    <a:off x="914400" y="17145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89" name="Straight Connector 588"/>
                  <p:cNvCxnSpPr/>
                  <p:nvPr/>
                </p:nvCxnSpPr>
                <p:spPr bwMode="auto">
                  <a:xfrm>
                    <a:off x="914400" y="18288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90" name="Straight Connector 589"/>
                  <p:cNvCxnSpPr/>
                  <p:nvPr/>
                </p:nvCxnSpPr>
                <p:spPr bwMode="auto">
                  <a:xfrm>
                    <a:off x="914400" y="20574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91" name="Straight Connector 590"/>
                  <p:cNvCxnSpPr/>
                  <p:nvPr/>
                </p:nvCxnSpPr>
                <p:spPr bwMode="auto">
                  <a:xfrm>
                    <a:off x="914400" y="21717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92" name="Straight Connector 591"/>
                  <p:cNvCxnSpPr/>
                  <p:nvPr/>
                </p:nvCxnSpPr>
                <p:spPr bwMode="auto">
                  <a:xfrm>
                    <a:off x="914400" y="22860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93" name="Straight Connector 592"/>
                  <p:cNvCxnSpPr/>
                  <p:nvPr/>
                </p:nvCxnSpPr>
                <p:spPr bwMode="auto">
                  <a:xfrm>
                    <a:off x="10287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94" name="Straight Connector 593"/>
                  <p:cNvCxnSpPr/>
                  <p:nvPr/>
                </p:nvCxnSpPr>
                <p:spPr bwMode="auto">
                  <a:xfrm>
                    <a:off x="11430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95" name="Straight Connector 594"/>
                  <p:cNvCxnSpPr/>
                  <p:nvPr/>
                </p:nvCxnSpPr>
                <p:spPr bwMode="auto">
                  <a:xfrm>
                    <a:off x="12573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96" name="Straight Connector 595"/>
                  <p:cNvCxnSpPr/>
                  <p:nvPr/>
                </p:nvCxnSpPr>
                <p:spPr bwMode="auto">
                  <a:xfrm>
                    <a:off x="13716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97" name="Straight Connector 596"/>
                  <p:cNvCxnSpPr/>
                  <p:nvPr/>
                </p:nvCxnSpPr>
                <p:spPr bwMode="auto">
                  <a:xfrm>
                    <a:off x="14859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98" name="Straight Connector 597"/>
                  <p:cNvCxnSpPr/>
                  <p:nvPr/>
                </p:nvCxnSpPr>
                <p:spPr bwMode="auto">
                  <a:xfrm>
                    <a:off x="16002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99" name="Straight Connector 598"/>
                  <p:cNvCxnSpPr/>
                  <p:nvPr/>
                </p:nvCxnSpPr>
                <p:spPr bwMode="auto">
                  <a:xfrm>
                    <a:off x="17145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00" name="Straight Connector 599"/>
                  <p:cNvCxnSpPr/>
                  <p:nvPr/>
                </p:nvCxnSpPr>
                <p:spPr bwMode="auto">
                  <a:xfrm>
                    <a:off x="914400" y="19431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01" name="Straight Connector 600"/>
                  <p:cNvCxnSpPr/>
                  <p:nvPr/>
                </p:nvCxnSpPr>
                <p:spPr bwMode="auto">
                  <a:xfrm>
                    <a:off x="914400" y="24003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</p:grpSp>
          <p:grpSp>
            <p:nvGrpSpPr>
              <p:cNvPr id="648" name="Group 647"/>
              <p:cNvGrpSpPr/>
              <p:nvPr/>
            </p:nvGrpSpPr>
            <p:grpSpPr>
              <a:xfrm>
                <a:off x="6972300" y="3429000"/>
                <a:ext cx="1828800" cy="1828800"/>
                <a:chOff x="3657600" y="1600200"/>
                <a:chExt cx="1828800" cy="1828800"/>
              </a:xfrm>
            </p:grpSpPr>
            <p:grpSp>
              <p:nvGrpSpPr>
                <p:cNvPr id="666" name="Group 665"/>
                <p:cNvGrpSpPr/>
                <p:nvPr/>
              </p:nvGrpSpPr>
              <p:grpSpPr>
                <a:xfrm>
                  <a:off x="3657600" y="1600200"/>
                  <a:ext cx="914400" cy="914400"/>
                  <a:chOff x="914400" y="1600200"/>
                  <a:chExt cx="914400" cy="914400"/>
                </a:xfrm>
              </p:grpSpPr>
              <p:sp>
                <p:nvSpPr>
                  <p:cNvPr id="715" name="Rectangle 714"/>
                  <p:cNvSpPr/>
                  <p:nvPr/>
                </p:nvSpPr>
                <p:spPr bwMode="auto">
                  <a:xfrm>
                    <a:off x="914400" y="1600200"/>
                    <a:ext cx="914400" cy="914400"/>
                  </a:xfrm>
                  <a:prstGeom prst="rect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  <a:cs typeface="Times New Roman" pitchFamily="18" charset="0"/>
                    </a:endParaRPr>
                  </a:p>
                </p:txBody>
              </p:sp>
              <p:cxnSp>
                <p:nvCxnSpPr>
                  <p:cNvPr id="716" name="Straight Connector 715"/>
                  <p:cNvCxnSpPr/>
                  <p:nvPr/>
                </p:nvCxnSpPr>
                <p:spPr bwMode="auto">
                  <a:xfrm>
                    <a:off x="914400" y="17145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717" name="Straight Connector 716"/>
                  <p:cNvCxnSpPr/>
                  <p:nvPr/>
                </p:nvCxnSpPr>
                <p:spPr bwMode="auto">
                  <a:xfrm>
                    <a:off x="914400" y="18288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718" name="Straight Connector 717"/>
                  <p:cNvCxnSpPr/>
                  <p:nvPr/>
                </p:nvCxnSpPr>
                <p:spPr bwMode="auto">
                  <a:xfrm>
                    <a:off x="914400" y="20574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719" name="Straight Connector 718"/>
                  <p:cNvCxnSpPr/>
                  <p:nvPr/>
                </p:nvCxnSpPr>
                <p:spPr bwMode="auto">
                  <a:xfrm>
                    <a:off x="914400" y="21717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720" name="Straight Connector 719"/>
                  <p:cNvCxnSpPr/>
                  <p:nvPr/>
                </p:nvCxnSpPr>
                <p:spPr bwMode="auto">
                  <a:xfrm>
                    <a:off x="914400" y="22860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721" name="Straight Connector 720"/>
                  <p:cNvCxnSpPr/>
                  <p:nvPr/>
                </p:nvCxnSpPr>
                <p:spPr bwMode="auto">
                  <a:xfrm>
                    <a:off x="10287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722" name="Straight Connector 721"/>
                  <p:cNvCxnSpPr/>
                  <p:nvPr/>
                </p:nvCxnSpPr>
                <p:spPr bwMode="auto">
                  <a:xfrm>
                    <a:off x="11430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723" name="Straight Connector 722"/>
                  <p:cNvCxnSpPr/>
                  <p:nvPr/>
                </p:nvCxnSpPr>
                <p:spPr bwMode="auto">
                  <a:xfrm>
                    <a:off x="12573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724" name="Straight Connector 723"/>
                  <p:cNvCxnSpPr/>
                  <p:nvPr/>
                </p:nvCxnSpPr>
                <p:spPr bwMode="auto">
                  <a:xfrm>
                    <a:off x="13716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725" name="Straight Connector 724"/>
                  <p:cNvCxnSpPr/>
                  <p:nvPr/>
                </p:nvCxnSpPr>
                <p:spPr bwMode="auto">
                  <a:xfrm>
                    <a:off x="14859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726" name="Straight Connector 725"/>
                  <p:cNvCxnSpPr/>
                  <p:nvPr/>
                </p:nvCxnSpPr>
                <p:spPr bwMode="auto">
                  <a:xfrm>
                    <a:off x="16002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727" name="Straight Connector 726"/>
                  <p:cNvCxnSpPr/>
                  <p:nvPr/>
                </p:nvCxnSpPr>
                <p:spPr bwMode="auto">
                  <a:xfrm>
                    <a:off x="17145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728" name="Straight Connector 727"/>
                  <p:cNvCxnSpPr/>
                  <p:nvPr/>
                </p:nvCxnSpPr>
                <p:spPr bwMode="auto">
                  <a:xfrm>
                    <a:off x="914400" y="19431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729" name="Straight Connector 728"/>
                  <p:cNvCxnSpPr/>
                  <p:nvPr/>
                </p:nvCxnSpPr>
                <p:spPr bwMode="auto">
                  <a:xfrm>
                    <a:off x="914400" y="24003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  <p:grpSp>
              <p:nvGrpSpPr>
                <p:cNvPr id="667" name="Group 666"/>
                <p:cNvGrpSpPr/>
                <p:nvPr/>
              </p:nvGrpSpPr>
              <p:grpSpPr>
                <a:xfrm>
                  <a:off x="4572000" y="1600200"/>
                  <a:ext cx="914400" cy="914400"/>
                  <a:chOff x="914400" y="1600200"/>
                  <a:chExt cx="914400" cy="914400"/>
                </a:xfrm>
              </p:grpSpPr>
              <p:sp>
                <p:nvSpPr>
                  <p:cNvPr id="700" name="Rectangle 699"/>
                  <p:cNvSpPr/>
                  <p:nvPr/>
                </p:nvSpPr>
                <p:spPr bwMode="auto">
                  <a:xfrm>
                    <a:off x="914400" y="1600200"/>
                    <a:ext cx="914400" cy="914400"/>
                  </a:xfrm>
                  <a:prstGeom prst="rect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  <a:cs typeface="Times New Roman" pitchFamily="18" charset="0"/>
                    </a:endParaRPr>
                  </a:p>
                </p:txBody>
              </p:sp>
              <p:cxnSp>
                <p:nvCxnSpPr>
                  <p:cNvPr id="701" name="Straight Connector 700"/>
                  <p:cNvCxnSpPr/>
                  <p:nvPr/>
                </p:nvCxnSpPr>
                <p:spPr bwMode="auto">
                  <a:xfrm>
                    <a:off x="914400" y="17145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702" name="Straight Connector 701"/>
                  <p:cNvCxnSpPr/>
                  <p:nvPr/>
                </p:nvCxnSpPr>
                <p:spPr bwMode="auto">
                  <a:xfrm>
                    <a:off x="914400" y="18288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703" name="Straight Connector 702"/>
                  <p:cNvCxnSpPr/>
                  <p:nvPr/>
                </p:nvCxnSpPr>
                <p:spPr bwMode="auto">
                  <a:xfrm>
                    <a:off x="914400" y="20574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704" name="Straight Connector 703"/>
                  <p:cNvCxnSpPr/>
                  <p:nvPr/>
                </p:nvCxnSpPr>
                <p:spPr bwMode="auto">
                  <a:xfrm>
                    <a:off x="914400" y="21717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705" name="Straight Connector 704"/>
                  <p:cNvCxnSpPr/>
                  <p:nvPr/>
                </p:nvCxnSpPr>
                <p:spPr bwMode="auto">
                  <a:xfrm>
                    <a:off x="914400" y="22860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706" name="Straight Connector 705"/>
                  <p:cNvCxnSpPr/>
                  <p:nvPr/>
                </p:nvCxnSpPr>
                <p:spPr bwMode="auto">
                  <a:xfrm>
                    <a:off x="10287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707" name="Straight Connector 706"/>
                  <p:cNvCxnSpPr/>
                  <p:nvPr/>
                </p:nvCxnSpPr>
                <p:spPr bwMode="auto">
                  <a:xfrm>
                    <a:off x="11430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708" name="Straight Connector 707"/>
                  <p:cNvCxnSpPr/>
                  <p:nvPr/>
                </p:nvCxnSpPr>
                <p:spPr bwMode="auto">
                  <a:xfrm>
                    <a:off x="12573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709" name="Straight Connector 708"/>
                  <p:cNvCxnSpPr/>
                  <p:nvPr/>
                </p:nvCxnSpPr>
                <p:spPr bwMode="auto">
                  <a:xfrm>
                    <a:off x="13716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710" name="Straight Connector 709"/>
                  <p:cNvCxnSpPr/>
                  <p:nvPr/>
                </p:nvCxnSpPr>
                <p:spPr bwMode="auto">
                  <a:xfrm>
                    <a:off x="14859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711" name="Straight Connector 710"/>
                  <p:cNvCxnSpPr/>
                  <p:nvPr/>
                </p:nvCxnSpPr>
                <p:spPr bwMode="auto">
                  <a:xfrm>
                    <a:off x="16002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712" name="Straight Connector 711"/>
                  <p:cNvCxnSpPr/>
                  <p:nvPr/>
                </p:nvCxnSpPr>
                <p:spPr bwMode="auto">
                  <a:xfrm>
                    <a:off x="17145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713" name="Straight Connector 712"/>
                  <p:cNvCxnSpPr/>
                  <p:nvPr/>
                </p:nvCxnSpPr>
                <p:spPr bwMode="auto">
                  <a:xfrm>
                    <a:off x="914400" y="19431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714" name="Straight Connector 713"/>
                  <p:cNvCxnSpPr/>
                  <p:nvPr/>
                </p:nvCxnSpPr>
                <p:spPr bwMode="auto">
                  <a:xfrm>
                    <a:off x="914400" y="24003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  <p:grpSp>
              <p:nvGrpSpPr>
                <p:cNvPr id="668" name="Group 667"/>
                <p:cNvGrpSpPr/>
                <p:nvPr/>
              </p:nvGrpSpPr>
              <p:grpSpPr>
                <a:xfrm>
                  <a:off x="3657600" y="2514600"/>
                  <a:ext cx="914400" cy="914400"/>
                  <a:chOff x="914400" y="1600200"/>
                  <a:chExt cx="914400" cy="914400"/>
                </a:xfrm>
              </p:grpSpPr>
              <p:sp>
                <p:nvSpPr>
                  <p:cNvPr id="685" name="Rectangle 684"/>
                  <p:cNvSpPr/>
                  <p:nvPr/>
                </p:nvSpPr>
                <p:spPr bwMode="auto">
                  <a:xfrm>
                    <a:off x="914400" y="1600200"/>
                    <a:ext cx="914400" cy="914400"/>
                  </a:xfrm>
                  <a:prstGeom prst="rect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  <a:cs typeface="Times New Roman" pitchFamily="18" charset="0"/>
                    </a:endParaRPr>
                  </a:p>
                </p:txBody>
              </p:sp>
              <p:cxnSp>
                <p:nvCxnSpPr>
                  <p:cNvPr id="686" name="Straight Connector 685"/>
                  <p:cNvCxnSpPr/>
                  <p:nvPr/>
                </p:nvCxnSpPr>
                <p:spPr bwMode="auto">
                  <a:xfrm>
                    <a:off x="914400" y="17145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87" name="Straight Connector 686"/>
                  <p:cNvCxnSpPr/>
                  <p:nvPr/>
                </p:nvCxnSpPr>
                <p:spPr bwMode="auto">
                  <a:xfrm>
                    <a:off x="914400" y="18288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88" name="Straight Connector 687"/>
                  <p:cNvCxnSpPr/>
                  <p:nvPr/>
                </p:nvCxnSpPr>
                <p:spPr bwMode="auto">
                  <a:xfrm>
                    <a:off x="914400" y="20574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89" name="Straight Connector 688"/>
                  <p:cNvCxnSpPr/>
                  <p:nvPr/>
                </p:nvCxnSpPr>
                <p:spPr bwMode="auto">
                  <a:xfrm>
                    <a:off x="914400" y="21717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90" name="Straight Connector 689"/>
                  <p:cNvCxnSpPr/>
                  <p:nvPr/>
                </p:nvCxnSpPr>
                <p:spPr bwMode="auto">
                  <a:xfrm>
                    <a:off x="914400" y="22860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91" name="Straight Connector 690"/>
                  <p:cNvCxnSpPr/>
                  <p:nvPr/>
                </p:nvCxnSpPr>
                <p:spPr bwMode="auto">
                  <a:xfrm>
                    <a:off x="10287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92" name="Straight Connector 691"/>
                  <p:cNvCxnSpPr/>
                  <p:nvPr/>
                </p:nvCxnSpPr>
                <p:spPr bwMode="auto">
                  <a:xfrm>
                    <a:off x="11430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93" name="Straight Connector 692"/>
                  <p:cNvCxnSpPr/>
                  <p:nvPr/>
                </p:nvCxnSpPr>
                <p:spPr bwMode="auto">
                  <a:xfrm>
                    <a:off x="12573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94" name="Straight Connector 693"/>
                  <p:cNvCxnSpPr/>
                  <p:nvPr/>
                </p:nvCxnSpPr>
                <p:spPr bwMode="auto">
                  <a:xfrm>
                    <a:off x="13716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95" name="Straight Connector 694"/>
                  <p:cNvCxnSpPr/>
                  <p:nvPr/>
                </p:nvCxnSpPr>
                <p:spPr bwMode="auto">
                  <a:xfrm>
                    <a:off x="14859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96" name="Straight Connector 695"/>
                  <p:cNvCxnSpPr/>
                  <p:nvPr/>
                </p:nvCxnSpPr>
                <p:spPr bwMode="auto">
                  <a:xfrm>
                    <a:off x="16002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97" name="Straight Connector 696"/>
                  <p:cNvCxnSpPr/>
                  <p:nvPr/>
                </p:nvCxnSpPr>
                <p:spPr bwMode="auto">
                  <a:xfrm>
                    <a:off x="17145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98" name="Straight Connector 697"/>
                  <p:cNvCxnSpPr/>
                  <p:nvPr/>
                </p:nvCxnSpPr>
                <p:spPr bwMode="auto">
                  <a:xfrm>
                    <a:off x="914400" y="19431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99" name="Straight Connector 698"/>
                  <p:cNvCxnSpPr/>
                  <p:nvPr/>
                </p:nvCxnSpPr>
                <p:spPr bwMode="auto">
                  <a:xfrm>
                    <a:off x="914400" y="24003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  <p:grpSp>
              <p:nvGrpSpPr>
                <p:cNvPr id="669" name="Group 668"/>
                <p:cNvGrpSpPr/>
                <p:nvPr/>
              </p:nvGrpSpPr>
              <p:grpSpPr>
                <a:xfrm>
                  <a:off x="4572000" y="2514600"/>
                  <a:ext cx="914400" cy="914400"/>
                  <a:chOff x="914400" y="1600200"/>
                  <a:chExt cx="914400" cy="914400"/>
                </a:xfrm>
              </p:grpSpPr>
              <p:sp>
                <p:nvSpPr>
                  <p:cNvPr id="670" name="Rectangle 669"/>
                  <p:cNvSpPr/>
                  <p:nvPr/>
                </p:nvSpPr>
                <p:spPr bwMode="auto">
                  <a:xfrm>
                    <a:off x="914400" y="1600200"/>
                    <a:ext cx="914400" cy="914400"/>
                  </a:xfrm>
                  <a:prstGeom prst="rect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  <a:cs typeface="Times New Roman" pitchFamily="18" charset="0"/>
                    </a:endParaRPr>
                  </a:p>
                </p:txBody>
              </p:sp>
              <p:cxnSp>
                <p:nvCxnSpPr>
                  <p:cNvPr id="671" name="Straight Connector 670"/>
                  <p:cNvCxnSpPr/>
                  <p:nvPr/>
                </p:nvCxnSpPr>
                <p:spPr bwMode="auto">
                  <a:xfrm>
                    <a:off x="914400" y="17145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72" name="Straight Connector 671"/>
                  <p:cNvCxnSpPr/>
                  <p:nvPr/>
                </p:nvCxnSpPr>
                <p:spPr bwMode="auto">
                  <a:xfrm>
                    <a:off x="914400" y="18288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73" name="Straight Connector 672"/>
                  <p:cNvCxnSpPr/>
                  <p:nvPr/>
                </p:nvCxnSpPr>
                <p:spPr bwMode="auto">
                  <a:xfrm>
                    <a:off x="914400" y="20574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74" name="Straight Connector 673"/>
                  <p:cNvCxnSpPr/>
                  <p:nvPr/>
                </p:nvCxnSpPr>
                <p:spPr bwMode="auto">
                  <a:xfrm>
                    <a:off x="914400" y="21717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75" name="Straight Connector 674"/>
                  <p:cNvCxnSpPr/>
                  <p:nvPr/>
                </p:nvCxnSpPr>
                <p:spPr bwMode="auto">
                  <a:xfrm>
                    <a:off x="914400" y="22860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76" name="Straight Connector 675"/>
                  <p:cNvCxnSpPr/>
                  <p:nvPr/>
                </p:nvCxnSpPr>
                <p:spPr bwMode="auto">
                  <a:xfrm>
                    <a:off x="10287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77" name="Straight Connector 676"/>
                  <p:cNvCxnSpPr/>
                  <p:nvPr/>
                </p:nvCxnSpPr>
                <p:spPr bwMode="auto">
                  <a:xfrm>
                    <a:off x="11430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78" name="Straight Connector 677"/>
                  <p:cNvCxnSpPr/>
                  <p:nvPr/>
                </p:nvCxnSpPr>
                <p:spPr bwMode="auto">
                  <a:xfrm>
                    <a:off x="12573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79" name="Straight Connector 678"/>
                  <p:cNvCxnSpPr/>
                  <p:nvPr/>
                </p:nvCxnSpPr>
                <p:spPr bwMode="auto">
                  <a:xfrm>
                    <a:off x="13716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80" name="Straight Connector 679"/>
                  <p:cNvCxnSpPr/>
                  <p:nvPr/>
                </p:nvCxnSpPr>
                <p:spPr bwMode="auto">
                  <a:xfrm>
                    <a:off x="14859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81" name="Straight Connector 680"/>
                  <p:cNvCxnSpPr/>
                  <p:nvPr/>
                </p:nvCxnSpPr>
                <p:spPr bwMode="auto">
                  <a:xfrm>
                    <a:off x="16002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82" name="Straight Connector 681"/>
                  <p:cNvCxnSpPr/>
                  <p:nvPr/>
                </p:nvCxnSpPr>
                <p:spPr bwMode="auto">
                  <a:xfrm>
                    <a:off x="1714500" y="1600200"/>
                    <a:ext cx="0" cy="9144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83" name="Straight Connector 682"/>
                  <p:cNvCxnSpPr/>
                  <p:nvPr/>
                </p:nvCxnSpPr>
                <p:spPr bwMode="auto">
                  <a:xfrm>
                    <a:off x="914400" y="19431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684" name="Straight Connector 683"/>
                  <p:cNvCxnSpPr/>
                  <p:nvPr/>
                </p:nvCxnSpPr>
                <p:spPr bwMode="auto">
                  <a:xfrm>
                    <a:off x="914400" y="2400300"/>
                    <a:ext cx="91440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175" cap="flat" cmpd="sng" algn="ctr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</p:grpSp>
        </p:grpSp>
        <p:sp>
          <p:nvSpPr>
            <p:cNvPr id="14" name="TextBox 13"/>
            <p:cNvSpPr txBox="1"/>
            <p:nvPr/>
          </p:nvSpPr>
          <p:spPr>
            <a:xfrm>
              <a:off x="362646" y="1143000"/>
              <a:ext cx="8204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 smtClean="0"/>
                <a:t>Tr</a:t>
              </a:r>
              <a:r>
                <a:rPr lang="en-US" sz="1800" dirty="0" smtClean="0"/>
                <a:t> 4x4</a:t>
              </a:r>
              <a:endParaRPr lang="en-US" sz="1800" dirty="0"/>
            </a:p>
          </p:txBody>
        </p:sp>
        <p:sp>
          <p:nvSpPr>
            <p:cNvPr id="820" name="TextBox 819"/>
            <p:cNvSpPr txBox="1"/>
            <p:nvPr/>
          </p:nvSpPr>
          <p:spPr>
            <a:xfrm>
              <a:off x="1465519" y="1143000"/>
              <a:ext cx="8204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 smtClean="0"/>
                <a:t>Tr</a:t>
              </a:r>
              <a:r>
                <a:rPr lang="en-US" sz="1800" dirty="0" smtClean="0"/>
                <a:t> 8x8</a:t>
              </a:r>
              <a:endParaRPr lang="en-US" sz="1800" dirty="0"/>
            </a:p>
          </p:txBody>
        </p:sp>
        <p:sp>
          <p:nvSpPr>
            <p:cNvPr id="821" name="TextBox 820"/>
            <p:cNvSpPr txBox="1"/>
            <p:nvPr/>
          </p:nvSpPr>
          <p:spPr>
            <a:xfrm>
              <a:off x="3086100" y="1143000"/>
              <a:ext cx="10737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 smtClean="0"/>
                <a:t>Tr</a:t>
              </a:r>
              <a:r>
                <a:rPr lang="en-US" sz="1800" dirty="0" smtClean="0"/>
                <a:t> 16x16</a:t>
              </a:r>
              <a:endParaRPr lang="en-US" sz="1800" dirty="0"/>
            </a:p>
          </p:txBody>
        </p:sp>
        <p:sp>
          <p:nvSpPr>
            <p:cNvPr id="822" name="TextBox 821"/>
            <p:cNvSpPr txBox="1"/>
            <p:nvPr/>
          </p:nvSpPr>
          <p:spPr>
            <a:xfrm>
              <a:off x="6241445" y="1143000"/>
              <a:ext cx="10737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 smtClean="0"/>
                <a:t>Tr</a:t>
              </a:r>
              <a:r>
                <a:rPr lang="en-US" sz="1800" dirty="0" smtClean="0"/>
                <a:t> 32x32</a:t>
              </a:r>
              <a:endParaRPr lang="en-US" sz="1800" dirty="0"/>
            </a:p>
          </p:txBody>
        </p:sp>
      </p:grp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JCTVC-J0281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384975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Horizontal </a:t>
            </a:r>
            <a:r>
              <a:rPr lang="en-US" dirty="0" err="1" smtClean="0"/>
              <a:t>Coeff</a:t>
            </a:r>
            <a:r>
              <a:rPr lang="en-US" dirty="0" smtClean="0"/>
              <a:t> Group in Prop 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10400" y="6553200"/>
            <a:ext cx="1905000" cy="304800"/>
          </a:xfrm>
        </p:spPr>
        <p:txBody>
          <a:bodyPr/>
          <a:lstStyle/>
          <a:p>
            <a:pPr>
              <a:defRPr/>
            </a:pPr>
            <a:fld id="{4B66FC01-96CF-473C-9A7A-3E654BB11F61}" type="slidenum">
              <a:rPr lang="zh-CN" altLang="en-US" smtClean="0"/>
              <a:pPr>
                <a:defRPr/>
              </a:pPr>
              <a:t>9</a:t>
            </a:fld>
            <a:endParaRPr lang="en-US" altLang="zh-CN"/>
          </a:p>
        </p:txBody>
      </p:sp>
      <p:grpSp>
        <p:nvGrpSpPr>
          <p:cNvPr id="7" name="Group 6"/>
          <p:cNvGrpSpPr/>
          <p:nvPr/>
        </p:nvGrpSpPr>
        <p:grpSpPr>
          <a:xfrm>
            <a:off x="1371600" y="1600200"/>
            <a:ext cx="914400" cy="902493"/>
            <a:chOff x="1828800" y="4343400"/>
            <a:chExt cx="914400" cy="902493"/>
          </a:xfrm>
        </p:grpSpPr>
        <p:sp>
          <p:nvSpPr>
            <p:cNvPr id="94" name="Rectangle 93"/>
            <p:cNvSpPr/>
            <p:nvPr/>
          </p:nvSpPr>
          <p:spPr bwMode="auto">
            <a:xfrm>
              <a:off x="1828800" y="4343400"/>
              <a:ext cx="914400" cy="225028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o</a:t>
              </a:r>
            </a:p>
          </p:txBody>
        </p:sp>
        <p:sp>
          <p:nvSpPr>
            <p:cNvPr id="95" name="Rectangle 94"/>
            <p:cNvSpPr/>
            <p:nvPr/>
          </p:nvSpPr>
          <p:spPr bwMode="auto">
            <a:xfrm>
              <a:off x="1828800" y="4572000"/>
              <a:ext cx="914400" cy="225028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96" name="Rectangle 95"/>
            <p:cNvSpPr/>
            <p:nvPr/>
          </p:nvSpPr>
          <p:spPr bwMode="auto">
            <a:xfrm>
              <a:off x="1828800" y="4797028"/>
              <a:ext cx="914400" cy="225028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/>
                <a:t>2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97" name="Rectangle 96"/>
            <p:cNvSpPr/>
            <p:nvPr/>
          </p:nvSpPr>
          <p:spPr bwMode="auto">
            <a:xfrm>
              <a:off x="1828800" y="5020865"/>
              <a:ext cx="914400" cy="225028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3</a:t>
              </a:r>
            </a:p>
          </p:txBody>
        </p:sp>
      </p:grpSp>
      <p:sp>
        <p:nvSpPr>
          <p:cNvPr id="8" name="Rectangle 7"/>
          <p:cNvSpPr/>
          <p:nvPr/>
        </p:nvSpPr>
        <p:spPr bwMode="auto">
          <a:xfrm>
            <a:off x="457200" y="1600200"/>
            <a:ext cx="457200" cy="457200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0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2743200" y="1606480"/>
            <a:ext cx="1828800" cy="1828800"/>
            <a:chOff x="2743200" y="1600200"/>
            <a:chExt cx="1828800" cy="1828800"/>
          </a:xfrm>
        </p:grpSpPr>
        <p:sp>
          <p:nvSpPr>
            <p:cNvPr id="78" name="Rectangle 77"/>
            <p:cNvSpPr/>
            <p:nvPr/>
          </p:nvSpPr>
          <p:spPr bwMode="auto">
            <a:xfrm>
              <a:off x="2743200" y="16002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79" name="Rectangle 78"/>
            <p:cNvSpPr/>
            <p:nvPr/>
          </p:nvSpPr>
          <p:spPr bwMode="auto">
            <a:xfrm>
              <a:off x="2743200" y="17145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80" name="Rectangle 79"/>
            <p:cNvSpPr/>
            <p:nvPr/>
          </p:nvSpPr>
          <p:spPr bwMode="auto">
            <a:xfrm>
              <a:off x="2743200" y="18288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81" name="Rectangle 80"/>
            <p:cNvSpPr/>
            <p:nvPr/>
          </p:nvSpPr>
          <p:spPr bwMode="auto">
            <a:xfrm>
              <a:off x="2743200" y="19431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2" name="Rectangle 81"/>
            <p:cNvSpPr/>
            <p:nvPr/>
          </p:nvSpPr>
          <p:spPr bwMode="auto">
            <a:xfrm>
              <a:off x="2743200" y="20574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3" name="Rectangle 82"/>
            <p:cNvSpPr/>
            <p:nvPr/>
          </p:nvSpPr>
          <p:spPr bwMode="auto">
            <a:xfrm>
              <a:off x="2743200" y="21717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4" name="Rectangle 83"/>
            <p:cNvSpPr/>
            <p:nvPr/>
          </p:nvSpPr>
          <p:spPr bwMode="auto">
            <a:xfrm>
              <a:off x="2743200" y="22860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5" name="Rectangle 84"/>
            <p:cNvSpPr/>
            <p:nvPr/>
          </p:nvSpPr>
          <p:spPr bwMode="auto">
            <a:xfrm>
              <a:off x="2743200" y="24003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6" name="Rectangle 85"/>
            <p:cNvSpPr/>
            <p:nvPr/>
          </p:nvSpPr>
          <p:spPr bwMode="auto">
            <a:xfrm>
              <a:off x="2743200" y="25146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7" name="Rectangle 86"/>
            <p:cNvSpPr/>
            <p:nvPr/>
          </p:nvSpPr>
          <p:spPr bwMode="auto">
            <a:xfrm>
              <a:off x="2743200" y="26289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8" name="Rectangle 87"/>
            <p:cNvSpPr/>
            <p:nvPr/>
          </p:nvSpPr>
          <p:spPr bwMode="auto">
            <a:xfrm>
              <a:off x="2743200" y="27432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9" name="Rectangle 88"/>
            <p:cNvSpPr/>
            <p:nvPr/>
          </p:nvSpPr>
          <p:spPr bwMode="auto">
            <a:xfrm>
              <a:off x="2743200" y="28575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90" name="Rectangle 89"/>
            <p:cNvSpPr/>
            <p:nvPr/>
          </p:nvSpPr>
          <p:spPr bwMode="auto">
            <a:xfrm>
              <a:off x="2743200" y="29718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91" name="Rectangle 90"/>
            <p:cNvSpPr/>
            <p:nvPr/>
          </p:nvSpPr>
          <p:spPr bwMode="auto">
            <a:xfrm>
              <a:off x="2743200" y="30861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92" name="Rectangle 91"/>
            <p:cNvSpPr/>
            <p:nvPr/>
          </p:nvSpPr>
          <p:spPr bwMode="auto">
            <a:xfrm>
              <a:off x="2743200" y="32004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93" name="Rectangle 92"/>
            <p:cNvSpPr/>
            <p:nvPr/>
          </p:nvSpPr>
          <p:spPr bwMode="auto">
            <a:xfrm>
              <a:off x="2743200" y="33147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15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029200" y="3429000"/>
            <a:ext cx="1828800" cy="1828800"/>
            <a:chOff x="2743200" y="1600200"/>
            <a:chExt cx="1828800" cy="1828800"/>
          </a:xfrm>
        </p:grpSpPr>
        <p:sp>
          <p:nvSpPr>
            <p:cNvPr id="62" name="Rectangle 61"/>
            <p:cNvSpPr/>
            <p:nvPr/>
          </p:nvSpPr>
          <p:spPr bwMode="auto">
            <a:xfrm>
              <a:off x="2743200" y="16002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63" name="Rectangle 62"/>
            <p:cNvSpPr/>
            <p:nvPr/>
          </p:nvSpPr>
          <p:spPr bwMode="auto">
            <a:xfrm>
              <a:off x="2743200" y="17145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64" name="Rectangle 63"/>
            <p:cNvSpPr/>
            <p:nvPr/>
          </p:nvSpPr>
          <p:spPr bwMode="auto">
            <a:xfrm>
              <a:off x="2743200" y="18288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65" name="Rectangle 64"/>
            <p:cNvSpPr/>
            <p:nvPr/>
          </p:nvSpPr>
          <p:spPr bwMode="auto">
            <a:xfrm>
              <a:off x="2743200" y="19431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66" name="Rectangle 65"/>
            <p:cNvSpPr/>
            <p:nvPr/>
          </p:nvSpPr>
          <p:spPr bwMode="auto">
            <a:xfrm>
              <a:off x="2743200" y="20574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67" name="Rectangle 66"/>
            <p:cNvSpPr/>
            <p:nvPr/>
          </p:nvSpPr>
          <p:spPr bwMode="auto">
            <a:xfrm>
              <a:off x="2743200" y="21717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68" name="Rectangle 67"/>
            <p:cNvSpPr/>
            <p:nvPr/>
          </p:nvSpPr>
          <p:spPr bwMode="auto">
            <a:xfrm>
              <a:off x="2743200" y="22860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69" name="Rectangle 68"/>
            <p:cNvSpPr/>
            <p:nvPr/>
          </p:nvSpPr>
          <p:spPr bwMode="auto">
            <a:xfrm>
              <a:off x="2743200" y="24003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70" name="Rectangle 69"/>
            <p:cNvSpPr/>
            <p:nvPr/>
          </p:nvSpPr>
          <p:spPr bwMode="auto">
            <a:xfrm>
              <a:off x="2743200" y="25146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71" name="Rectangle 70"/>
            <p:cNvSpPr/>
            <p:nvPr/>
          </p:nvSpPr>
          <p:spPr bwMode="auto">
            <a:xfrm>
              <a:off x="2743200" y="26289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72" name="Rectangle 71"/>
            <p:cNvSpPr/>
            <p:nvPr/>
          </p:nvSpPr>
          <p:spPr bwMode="auto">
            <a:xfrm>
              <a:off x="2743200" y="27432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73" name="Rectangle 72"/>
            <p:cNvSpPr/>
            <p:nvPr/>
          </p:nvSpPr>
          <p:spPr bwMode="auto">
            <a:xfrm>
              <a:off x="2743200" y="28575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74" name="Rectangle 73"/>
            <p:cNvSpPr/>
            <p:nvPr/>
          </p:nvSpPr>
          <p:spPr bwMode="auto">
            <a:xfrm>
              <a:off x="2743200" y="29718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75" name="Rectangle 74"/>
            <p:cNvSpPr/>
            <p:nvPr/>
          </p:nvSpPr>
          <p:spPr bwMode="auto">
            <a:xfrm>
              <a:off x="2743200" y="30861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76" name="Rectangle 75"/>
            <p:cNvSpPr/>
            <p:nvPr/>
          </p:nvSpPr>
          <p:spPr bwMode="auto">
            <a:xfrm>
              <a:off x="2743200" y="32004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77" name="Rectangle 76"/>
            <p:cNvSpPr/>
            <p:nvPr/>
          </p:nvSpPr>
          <p:spPr bwMode="auto">
            <a:xfrm>
              <a:off x="2743200" y="33147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858000" y="1600200"/>
            <a:ext cx="1828800" cy="1828800"/>
            <a:chOff x="2743200" y="1600200"/>
            <a:chExt cx="1828800" cy="1828800"/>
          </a:xfrm>
        </p:grpSpPr>
        <p:sp>
          <p:nvSpPr>
            <p:cNvPr id="46" name="Rectangle 45"/>
            <p:cNvSpPr/>
            <p:nvPr/>
          </p:nvSpPr>
          <p:spPr bwMode="auto">
            <a:xfrm>
              <a:off x="2743200" y="16002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47" name="Rectangle 46"/>
            <p:cNvSpPr/>
            <p:nvPr/>
          </p:nvSpPr>
          <p:spPr bwMode="auto">
            <a:xfrm>
              <a:off x="2743200" y="17145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48" name="Rectangle 47"/>
            <p:cNvSpPr/>
            <p:nvPr/>
          </p:nvSpPr>
          <p:spPr bwMode="auto">
            <a:xfrm>
              <a:off x="2743200" y="18288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49" name="Rectangle 48"/>
            <p:cNvSpPr/>
            <p:nvPr/>
          </p:nvSpPr>
          <p:spPr bwMode="auto">
            <a:xfrm>
              <a:off x="2743200" y="19431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50" name="Rectangle 49"/>
            <p:cNvSpPr/>
            <p:nvPr/>
          </p:nvSpPr>
          <p:spPr bwMode="auto">
            <a:xfrm>
              <a:off x="2743200" y="20574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51" name="Rectangle 50"/>
            <p:cNvSpPr/>
            <p:nvPr/>
          </p:nvSpPr>
          <p:spPr bwMode="auto">
            <a:xfrm>
              <a:off x="2743200" y="21717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52" name="Rectangle 51"/>
            <p:cNvSpPr/>
            <p:nvPr/>
          </p:nvSpPr>
          <p:spPr bwMode="auto">
            <a:xfrm>
              <a:off x="2743200" y="22860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53" name="Rectangle 52"/>
            <p:cNvSpPr/>
            <p:nvPr/>
          </p:nvSpPr>
          <p:spPr bwMode="auto">
            <a:xfrm>
              <a:off x="2743200" y="24003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54" name="Rectangle 53"/>
            <p:cNvSpPr/>
            <p:nvPr/>
          </p:nvSpPr>
          <p:spPr bwMode="auto">
            <a:xfrm>
              <a:off x="2743200" y="25146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55" name="Rectangle 54"/>
            <p:cNvSpPr/>
            <p:nvPr/>
          </p:nvSpPr>
          <p:spPr bwMode="auto">
            <a:xfrm>
              <a:off x="2743200" y="26289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56" name="Rectangle 55"/>
            <p:cNvSpPr/>
            <p:nvPr/>
          </p:nvSpPr>
          <p:spPr bwMode="auto">
            <a:xfrm>
              <a:off x="2743200" y="27432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57" name="Rectangle 56"/>
            <p:cNvSpPr/>
            <p:nvPr/>
          </p:nvSpPr>
          <p:spPr bwMode="auto">
            <a:xfrm>
              <a:off x="2743200" y="28575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58" name="Rectangle 57"/>
            <p:cNvSpPr/>
            <p:nvPr/>
          </p:nvSpPr>
          <p:spPr bwMode="auto">
            <a:xfrm>
              <a:off x="2743200" y="29718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59" name="Rectangle 58"/>
            <p:cNvSpPr/>
            <p:nvPr/>
          </p:nvSpPr>
          <p:spPr bwMode="auto">
            <a:xfrm>
              <a:off x="2743200" y="30861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60" name="Rectangle 59"/>
            <p:cNvSpPr/>
            <p:nvPr/>
          </p:nvSpPr>
          <p:spPr bwMode="auto">
            <a:xfrm>
              <a:off x="2743200" y="32004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61" name="Rectangle 60"/>
            <p:cNvSpPr/>
            <p:nvPr/>
          </p:nvSpPr>
          <p:spPr bwMode="auto">
            <a:xfrm>
              <a:off x="2743200" y="33147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29200" y="1600200"/>
            <a:ext cx="1828800" cy="1828800"/>
            <a:chOff x="2743200" y="1600200"/>
            <a:chExt cx="1828800" cy="1828800"/>
          </a:xfrm>
        </p:grpSpPr>
        <p:sp>
          <p:nvSpPr>
            <p:cNvPr id="30" name="Rectangle 29"/>
            <p:cNvSpPr/>
            <p:nvPr/>
          </p:nvSpPr>
          <p:spPr bwMode="auto">
            <a:xfrm>
              <a:off x="2743200" y="16002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31" name="Rectangle 30"/>
            <p:cNvSpPr/>
            <p:nvPr/>
          </p:nvSpPr>
          <p:spPr bwMode="auto">
            <a:xfrm>
              <a:off x="2743200" y="17145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32" name="Rectangle 31"/>
            <p:cNvSpPr/>
            <p:nvPr/>
          </p:nvSpPr>
          <p:spPr bwMode="auto">
            <a:xfrm>
              <a:off x="2743200" y="18288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33" name="Rectangle 32"/>
            <p:cNvSpPr/>
            <p:nvPr/>
          </p:nvSpPr>
          <p:spPr bwMode="auto">
            <a:xfrm>
              <a:off x="2743200" y="19431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34" name="Rectangle 33"/>
            <p:cNvSpPr/>
            <p:nvPr/>
          </p:nvSpPr>
          <p:spPr bwMode="auto">
            <a:xfrm>
              <a:off x="2743200" y="20574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35" name="Rectangle 34"/>
            <p:cNvSpPr/>
            <p:nvPr/>
          </p:nvSpPr>
          <p:spPr bwMode="auto">
            <a:xfrm>
              <a:off x="2743200" y="21717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36" name="Rectangle 35"/>
            <p:cNvSpPr/>
            <p:nvPr/>
          </p:nvSpPr>
          <p:spPr bwMode="auto">
            <a:xfrm>
              <a:off x="2743200" y="22860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37" name="Rectangle 36"/>
            <p:cNvSpPr/>
            <p:nvPr/>
          </p:nvSpPr>
          <p:spPr bwMode="auto">
            <a:xfrm>
              <a:off x="2743200" y="24003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38" name="Rectangle 37"/>
            <p:cNvSpPr/>
            <p:nvPr/>
          </p:nvSpPr>
          <p:spPr bwMode="auto">
            <a:xfrm>
              <a:off x="2743200" y="25146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39" name="Rectangle 38"/>
            <p:cNvSpPr/>
            <p:nvPr/>
          </p:nvSpPr>
          <p:spPr bwMode="auto">
            <a:xfrm>
              <a:off x="2743200" y="26289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40" name="Rectangle 39"/>
            <p:cNvSpPr/>
            <p:nvPr/>
          </p:nvSpPr>
          <p:spPr bwMode="auto">
            <a:xfrm>
              <a:off x="2743200" y="27432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41" name="Rectangle 40"/>
            <p:cNvSpPr/>
            <p:nvPr/>
          </p:nvSpPr>
          <p:spPr bwMode="auto">
            <a:xfrm>
              <a:off x="2743200" y="28575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42" name="Rectangle 41"/>
            <p:cNvSpPr/>
            <p:nvPr/>
          </p:nvSpPr>
          <p:spPr bwMode="auto">
            <a:xfrm>
              <a:off x="2743200" y="29718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43" name="Rectangle 42"/>
            <p:cNvSpPr/>
            <p:nvPr/>
          </p:nvSpPr>
          <p:spPr bwMode="auto">
            <a:xfrm>
              <a:off x="2743200" y="30861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44" name="Rectangle 43"/>
            <p:cNvSpPr/>
            <p:nvPr/>
          </p:nvSpPr>
          <p:spPr bwMode="auto">
            <a:xfrm>
              <a:off x="2743200" y="32004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45" name="Rectangle 44"/>
            <p:cNvSpPr/>
            <p:nvPr/>
          </p:nvSpPr>
          <p:spPr bwMode="auto">
            <a:xfrm>
              <a:off x="2743200" y="33147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858000" y="3429000"/>
            <a:ext cx="1828800" cy="1828800"/>
            <a:chOff x="2743200" y="1600200"/>
            <a:chExt cx="1828800" cy="1828800"/>
          </a:xfrm>
        </p:grpSpPr>
        <p:sp>
          <p:nvSpPr>
            <p:cNvPr id="14" name="Rectangle 13"/>
            <p:cNvSpPr/>
            <p:nvPr/>
          </p:nvSpPr>
          <p:spPr bwMode="auto">
            <a:xfrm>
              <a:off x="2743200" y="16002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2743200" y="17145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2743200" y="18288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7" name="Rectangle 16"/>
            <p:cNvSpPr/>
            <p:nvPr/>
          </p:nvSpPr>
          <p:spPr bwMode="auto">
            <a:xfrm>
              <a:off x="2743200" y="19431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2743200" y="20574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2743200" y="21717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2743200" y="22860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2743200" y="24003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2743200" y="25146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2743200" y="26289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2743200" y="27432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2743200" y="28575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26" name="Rectangle 25"/>
            <p:cNvSpPr/>
            <p:nvPr/>
          </p:nvSpPr>
          <p:spPr bwMode="auto">
            <a:xfrm>
              <a:off x="2743200" y="29718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27" name="Rectangle 26"/>
            <p:cNvSpPr/>
            <p:nvPr/>
          </p:nvSpPr>
          <p:spPr bwMode="auto">
            <a:xfrm>
              <a:off x="2743200" y="30861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28" name="Rectangle 27"/>
            <p:cNvSpPr/>
            <p:nvPr/>
          </p:nvSpPr>
          <p:spPr bwMode="auto">
            <a:xfrm>
              <a:off x="2743200" y="32004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29" name="Rectangle 28"/>
            <p:cNvSpPr/>
            <p:nvPr/>
          </p:nvSpPr>
          <p:spPr bwMode="auto">
            <a:xfrm>
              <a:off x="2743200" y="3314700"/>
              <a:ext cx="1828800" cy="1143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63</a:t>
              </a:r>
            </a:p>
          </p:txBody>
        </p:sp>
      </p:grpSp>
      <p:sp>
        <p:nvSpPr>
          <p:cNvPr id="98" name="TextBox 97"/>
          <p:cNvSpPr txBox="1"/>
          <p:nvPr/>
        </p:nvSpPr>
        <p:spPr>
          <a:xfrm>
            <a:off x="228600" y="1143000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4x4 CG</a:t>
            </a:r>
            <a:endParaRPr lang="en-US" sz="1800" dirty="0"/>
          </a:p>
        </p:txBody>
      </p:sp>
      <p:sp>
        <p:nvSpPr>
          <p:cNvPr id="99" name="TextBox 98"/>
          <p:cNvSpPr txBox="1"/>
          <p:nvPr/>
        </p:nvSpPr>
        <p:spPr>
          <a:xfrm>
            <a:off x="1371600" y="1143000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8x8 CG</a:t>
            </a:r>
            <a:endParaRPr lang="en-US" sz="1800" dirty="0"/>
          </a:p>
        </p:txBody>
      </p:sp>
      <p:sp>
        <p:nvSpPr>
          <p:cNvPr id="100" name="TextBox 99"/>
          <p:cNvSpPr txBox="1"/>
          <p:nvPr/>
        </p:nvSpPr>
        <p:spPr>
          <a:xfrm>
            <a:off x="2971800" y="1143000"/>
            <a:ext cx="1168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16x16 CG</a:t>
            </a:r>
            <a:endParaRPr lang="en-US" sz="1800" dirty="0"/>
          </a:p>
        </p:txBody>
      </p:sp>
      <p:sp>
        <p:nvSpPr>
          <p:cNvPr id="101" name="TextBox 100"/>
          <p:cNvSpPr txBox="1"/>
          <p:nvPr/>
        </p:nvSpPr>
        <p:spPr>
          <a:xfrm>
            <a:off x="6286500" y="1143000"/>
            <a:ext cx="1241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32x32 CG </a:t>
            </a:r>
            <a:endParaRPr lang="en-US" sz="18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JCTVC-J0281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42554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200815</TotalTime>
  <Words>1347</Words>
  <Application>Microsoft Office PowerPoint</Application>
  <PresentationFormat>On-screen Show (4:3)</PresentationFormat>
  <Paragraphs>399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Default Design</vt:lpstr>
      <vt:lpstr>PowerPoint Presentation</vt:lpstr>
      <vt:lpstr>Summary</vt:lpstr>
      <vt:lpstr>Horizontal and Vertical Scan </vt:lpstr>
      <vt:lpstr>BDR</vt:lpstr>
      <vt:lpstr>Scans for Intra Coded Coefficients</vt:lpstr>
      <vt:lpstr>Prop A Mode Dependent Coeff Scan</vt:lpstr>
      <vt:lpstr>Prop B Mode Dependent Coeff Scan</vt:lpstr>
      <vt:lpstr>Transform Sizes in HM7</vt:lpstr>
      <vt:lpstr>Horizontal Coeff Group in Prop B</vt:lpstr>
      <vt:lpstr>Vertical Coeff Group in Prop B</vt:lpstr>
      <vt:lpstr>Hor Significant Map Context for Prop B</vt:lpstr>
      <vt:lpstr>Ver Significant Map Context for Prop B</vt:lpstr>
      <vt:lpstr>Conclusions</vt:lpstr>
    </vt:vector>
  </TitlesOfParts>
  <Company>Sony Electronics, Inc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Cheung Auyeung</cp:lastModifiedBy>
  <cp:revision>7772</cp:revision>
  <dcterms:created xsi:type="dcterms:W3CDTF">2006-02-22T01:05:12Z</dcterms:created>
  <dcterms:modified xsi:type="dcterms:W3CDTF">2012-07-02T21:17:18Z</dcterms:modified>
</cp:coreProperties>
</file>