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5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610" r:id="rId2"/>
    <p:sldId id="872" r:id="rId3"/>
    <p:sldId id="873" r:id="rId4"/>
  </p:sldIdLst>
  <p:sldSz cx="9144000" cy="6858000" type="screen4x3"/>
  <p:notesSz cx="6858000" cy="9296400"/>
  <p:embeddedFontLst>
    <p:embeddedFont>
      <p:font typeface="Brush Script MT" pitchFamily="66" charset="0"/>
      <p:italic r:id="rId7"/>
    </p:embeddedFont>
    <p:embeddedFont>
      <p:font typeface="SimSun" pitchFamily="2" charset="-122"/>
      <p:regular r:id="rId8"/>
    </p:embeddedFont>
    <p:embeddedFont>
      <p:font typeface="Tahoma" pitchFamily="34" charset="0"/>
      <p:regular r:id="rId9"/>
      <p:bold r:id="rId10"/>
    </p:embeddedFont>
    <p:embeddedFont>
      <p:font typeface="HGP創英角ｺﾞｼｯｸUB" charset="-128"/>
      <p:regular r:id="rId11"/>
    </p:embeddedFont>
    <p:embeddedFont>
      <p:font typeface="Century Gothic" pitchFamily="34" charset="0"/>
      <p:regular r:id="rId12"/>
      <p:bold r:id="rId13"/>
      <p:italic r:id="rId14"/>
      <p:boldItalic r:id="rId15"/>
    </p:embeddedFont>
    <p:embeddedFont>
      <p:font typeface="Calibri" pitchFamily="34" charset="0"/>
      <p:regular r:id="rId16"/>
      <p:bold r:id="rId17"/>
      <p:italic r:id="rId18"/>
      <p:boldItalic r:id="rId19"/>
    </p:embeddedFont>
    <p:embeddedFont>
      <p:font typeface="Malgun Gothic" pitchFamily="34" charset="-127"/>
      <p:regular r:id="rId20"/>
      <p:bold r:id="rId21"/>
    </p:embeddedFont>
    <p:embeddedFont>
      <p:font typeface="Times" pitchFamily="18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99CC00"/>
    <a:srgbClr val="00B0F5"/>
    <a:srgbClr val="000099"/>
    <a:srgbClr val="DEA900"/>
    <a:srgbClr val="FF9966"/>
    <a:srgbClr val="CC9900"/>
    <a:srgbClr val="CC6600"/>
    <a:srgbClr val="C00000"/>
    <a:srgbClr val="99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vertBarState="maximized" horzBarState="maximized">
    <p:restoredLeft sz="12957" autoAdjust="0"/>
    <p:restoredTop sz="95878" autoAdjust="0"/>
  </p:normalViewPr>
  <p:slideViewPr>
    <p:cSldViewPr>
      <p:cViewPr>
        <p:scale>
          <a:sx n="89" d="100"/>
          <a:sy n="89" d="100"/>
        </p:scale>
        <p:origin x="-330" y="-78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52" y="-9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font" Target="fonts/font19.fntdata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font" Target="fonts/font5.fntdata"/><Relationship Id="rId24" Type="http://schemas.openxmlformats.org/officeDocument/2006/relationships/font" Target="fonts/font18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font9.fntdata"/><Relationship Id="rId23" Type="http://schemas.openxmlformats.org/officeDocument/2006/relationships/font" Target="fonts/font17.fntdata"/><Relationship Id="rId28" Type="http://schemas.openxmlformats.org/officeDocument/2006/relationships/theme" Target="theme/theme1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FB2E958-B22A-4FFE-9C2F-0B33981F852A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2" y="4416427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E4EB9C6-CAA3-4C6F-ACEE-21175F9156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2"/>
            <a:ext cx="7772400" cy="14465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0" y="6553200"/>
            <a:ext cx="1524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87A77-87FD-4C0A-BBAD-8340E33A160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2D61B-1EC3-480B-A323-2ED816F1C7F3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67927-EE31-4772-A5B2-614AF34C17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034DA-F07E-431B-B012-00BE802C1757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F67CD-EDB0-4F6E-B25C-802A36B1AD1D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06DCD-260C-4407-8B9A-85E59EE8938D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8EB62-B8E6-4651-8C58-B4B23CFDDBD0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5E03-B9CD-4473-B2CD-FFB3FE1908D9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6F512-E44F-4B8B-AE78-ECC8873CA479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CC9C7-163F-493F-8516-3263F49EFB87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47E51-3F89-42A4-837F-42F9B13F88BB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2A835-9928-41A2-BDD4-3D5156ECCF30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697BC-F3E7-49D2-B9C3-576222EED270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A75EC-D73B-41F3-BAB8-7BB76060A28A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B3616-B7C2-4F70-817A-760B27A1EC5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51FED-FD7A-43E6-877B-B7435F7224C4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11A60-ED6A-43CD-B35C-036B8434A263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26052-D9C0-4713-B743-94286532811F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CF221-E419-42CD-B0B0-166501054280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399DD-D3C5-4E4E-B763-1056F74392AB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EBCED-98E8-4442-846C-FC76F46F16C3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23583-B0AF-4A43-8A13-7E5D38907A87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D762A-6166-4C37-A941-27EB5144F8D0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6764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50A37-81EF-4D3B-9702-4FA57AD69C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C0B68-2B81-4191-B2C7-E5B440433DC8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9668E-8512-467B-B2D2-F66B8350CF16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9C1F8-2E1E-4095-ABE5-F02A723B6945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5FDDB-1FCF-4613-BFCF-582BE83B0E34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A7308-AE29-4AD1-B346-75E3B76A0A52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28AFF-7D78-435F-AD95-0532BE1A9A57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5AD43-C397-4104-AC88-48CCB486FB70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E86B2-64D8-409F-9113-718511DE37B9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d_3_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 ____ __ ____  _____ _____ _____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Brush Script MT" pitchFamily="66" charset="0"/>
                <a:ea typeface="宋体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0FF53AA4-3B65-41B4-87EC-2358243013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781E00A9-A92B-407B-87FB-9FF4660851CC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D82C6D3D-3535-41AA-AAF4-0864B230E71B}" type="datetime1">
              <a:rPr lang="en-US"/>
              <a:pPr>
                <a:defRPr/>
              </a:pPr>
              <a:t>7/12/2012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+mj-ea"/>
          <a:cs typeface="HGP創英角ｺﾞｼｯｸUB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  <a:ea typeface="HGP創英角ｺﾞｼｯｸUB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Calibri" pitchFamily="34" charset="0"/>
          <a:ea typeface="HGP創英角ｺﾞｼｯｸUB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CC0066"/>
          </a:solidFill>
          <a:latin typeface="Calibri" pitchFamily="34" charset="0"/>
          <a:ea typeface="HGP創英角ｺﾞｼｯｸUB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8000"/>
          </a:solidFill>
          <a:latin typeface="Calibri" pitchFamily="34" charset="0"/>
          <a:ea typeface="HGP創英角ｺﾞｼｯｸUB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391400" y="6553200"/>
            <a:ext cx="1524000" cy="304800"/>
          </a:xfrm>
          <a:noFill/>
        </p:spPr>
        <p:txBody>
          <a:bodyPr/>
          <a:lstStyle/>
          <a:p>
            <a:fld id="{BA990385-194C-4337-B482-A0BD3498B741}" type="slidenum">
              <a:rPr lang="zh-CN" altLang="en-US" smtClean="0">
                <a:ea typeface="SimSun" pitchFamily="2" charset="-122"/>
              </a:rPr>
              <a:pPr/>
              <a:t>1</a:t>
            </a:fld>
            <a:endParaRPr lang="en-US" altLang="zh-CN" dirty="0" smtClean="0">
              <a:ea typeface="SimSun" pitchFamily="2" charset="-122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1654316"/>
            <a:ext cx="77724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>
              <a:defRPr/>
            </a:pPr>
            <a:r>
              <a:rPr lang="en-CA" sz="4400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JCTVC-J0273: </a:t>
            </a:r>
            <a:r>
              <a:rPr lang="en-US" sz="4400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simple ordering issue for VUI parameters syntax</a:t>
            </a:r>
            <a:endParaRPr kumimoji="0" lang="en-US" sz="4400" i="0" u="none" strike="noStrike" kern="0" cap="none" spc="0" normalizeH="0" baseline="0" noProof="0" dirty="0" smtClean="0">
              <a:ln>
                <a:noFill/>
              </a:ln>
              <a:solidFill>
                <a:srgbClr val="FF5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entury Gothic" pitchFamily="34" charset="0"/>
              <a:ea typeface="+mj-ea"/>
              <a:cs typeface="HGP創英角ｺﾞｼｯｸUB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1219200" y="4191000"/>
            <a:ext cx="6705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M. Haque, K. Sato, A. Tabatabai, T. Suzuki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July 07,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646113"/>
          </a:xfrm>
        </p:spPr>
        <p:txBody>
          <a:bodyPr/>
          <a:lstStyle/>
          <a:p>
            <a:r>
              <a:rPr lang="en-US" dirty="0" err="1" smtClean="0"/>
              <a:t>vui_parameters</a:t>
            </a:r>
            <a:r>
              <a:rPr lang="en-US" dirty="0" smtClean="0"/>
              <a:t> ordering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267200"/>
            <a:ext cx="8534400" cy="1981200"/>
          </a:xfrm>
        </p:spPr>
        <p:txBody>
          <a:bodyPr/>
          <a:lstStyle/>
          <a:p>
            <a:r>
              <a:rPr lang="en-US" sz="1400" dirty="0" err="1" smtClean="0"/>
              <a:t>vui_parameters</a:t>
            </a:r>
            <a:r>
              <a:rPr lang="en-US" sz="1400" dirty="0" smtClean="0"/>
              <a:t>()</a:t>
            </a:r>
          </a:p>
          <a:p>
            <a:pPr lvl="1"/>
            <a:r>
              <a:rPr lang="en-US" sz="1200" b="1" dirty="0" err="1" smtClean="0"/>
              <a:t>low_delay_hrd_flag</a:t>
            </a:r>
            <a:r>
              <a:rPr lang="en-US" sz="1200" b="1" dirty="0" smtClean="0"/>
              <a:t> </a:t>
            </a:r>
            <a:r>
              <a:rPr lang="en-US" sz="1200" dirty="0" smtClean="0"/>
              <a:t>syntax element is the last one in the syntax-flow order after 2 possible calls to </a:t>
            </a:r>
            <a:r>
              <a:rPr lang="en-US" sz="1200" b="1" dirty="0" err="1" smtClean="0"/>
              <a:t>hrd_parameters</a:t>
            </a:r>
            <a:r>
              <a:rPr lang="en-US" sz="1200" b="1" dirty="0" smtClean="0"/>
              <a:t>()</a:t>
            </a:r>
          </a:p>
          <a:p>
            <a:r>
              <a:rPr lang="en-US" sz="1400" dirty="0" err="1" smtClean="0"/>
              <a:t>hrd_parameters</a:t>
            </a:r>
            <a:r>
              <a:rPr lang="en-US" sz="1400" dirty="0" smtClean="0"/>
              <a:t>()</a:t>
            </a:r>
          </a:p>
          <a:p>
            <a:pPr lvl="1"/>
            <a:r>
              <a:rPr lang="en-US" sz="1200" dirty="0" smtClean="0"/>
              <a:t>value of </a:t>
            </a:r>
            <a:r>
              <a:rPr lang="en-US" sz="1200" b="1" dirty="0" err="1" smtClean="0"/>
              <a:t>low_delay_hrd_flag</a:t>
            </a:r>
            <a:r>
              <a:rPr lang="en-US" sz="1200" b="1" dirty="0" smtClean="0"/>
              <a:t> </a:t>
            </a:r>
            <a:r>
              <a:rPr lang="en-US" sz="1200" dirty="0" smtClean="0"/>
              <a:t> influences the </a:t>
            </a:r>
            <a:r>
              <a:rPr lang="en-US" sz="1200" dirty="0" err="1" smtClean="0"/>
              <a:t>synatx</a:t>
            </a:r>
            <a:r>
              <a:rPr lang="en-US" sz="1200" dirty="0" smtClean="0"/>
              <a:t> element </a:t>
            </a:r>
            <a:r>
              <a:rPr lang="en-GB" sz="1200" b="1" dirty="0" smtClean="0">
                <a:solidFill>
                  <a:srgbClr val="FF0000"/>
                </a:solidFill>
                <a:latin typeface="Times New Roman"/>
                <a:ea typeface="Malgun Gothic"/>
                <a:cs typeface="Times New Roman"/>
              </a:rPr>
              <a:t>cpb_cnt_minus1 </a:t>
            </a:r>
          </a:p>
          <a:p>
            <a:pPr lvl="2"/>
            <a:r>
              <a:rPr lang="en-GB" sz="1100" dirty="0" smtClean="0">
                <a:solidFill>
                  <a:srgbClr val="FF0000"/>
                </a:solidFill>
              </a:rPr>
              <a:t>When </a:t>
            </a:r>
            <a:r>
              <a:rPr lang="en-GB" sz="1100" dirty="0" err="1" smtClean="0">
                <a:solidFill>
                  <a:srgbClr val="FF0000"/>
                </a:solidFill>
              </a:rPr>
              <a:t>low_delay_hrd_flag</a:t>
            </a:r>
            <a:r>
              <a:rPr lang="en-GB" sz="1100" dirty="0" smtClean="0">
                <a:solidFill>
                  <a:srgbClr val="FF0000"/>
                </a:solidFill>
              </a:rPr>
              <a:t> is equal to 1, cpb_cnt_minus1 shall be equal to 0</a:t>
            </a:r>
          </a:p>
          <a:p>
            <a:r>
              <a:rPr lang="en-GB" sz="1400" dirty="0" smtClean="0">
                <a:solidFill>
                  <a:srgbClr val="000099"/>
                </a:solidFill>
              </a:rPr>
              <a:t>It is more logical to have calls </a:t>
            </a:r>
            <a:r>
              <a:rPr lang="en-GB" sz="1400" dirty="0" smtClean="0">
                <a:solidFill>
                  <a:srgbClr val="000099"/>
                </a:solidFill>
              </a:rPr>
              <a:t>to </a:t>
            </a:r>
            <a:r>
              <a:rPr lang="en-GB" sz="1400" b="1" dirty="0" err="1" smtClean="0">
                <a:solidFill>
                  <a:srgbClr val="000099"/>
                </a:solidFill>
              </a:rPr>
              <a:t>hrd_parameters</a:t>
            </a:r>
            <a:r>
              <a:rPr lang="en-GB" sz="1400" b="1" dirty="0" smtClean="0">
                <a:solidFill>
                  <a:srgbClr val="000099"/>
                </a:solidFill>
              </a:rPr>
              <a:t>() </a:t>
            </a:r>
            <a:r>
              <a:rPr lang="en-GB" sz="1400" dirty="0" smtClean="0">
                <a:solidFill>
                  <a:srgbClr val="000099"/>
                </a:solidFill>
              </a:rPr>
              <a:t>after </a:t>
            </a:r>
            <a:r>
              <a:rPr lang="en-GB" sz="1400" b="1" dirty="0" err="1" smtClean="0">
                <a:solidFill>
                  <a:srgbClr val="000099"/>
                </a:solidFill>
              </a:rPr>
              <a:t>low_delay_hrd_flag</a:t>
            </a:r>
            <a:r>
              <a:rPr lang="en-GB" sz="1400" dirty="0" smtClean="0">
                <a:solidFill>
                  <a:srgbClr val="000099"/>
                </a:solidFill>
              </a:rPr>
              <a:t> syntax element in </a:t>
            </a:r>
            <a:r>
              <a:rPr lang="en-GB" sz="1400" b="1" dirty="0" err="1" smtClean="0">
                <a:solidFill>
                  <a:srgbClr val="000099"/>
                </a:solidFill>
              </a:rPr>
              <a:t>vui_parameters</a:t>
            </a:r>
            <a:r>
              <a:rPr lang="en-GB" sz="1400" b="1" dirty="0" smtClean="0">
                <a:solidFill>
                  <a:srgbClr val="000099"/>
                </a:solidFill>
              </a:rPr>
              <a:t>() </a:t>
            </a:r>
            <a:r>
              <a:rPr lang="en-GB" sz="1400" dirty="0" smtClean="0">
                <a:solidFill>
                  <a:srgbClr val="000099"/>
                </a:solidFill>
              </a:rPr>
              <a:t>syntax flow !</a:t>
            </a:r>
            <a:endParaRPr lang="en-US" sz="1400" dirty="0">
              <a:solidFill>
                <a:srgbClr val="00009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  <p:sp>
        <p:nvSpPr>
          <p:cNvPr id="8" name="Rectangle 7"/>
          <p:cNvSpPr/>
          <p:nvPr/>
        </p:nvSpPr>
        <p:spPr>
          <a:xfrm>
            <a:off x="304800" y="3505200"/>
            <a:ext cx="8458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cpb_cnt_minus1</a:t>
            </a:r>
            <a:r>
              <a:rPr lang="en-GB" dirty="0" smtClean="0"/>
              <a:t> plus 1 specifies the number (1 to 32) of alternative CPB specifications in the </a:t>
            </a:r>
            <a:r>
              <a:rPr lang="en-GB" dirty="0" err="1" smtClean="0"/>
              <a:t>bitstream</a:t>
            </a:r>
            <a:r>
              <a:rPr lang="en-GB" dirty="0" smtClean="0"/>
              <a:t>. </a:t>
            </a:r>
            <a:r>
              <a:rPr lang="en-GB" dirty="0" smtClean="0">
                <a:solidFill>
                  <a:srgbClr val="FF0000"/>
                </a:solidFill>
              </a:rPr>
              <a:t>When </a:t>
            </a:r>
            <a:r>
              <a:rPr lang="en-GB" dirty="0" err="1" smtClean="0">
                <a:solidFill>
                  <a:srgbClr val="FF0000"/>
                </a:solidFill>
              </a:rPr>
              <a:t>low_delay_hrd_flag</a:t>
            </a:r>
            <a:r>
              <a:rPr lang="en-GB" dirty="0" smtClean="0">
                <a:solidFill>
                  <a:srgbClr val="FF0000"/>
                </a:solidFill>
              </a:rPr>
              <a:t> is equal to 1, cpb_cnt_minus1 shall be equal to 0.</a:t>
            </a:r>
            <a:r>
              <a:rPr lang="en-GB" dirty="0" smtClean="0"/>
              <a:t> When cpb_cnt_minus1 is not present, it is inferred to be equal to 0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" y="762000"/>
          <a:ext cx="3733800" cy="2743200"/>
        </p:xfrm>
        <a:graphic>
          <a:graphicData uri="http://schemas.openxmlformats.org/drawingml/2006/table">
            <a:tbl>
              <a:tblPr/>
              <a:tblGrid>
                <a:gridCol w="2971800"/>
                <a:gridCol w="76200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vui_parameters(</a:t>
                      </a: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  ... edited out ...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nal_hrd_parameters_present_flag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nal_hrd_parameters_present_flag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hrd_parameters(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vcl_hrd_parameters_present_flag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vcl_hrd_parameters_present_flag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hrd_parameters(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if( nal_hrd_parameters_present_flag  | |  vcl_hrd_parameters_present_flag ) </a:t>
                      </a:r>
                      <a:r>
                        <a:rPr lang="en-GB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{</a:t>
                      </a:r>
                      <a:r>
                        <a:rPr lang="en-GB" sz="10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// Is this bracket missing?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low_delay_hrd_flag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sub_pic_cpb_params_present_flag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if( sub_pic_cpb_params_present_flag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	num_units_in_sub_tick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  ... edited out ...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038600" y="762000"/>
          <a:ext cx="5105400" cy="2590798"/>
        </p:xfrm>
        <a:graphic>
          <a:graphicData uri="http://schemas.openxmlformats.org/drawingml/2006/table">
            <a:tbl>
              <a:tblPr/>
              <a:tblGrid>
                <a:gridCol w="4353593"/>
                <a:gridCol w="751807"/>
              </a:tblGrid>
              <a:tr h="1850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hrd_parameters(</a:t>
                      </a:r>
                      <a:r>
                        <a:rPr lang="en-GB" sz="1000">
                          <a:latin typeface="Times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cpb_cnt_minus1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bit_rate_scale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cpb_size_scale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for( SchedSelIdx = 0; SchedSelIdx &lt;= cpb_cnt_minus1; SchedSelIdx++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bit_rate_value_minus1[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SchedSelIdx 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	cpb_size_value_minus1[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SchedSelIdx 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cbr_flag[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SchedSelIdx 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initial_cpb_removal_delay_length_minus1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u(5)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cpb_removal_delay_length_minus1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u(5)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dpb_output_delay_length_minus1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u(5)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time_offset_length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Times New Roman"/>
                        </a:rPr>
                        <a:t>u(5)</a:t>
                      </a:r>
                      <a:endParaRPr lang="en-US" sz="10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057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646113"/>
          </a:xfrm>
        </p:spPr>
        <p:txBody>
          <a:bodyPr/>
          <a:lstStyle/>
          <a:p>
            <a:r>
              <a:rPr lang="en-US" dirty="0" err="1" smtClean="0"/>
              <a:t>vui_parameters</a:t>
            </a:r>
            <a:r>
              <a:rPr lang="en-US" dirty="0" smtClean="0"/>
              <a:t> ordering - fix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66800" y="990605"/>
          <a:ext cx="6858000" cy="5181603"/>
        </p:xfrm>
        <a:graphic>
          <a:graphicData uri="http://schemas.openxmlformats.org/drawingml/2006/table">
            <a:tbl>
              <a:tblPr/>
              <a:tblGrid>
                <a:gridCol w="5848110"/>
                <a:gridCol w="1009890"/>
              </a:tblGrid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vui_parameters(</a:t>
                      </a:r>
                      <a:r>
                        <a:rPr lang="en-GB" sz="1400">
                          <a:latin typeface="Times"/>
                          <a:ea typeface="Malgun Gothic"/>
                          <a:cs typeface="Times New Roman"/>
                        </a:rPr>
                        <a:t> </a:t>
                      </a: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en-US" sz="14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   ... edited out ...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	nal_hrd_parameters_present_flag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strike="sngStrike">
                          <a:latin typeface="Times New Roman"/>
                          <a:ea typeface="Malgun Gothic"/>
                          <a:cs typeface="Times New Roman"/>
                        </a:rPr>
                        <a:t>	if( nal_hrd_parameters_present_flag )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4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strike="sngStrike">
                          <a:latin typeface="Times New Roman"/>
                          <a:ea typeface="Malgun Gothic"/>
                          <a:cs typeface="Times New Roman"/>
                        </a:rPr>
                        <a:t>		hrd_parameters( )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4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	vcl_hrd_parameters_present_flag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strike="sngStrike">
                          <a:latin typeface="Times New Roman"/>
                          <a:ea typeface="Malgun Gothic"/>
                          <a:cs typeface="Times New Roman"/>
                        </a:rPr>
                        <a:t>	if( vcl_hrd_parameters_present_flag )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4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strike="sngStrike">
                          <a:latin typeface="Times New Roman"/>
                          <a:ea typeface="Malgun Gothic"/>
                          <a:cs typeface="Times New Roman"/>
                        </a:rPr>
                        <a:t>		hrd_parameters( )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4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486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if( nal_hrd_parameters_present_flag  | |  vcl_hrd_parameters_present_flag ) </a:t>
                      </a:r>
                      <a:r>
                        <a:rPr lang="en-GB" sz="140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{</a:t>
                      </a:r>
                      <a:r>
                        <a:rPr lang="en-GB" sz="14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// Is this bracket missing?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low_delay_hrd_flag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		sub_pic_cpb_params_present_flag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		if( sub_pic_cpb_params_present_flag )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			num_units_in_sub_tick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 b="0">
                          <a:latin typeface="Times New Roman"/>
                          <a:ea typeface="Malgun Gothic"/>
                          <a:cs typeface="Times New Roman"/>
                        </a:rPr>
                        <a:t>u(32)</a:t>
                      </a:r>
                      <a:endParaRPr lang="en-US" sz="14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	if( nal_hrd_parameters_present_flag )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4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		hrd_parameters( )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400" b="1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	if( vcl_hrd_parameters_present_flag )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		hrd_parameters( )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   ... edited out ...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743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b="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210497</TotalTime>
  <Words>170</Words>
  <Application>Microsoft Office PowerPoint</Application>
  <PresentationFormat>On-screen Show (4:3)</PresentationFormat>
  <Paragraphs>88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4" baseType="lpstr">
      <vt:lpstr>Arial</vt:lpstr>
      <vt:lpstr>Brush Script MT</vt:lpstr>
      <vt:lpstr>SimSun</vt:lpstr>
      <vt:lpstr>Times New Roman</vt:lpstr>
      <vt:lpstr>Tahoma</vt:lpstr>
      <vt:lpstr>HGP創英角ｺﾞｼｯｸUB</vt:lpstr>
      <vt:lpstr>Century Gothic</vt:lpstr>
      <vt:lpstr>Calibri</vt:lpstr>
      <vt:lpstr>Malgun Gothic</vt:lpstr>
      <vt:lpstr>Times</vt:lpstr>
      <vt:lpstr>Default Design</vt:lpstr>
      <vt:lpstr>Slide 1</vt:lpstr>
      <vt:lpstr>vui_parameters ordering ?</vt:lpstr>
      <vt:lpstr>vui_parameters ordering - fix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munsi</cp:lastModifiedBy>
  <cp:revision>7646</cp:revision>
  <dcterms:created xsi:type="dcterms:W3CDTF">2006-02-22T01:05:12Z</dcterms:created>
  <dcterms:modified xsi:type="dcterms:W3CDTF">2012-07-12T14:12:07Z</dcterms:modified>
</cp:coreProperties>
</file>