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5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610" r:id="rId2"/>
    <p:sldId id="879" r:id="rId3"/>
    <p:sldId id="875" r:id="rId4"/>
    <p:sldId id="876" r:id="rId5"/>
    <p:sldId id="878" r:id="rId6"/>
    <p:sldId id="877" r:id="rId7"/>
    <p:sldId id="880" r:id="rId8"/>
  </p:sldIdLst>
  <p:sldSz cx="9144000" cy="6858000" type="screen4x3"/>
  <p:notesSz cx="6858000" cy="9296400"/>
  <p:embeddedFontLst>
    <p:embeddedFont>
      <p:font typeface="Brush Script MT" pitchFamily="66" charset="0"/>
      <p:italic r:id="rId11"/>
    </p:embeddedFont>
    <p:embeddedFont>
      <p:font typeface="SimSun" pitchFamily="2" charset="-122"/>
      <p:regular r:id="rId12"/>
    </p:embeddedFont>
    <p:embeddedFont>
      <p:font typeface="Century Gothic" pitchFamily="34" charset="0"/>
      <p:regular r:id="rId13"/>
      <p:bold r:id="rId14"/>
      <p:italic r:id="rId15"/>
      <p:boldItalic r:id="rId16"/>
    </p:embeddedFont>
    <p:embeddedFont>
      <p:font typeface="HGP創英角ｺﾞｼｯｸUB" charset="-128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Malgun Gothic" pitchFamily="34" charset="-127"/>
      <p:regular r:id="rId22"/>
      <p:bold r:id="rId23"/>
    </p:embeddedFont>
    <p:embeddedFont>
      <p:font typeface="Times" pitchFamily="18" charset="0"/>
      <p:regular r:id="rId24"/>
      <p:bold r:id="rId25"/>
      <p:italic r:id="rId26"/>
      <p:boldItalic r:id="rId27"/>
    </p:embeddedFont>
    <p:embeddedFont>
      <p:font typeface="Tahoma" pitchFamily="34" charset="0"/>
      <p:regular r:id="rId28"/>
      <p:bold r:id="rId2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99"/>
    <a:srgbClr val="FF0066"/>
    <a:srgbClr val="FF5050"/>
    <a:srgbClr val="99CC00"/>
    <a:srgbClr val="00B0F5"/>
    <a:srgbClr val="DEA900"/>
    <a:srgbClr val="FF9966"/>
    <a:srgbClr val="CC9900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957" autoAdjust="0"/>
    <p:restoredTop sz="95878" autoAdjust="0"/>
  </p:normalViewPr>
  <p:slideViewPr>
    <p:cSldViewPr>
      <p:cViewPr>
        <p:scale>
          <a:sx n="89" d="100"/>
          <a:sy n="89" d="100"/>
        </p:scale>
        <p:origin x="-330" y="-78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D61B-1EC3-480B-A323-2ED816F1C7F3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034DA-F07E-431B-B012-00BE802C1757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EB62-B8E6-4651-8C58-B4B23CFDDBD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CC9C7-163F-493F-8516-3263F49EFB87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97BC-F3E7-49D2-B9C3-576222EED27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1FED-FD7A-43E6-877B-B7435F7224C4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F221-E419-42CD-B0B0-16650105428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3583-B0AF-4A43-8A13-7E5D38907A87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C0B68-2B81-4191-B2C7-E5B440433DC8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5FDDB-1FCF-4613-BFCF-582BE83B0E34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AD43-C397-4104-AC88-48CCB486FB7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d_3_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781E00A9-A92B-407B-87FB-9FF4660851CC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391400" y="6553200"/>
            <a:ext cx="1524000" cy="304800"/>
          </a:xfrm>
          <a:noFill/>
        </p:spPr>
        <p:txBody>
          <a:bodyPr/>
          <a:lstStyle/>
          <a:p>
            <a:fld id="{BA990385-194C-4337-B482-A0BD3498B741}" type="slidenum">
              <a:rPr lang="zh-CN" altLang="en-US" smtClean="0">
                <a:ea typeface="SimSun" pitchFamily="2" charset="-122"/>
              </a:rPr>
              <a:pPr/>
              <a:t>1</a:t>
            </a:fld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1838980"/>
            <a:ext cx="7772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lang="en-US" sz="3600" kern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JCTVC-J0272: </a:t>
            </a: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Simplifications of HRD parameters for Temporal Scalability</a:t>
            </a:r>
            <a:endParaRPr lang="en-US" sz="3600" kern="0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219200" y="41910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20000"/>
              </a:spcBef>
              <a:defRPr/>
            </a:pPr>
            <a:r>
              <a:rPr lang="en-US" sz="2400" kern="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M. Haque, K. Sato, A. Tabatabai, T. Suzuki</a:t>
            </a:r>
          </a:p>
          <a:p>
            <a:pPr lvl="0" algn="ctr" eaLnBrk="0" hangingPunct="0">
              <a:spcBef>
                <a:spcPct val="20000"/>
              </a:spcBef>
              <a:defRPr/>
            </a:pPr>
            <a:r>
              <a:rPr lang="en-US" sz="1800" kern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July </a:t>
            </a:r>
            <a:r>
              <a:rPr lang="en-US" sz="1800" kern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12, </a:t>
            </a:r>
            <a:r>
              <a:rPr lang="en-US" sz="1800" kern="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534400" cy="523220"/>
          </a:xfrm>
        </p:spPr>
        <p:txBody>
          <a:bodyPr/>
          <a:lstStyle/>
          <a:p>
            <a:r>
              <a:rPr lang="en-US" sz="2800" dirty="0" smtClean="0"/>
              <a:t>HEVC VUI with Extension Hooks – J0270, Option-1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609600"/>
          <a:ext cx="4724400" cy="5852155"/>
        </p:xfrm>
        <a:graphic>
          <a:graphicData uri="http://schemas.openxmlformats.org/drawingml/2006/table">
            <a:tbl>
              <a:tblPr/>
              <a:tblGrid>
                <a:gridCol w="4031639"/>
                <a:gridCol w="692761"/>
              </a:tblGrid>
              <a:tr h="15240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vui_parameters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GB" sz="900" dirty="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..... edited  out ....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 .......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3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900" b="1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vui_num_temporal_layers_minus1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for (</a:t>
                      </a:r>
                      <a:r>
                        <a:rPr lang="en-GB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=0; </a:t>
                      </a:r>
                      <a:r>
                        <a:rPr lang="en-GB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&lt;=</a:t>
                      </a:r>
                      <a:r>
                        <a:rPr lang="en-GB" sz="9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vui_num_temporal_layers_minus1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++ ) {  // iterative loop starts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 smtClean="0">
                          <a:latin typeface="Times"/>
                          <a:ea typeface="Malgun Gothic"/>
                          <a:cs typeface="Times New Roman"/>
                        </a:rPr>
                        <a:t>        </a:t>
                      </a:r>
                      <a:r>
                        <a:rPr lang="en-US" sz="900" b="1" dirty="0" err="1" smtClean="0">
                          <a:latin typeface="Times"/>
                          <a:ea typeface="Malgun Gothic"/>
                          <a:cs typeface="Times New Roman"/>
                        </a:rPr>
                        <a:t>vui_temporal_id</a:t>
                      </a:r>
                      <a:r>
                        <a:rPr lang="en-US" sz="900" b="1" dirty="0" smtClean="0"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US" sz="900" b="1" dirty="0" err="1" smtClean="0">
                          <a:latin typeface="Times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900" b="1" dirty="0" smtClean="0"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 b="1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 b="0" dirty="0" smtClean="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9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field_seq_flag</a:t>
                      </a: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 dirty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   timing_info_present_flag[i]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timing_info_present_flag[i]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num_units_in_tick[i]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time_scale[i]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fixed_pic_rate_flag[i]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   nal_hrd_parameters_present_flag[i]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nal_hrd_parameters_present_flag[i] ) 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   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hrd_parameters(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vcl_hrd_parameters_present_flag[i]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vcl_hrd_parameters_present_flag[i]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   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hrd_parameters(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54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nal_hrd_parameters_present_flag[i] | | vcl_hrd_parameters_present_flag[i] )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{ // ed - missing ?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low_delay_hrd_flag[i]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sub_pic_cpb_params_present_flag[i]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   if( sub_pic_cpb_params_present_flag[i]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   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num_units_in_sub_tick[i]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  // iterative loop ends for temporal layers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bitstream_restriction_flag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if( bitstream_restriction_flag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tiles_fixed_structure_flag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motion_vectors_over_pic_boundaries_flag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max_bytes_per_pic_denom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max_bits_per_mincu_denom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log2_max_mv_length_horizontal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log2_max_mv_length_vertical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vui_extension_flag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if( vui_extension_flag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while( more_rbsp_data() )  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   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vui_extension_data_flag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rbsp_trailing_bits()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2580"/>
            <a:ext cx="8839200" cy="523220"/>
          </a:xfrm>
        </p:spPr>
        <p:txBody>
          <a:bodyPr/>
          <a:lstStyle/>
          <a:p>
            <a:r>
              <a:rPr lang="en-US" sz="2800" dirty="0" smtClean="0"/>
              <a:t>Review of HRD syntax-parameters and Semantics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200400"/>
            <a:ext cx="8763000" cy="3200400"/>
          </a:xfrm>
        </p:spPr>
        <p:txBody>
          <a:bodyPr/>
          <a:lstStyle/>
          <a:p>
            <a:pPr eaLnBrk="1" fontAlgn="ctr" hangingPunct="1"/>
            <a:r>
              <a:rPr lang="en-US" sz="1600" dirty="0" smtClean="0"/>
              <a:t>In SVC and MVC VUI syntax-structures,</a:t>
            </a:r>
          </a:p>
          <a:p>
            <a:pPr lvl="1" eaLnBrk="1" fontAlgn="ctr" hangingPunct="1"/>
            <a:r>
              <a:rPr lang="en-US" sz="1400" dirty="0" err="1" smtClean="0"/>
              <a:t>hrd_parameters</a:t>
            </a:r>
            <a:r>
              <a:rPr lang="en-US" sz="1400" dirty="0" smtClean="0"/>
              <a:t>() exist for each scalability (spatial/</a:t>
            </a:r>
            <a:r>
              <a:rPr lang="en-US" sz="1400" dirty="0" err="1" smtClean="0"/>
              <a:t>temproal</a:t>
            </a:r>
            <a:r>
              <a:rPr lang="en-US" sz="1400" dirty="0" smtClean="0"/>
              <a:t>/</a:t>
            </a:r>
            <a:r>
              <a:rPr lang="en-US" sz="1400" dirty="0" err="1" smtClean="0"/>
              <a:t>snr</a:t>
            </a:r>
            <a:r>
              <a:rPr lang="en-US" sz="1400" dirty="0" smtClean="0"/>
              <a:t> or view) layer </a:t>
            </a:r>
          </a:p>
          <a:p>
            <a:pPr eaLnBrk="1" fontAlgn="ctr" hangingPunct="1"/>
            <a:r>
              <a:rPr lang="en-US" sz="1600" dirty="0" smtClean="0"/>
              <a:t>As HEVC, version -1 addresses temporal scalability, some common HRD parameters may exist among various temporal layers</a:t>
            </a:r>
          </a:p>
          <a:p>
            <a:pPr lvl="1" eaLnBrk="1" fontAlgn="ctr" hangingPunct="1">
              <a:buFont typeface="Courier New" pitchFamily="49" charset="0"/>
              <a:buChar char="o"/>
            </a:pPr>
            <a:r>
              <a:rPr lang="en-US" sz="1400" dirty="0" smtClean="0"/>
              <a:t>Variable length (1 parameter): cpb_cnt_minus1</a:t>
            </a:r>
          </a:p>
          <a:p>
            <a:pPr lvl="2" eaLnBrk="1" fontAlgn="ctr" hangingPunct="1">
              <a:buFont typeface="Wingdings" pitchFamily="2" charset="2"/>
              <a:buChar char="q"/>
            </a:pPr>
            <a:r>
              <a:rPr lang="en-US" sz="1200" dirty="0" smtClean="0">
                <a:solidFill>
                  <a:srgbClr val="C00000"/>
                </a:solidFill>
                <a:ea typeface="Malgun Gothic"/>
              </a:rPr>
              <a:t>specifies </a:t>
            </a:r>
            <a:r>
              <a:rPr lang="en-GB" sz="1200" dirty="0" smtClean="0">
                <a:solidFill>
                  <a:srgbClr val="C00000"/>
                </a:solidFill>
              </a:rPr>
              <a:t>number of alternative </a:t>
            </a:r>
            <a:r>
              <a:rPr lang="en-GB" sz="1200" i="1" dirty="0" smtClean="0">
                <a:solidFill>
                  <a:srgbClr val="C00000"/>
                </a:solidFill>
              </a:rPr>
              <a:t>delivery schedules from the </a:t>
            </a:r>
            <a:r>
              <a:rPr lang="en-GB" sz="1200" b="1" i="1" dirty="0" err="1" smtClean="0">
                <a:solidFill>
                  <a:srgbClr val="C00000"/>
                </a:solidFill>
              </a:rPr>
              <a:t>SchedSelIdx</a:t>
            </a:r>
            <a:r>
              <a:rPr lang="en-GB" sz="1200" i="1" dirty="0" smtClean="0">
                <a:solidFill>
                  <a:srgbClr val="C00000"/>
                </a:solidFill>
              </a:rPr>
              <a:t> (HSS delivery Schedules Selected </a:t>
            </a:r>
            <a:r>
              <a:rPr lang="en-GB" sz="1200" i="1" dirty="0" err="1" smtClean="0">
                <a:solidFill>
                  <a:srgbClr val="C00000"/>
                </a:solidFill>
              </a:rPr>
              <a:t>Idx</a:t>
            </a:r>
            <a:r>
              <a:rPr lang="en-GB" sz="1200" i="1" dirty="0" smtClean="0">
                <a:solidFill>
                  <a:srgbClr val="C00000"/>
                </a:solidFill>
              </a:rPr>
              <a:t>) Subset values with restricted bit rate and CPB size</a:t>
            </a:r>
          </a:p>
          <a:p>
            <a:pPr lvl="2" eaLnBrk="1" fontAlgn="ctr" hangingPunct="1">
              <a:buFont typeface="Wingdings" pitchFamily="2" charset="2"/>
              <a:buChar char="q"/>
            </a:pPr>
            <a:r>
              <a:rPr lang="en-US" sz="1200" dirty="0" smtClean="0">
                <a:solidFill>
                  <a:srgbClr val="C00000"/>
                </a:solidFill>
              </a:rPr>
              <a:t>So this parameter </a:t>
            </a:r>
            <a:r>
              <a:rPr lang="en-US" sz="1200" b="1" dirty="0" smtClean="0">
                <a:solidFill>
                  <a:srgbClr val="C00000"/>
                </a:solidFill>
              </a:rPr>
              <a:t>cannot be considered as a constant parameter </a:t>
            </a:r>
            <a:r>
              <a:rPr lang="en-US" sz="1200" dirty="0" smtClean="0">
                <a:solidFill>
                  <a:srgbClr val="C00000"/>
                </a:solidFill>
              </a:rPr>
              <a:t>for all temporal layers.</a:t>
            </a:r>
            <a:endParaRPr lang="en-US" sz="1200" i="1" dirty="0" smtClean="0">
              <a:solidFill>
                <a:srgbClr val="C00000"/>
              </a:solidFill>
            </a:endParaRPr>
          </a:p>
          <a:p>
            <a:pPr lvl="2" eaLnBrk="1" fontAlgn="ctr" hangingPunct="1">
              <a:buFont typeface="Wingdings" pitchFamily="2" charset="2"/>
              <a:buChar char="q"/>
            </a:pPr>
            <a:r>
              <a:rPr lang="en-GB" sz="1200" dirty="0" smtClean="0">
                <a:solidFill>
                  <a:srgbClr val="C00000"/>
                </a:solidFill>
              </a:rPr>
              <a:t>Note: HSS - Hypothetical Stream Scheduler (HSS) operates for output timing decoder conformance</a:t>
            </a:r>
          </a:p>
          <a:p>
            <a:pPr lvl="1">
              <a:buFont typeface="Courier New" pitchFamily="49" charset="0"/>
              <a:buChar char="o"/>
            </a:pPr>
            <a:r>
              <a:rPr lang="en-GB" sz="1400" dirty="0" smtClean="0"/>
              <a:t>Fixed length, 4-bit HRD parameters (2) </a:t>
            </a:r>
          </a:p>
          <a:p>
            <a:pPr lvl="2">
              <a:buFont typeface="Wingdings" pitchFamily="2" charset="2"/>
              <a:buChar char="q"/>
            </a:pPr>
            <a:r>
              <a:rPr lang="en-GB" sz="1200" b="1" i="1" dirty="0" err="1" smtClean="0">
                <a:solidFill>
                  <a:srgbClr val="C00000"/>
                </a:solidFill>
              </a:rPr>
              <a:t>bit_rate_scale</a:t>
            </a:r>
            <a:r>
              <a:rPr lang="en-GB" sz="1200" b="1" i="1" dirty="0" smtClean="0">
                <a:solidFill>
                  <a:srgbClr val="C00000"/>
                </a:solidFill>
              </a:rPr>
              <a:t>:    </a:t>
            </a:r>
            <a:r>
              <a:rPr lang="en-GB" sz="1200" dirty="0" err="1" smtClean="0">
                <a:solidFill>
                  <a:srgbClr val="C00000"/>
                </a:solidFill>
              </a:rPr>
              <a:t>BitRate</a:t>
            </a:r>
            <a:r>
              <a:rPr lang="en-GB" sz="1200" dirty="0" smtClean="0">
                <a:solidFill>
                  <a:srgbClr val="C00000"/>
                </a:solidFill>
              </a:rPr>
              <a:t>[ </a:t>
            </a:r>
            <a:r>
              <a:rPr lang="en-GB" sz="1200" dirty="0" err="1" smtClean="0">
                <a:solidFill>
                  <a:srgbClr val="C00000"/>
                </a:solidFill>
              </a:rPr>
              <a:t>SchedSelIdx</a:t>
            </a:r>
            <a:r>
              <a:rPr lang="en-GB" sz="1200" dirty="0" smtClean="0">
                <a:solidFill>
                  <a:srgbClr val="C00000"/>
                </a:solidFill>
              </a:rPr>
              <a:t> ] = ( bit_rate_value_minus1[ </a:t>
            </a:r>
            <a:r>
              <a:rPr lang="en-GB" sz="1200" dirty="0" err="1" smtClean="0">
                <a:solidFill>
                  <a:srgbClr val="C00000"/>
                </a:solidFill>
              </a:rPr>
              <a:t>SchedSelIdx</a:t>
            </a:r>
            <a:r>
              <a:rPr lang="en-GB" sz="1200" dirty="0" smtClean="0">
                <a:solidFill>
                  <a:srgbClr val="C00000"/>
                </a:solidFill>
              </a:rPr>
              <a:t> ] + 1 ) * 2</a:t>
            </a:r>
            <a:r>
              <a:rPr lang="en-GB" sz="1200" baseline="30000" dirty="0" smtClean="0">
                <a:solidFill>
                  <a:srgbClr val="C00000"/>
                </a:solidFill>
              </a:rPr>
              <a:t>(6 + </a:t>
            </a:r>
            <a:r>
              <a:rPr lang="en-GB" sz="1200" baseline="30000" dirty="0" err="1" smtClean="0">
                <a:solidFill>
                  <a:srgbClr val="C00000"/>
                </a:solidFill>
              </a:rPr>
              <a:t>bit_rate_scale</a:t>
            </a:r>
            <a:r>
              <a:rPr lang="en-GB" sz="1200" baseline="30000" dirty="0" smtClean="0">
                <a:solidFill>
                  <a:srgbClr val="C00000"/>
                </a:solidFill>
              </a:rPr>
              <a:t>)</a:t>
            </a:r>
          </a:p>
          <a:p>
            <a:pPr lvl="2">
              <a:buFont typeface="Wingdings" pitchFamily="2" charset="2"/>
              <a:buChar char="q"/>
            </a:pPr>
            <a:r>
              <a:rPr lang="en-GB" sz="1200" b="1" i="1" dirty="0" err="1" smtClean="0">
                <a:solidFill>
                  <a:srgbClr val="C00000"/>
                </a:solidFill>
              </a:rPr>
              <a:t>cpb_size_scale</a:t>
            </a:r>
            <a:r>
              <a:rPr lang="en-GB" sz="1200" b="1" i="1" dirty="0" smtClean="0">
                <a:solidFill>
                  <a:srgbClr val="C00000"/>
                </a:solidFill>
              </a:rPr>
              <a:t>:   </a:t>
            </a:r>
            <a:r>
              <a:rPr lang="en-GB" sz="1200" dirty="0" err="1" smtClean="0">
                <a:solidFill>
                  <a:srgbClr val="C00000"/>
                </a:solidFill>
              </a:rPr>
              <a:t>CpbSize</a:t>
            </a:r>
            <a:r>
              <a:rPr lang="en-GB" sz="1200" dirty="0" smtClean="0">
                <a:solidFill>
                  <a:srgbClr val="C00000"/>
                </a:solidFill>
              </a:rPr>
              <a:t>[ </a:t>
            </a:r>
            <a:r>
              <a:rPr lang="en-GB" sz="1200" dirty="0" err="1" smtClean="0">
                <a:solidFill>
                  <a:srgbClr val="C00000"/>
                </a:solidFill>
              </a:rPr>
              <a:t>SchedSelIdx</a:t>
            </a:r>
            <a:r>
              <a:rPr lang="en-GB" sz="1200" dirty="0" smtClean="0">
                <a:solidFill>
                  <a:srgbClr val="C00000"/>
                </a:solidFill>
              </a:rPr>
              <a:t> ] = ( cpb_size_value_minus1[ </a:t>
            </a:r>
            <a:r>
              <a:rPr lang="en-GB" sz="1200" dirty="0" err="1" smtClean="0">
                <a:solidFill>
                  <a:srgbClr val="C00000"/>
                </a:solidFill>
              </a:rPr>
              <a:t>SchedSelIdx</a:t>
            </a:r>
            <a:r>
              <a:rPr lang="en-GB" sz="1200" dirty="0" smtClean="0">
                <a:solidFill>
                  <a:srgbClr val="C00000"/>
                </a:solidFill>
              </a:rPr>
              <a:t> ] + 1 ) * 2</a:t>
            </a:r>
            <a:r>
              <a:rPr lang="en-GB" sz="1200" baseline="30000" dirty="0" smtClean="0">
                <a:solidFill>
                  <a:srgbClr val="C00000"/>
                </a:solidFill>
              </a:rPr>
              <a:t>(4 + </a:t>
            </a:r>
            <a:r>
              <a:rPr lang="en-GB" sz="1200" baseline="30000" dirty="0" err="1" smtClean="0">
                <a:solidFill>
                  <a:srgbClr val="C00000"/>
                </a:solidFill>
              </a:rPr>
              <a:t>cpb_size_scale</a:t>
            </a:r>
            <a:r>
              <a:rPr lang="en-GB" sz="1200" baseline="30000" dirty="0" smtClean="0">
                <a:solidFill>
                  <a:srgbClr val="C00000"/>
                </a:solidFill>
              </a:rPr>
              <a:t>)</a:t>
            </a:r>
          </a:p>
          <a:p>
            <a:pPr lvl="2">
              <a:buFont typeface="Wingdings" pitchFamily="2" charset="2"/>
              <a:buChar char="q"/>
            </a:pPr>
            <a:r>
              <a:rPr lang="en-GB" sz="1200" dirty="0" smtClean="0">
                <a:solidFill>
                  <a:srgbClr val="C00000"/>
                </a:solidFill>
              </a:rPr>
              <a:t>So  both </a:t>
            </a:r>
            <a:r>
              <a:rPr lang="en-GB" sz="1200" b="1" i="1" dirty="0" err="1" smtClean="0">
                <a:solidFill>
                  <a:srgbClr val="C00000"/>
                </a:solidFill>
              </a:rPr>
              <a:t>bit_rate_scale</a:t>
            </a:r>
            <a:r>
              <a:rPr lang="en-GB" sz="1200" b="1" i="1" dirty="0" smtClean="0">
                <a:solidFill>
                  <a:srgbClr val="C00000"/>
                </a:solidFill>
              </a:rPr>
              <a:t> </a:t>
            </a:r>
            <a:r>
              <a:rPr lang="en-GB" sz="1200" dirty="0" smtClean="0">
                <a:solidFill>
                  <a:srgbClr val="C00000"/>
                </a:solidFill>
              </a:rPr>
              <a:t>and</a:t>
            </a:r>
            <a:r>
              <a:rPr lang="en-GB" sz="1200" b="1" i="1" dirty="0" smtClean="0">
                <a:solidFill>
                  <a:srgbClr val="C00000"/>
                </a:solidFill>
              </a:rPr>
              <a:t> </a:t>
            </a:r>
            <a:r>
              <a:rPr lang="en-GB" sz="1200" b="1" i="1" dirty="0" err="1" smtClean="0">
                <a:solidFill>
                  <a:srgbClr val="C00000"/>
                </a:solidFill>
              </a:rPr>
              <a:t>cpb_size</a:t>
            </a:r>
            <a:r>
              <a:rPr lang="en-GB" sz="1200" b="1" i="1" dirty="0" smtClean="0">
                <a:solidFill>
                  <a:srgbClr val="C00000"/>
                </a:solidFill>
              </a:rPr>
              <a:t> _scale  </a:t>
            </a:r>
            <a:r>
              <a:rPr lang="en-GB" sz="1200" dirty="0" smtClean="0">
                <a:solidFill>
                  <a:srgbClr val="C00000"/>
                </a:solidFill>
              </a:rPr>
              <a:t>can be made constant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52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762000"/>
          <a:ext cx="5105400" cy="2400300"/>
        </p:xfrm>
        <a:graphic>
          <a:graphicData uri="http://schemas.openxmlformats.org/drawingml/2006/table">
            <a:tbl>
              <a:tblPr/>
              <a:tblGrid>
                <a:gridCol w="4254500"/>
                <a:gridCol w="8509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hrd_parameters(</a:t>
                      </a:r>
                      <a:r>
                        <a:rPr lang="en-GB" sz="105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50" b="1">
                          <a:latin typeface="Times New Roman"/>
                          <a:ea typeface="Malgun Gothic"/>
                          <a:cs typeface="Times New Roman"/>
                        </a:rPr>
                        <a:t>cpb_cnt_minus1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5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bit_rate_scale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5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cpb_size_scale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	for( SchedSelIdx = 0; SchedSelIdx &lt;= cpb_cnt_minus1; SchedSelIdx++ ) {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5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b="1">
                          <a:latin typeface="Times New Roman"/>
                          <a:ea typeface="Malgun Gothic"/>
                          <a:cs typeface="Times New Roman"/>
                        </a:rPr>
                        <a:t>		bit_rate_value_minus1[</a:t>
                      </a: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 SchedSelIdx </a:t>
                      </a:r>
                      <a:r>
                        <a:rPr lang="en-GB" sz="105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b="1">
                          <a:latin typeface="Times New Roman"/>
                          <a:ea typeface="Malgun Gothic"/>
                          <a:cs typeface="Times New Roman"/>
                        </a:rPr>
                        <a:t>		cpb_size_value_minus1[</a:t>
                      </a: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 SchedSelIdx </a:t>
                      </a:r>
                      <a:r>
                        <a:rPr lang="en-GB" sz="105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50" b="1">
                          <a:latin typeface="Times New Roman"/>
                          <a:ea typeface="Malgun Gothic"/>
                          <a:cs typeface="Times New Roman"/>
                        </a:rPr>
                        <a:t>cbr_flag[</a:t>
                      </a: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 SchedSelIdx </a:t>
                      </a:r>
                      <a:r>
                        <a:rPr lang="en-GB" sz="105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5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initial_cpb_removal_delay_length_minus1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cpb_removal_delay_length_minus1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dpb_output_delay_length_minus1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time_offset_length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5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en-US" sz="105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5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42446"/>
            <a:ext cx="8534400" cy="523220"/>
          </a:xfrm>
        </p:spPr>
        <p:txBody>
          <a:bodyPr/>
          <a:lstStyle/>
          <a:p>
            <a:r>
              <a:rPr lang="en-US" sz="2800" dirty="0" smtClean="0"/>
              <a:t>From VUI HRD parameters Semantics Definition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572000"/>
          </a:xfrm>
        </p:spPr>
        <p:txBody>
          <a:bodyPr/>
          <a:lstStyle/>
          <a:p>
            <a:endParaRPr lang="en-GB" sz="1000" baseline="30000" dirty="0" smtClean="0"/>
          </a:p>
          <a:p>
            <a:pPr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tx1"/>
                </a:solidFill>
              </a:rPr>
              <a:t>Fixed length, 5-bit HRD parameters (4)  </a:t>
            </a:r>
            <a:endParaRPr lang="en-GB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400" b="1" i="1" dirty="0" smtClean="0">
                <a:solidFill>
                  <a:srgbClr val="C00000"/>
                </a:solidFill>
              </a:rPr>
              <a:t>initial_cpb_removal_delay_length_minus1</a:t>
            </a:r>
          </a:p>
          <a:p>
            <a:pPr lvl="1">
              <a:buFont typeface="Wingdings" pitchFamily="2" charset="2"/>
              <a:buChar char="q"/>
            </a:pPr>
            <a:r>
              <a:rPr lang="en-GB" sz="1400" b="1" i="1" dirty="0" smtClean="0">
                <a:solidFill>
                  <a:srgbClr val="C00000"/>
                </a:solidFill>
              </a:rPr>
              <a:t>cpb_removal_delay_length_minus1 </a:t>
            </a:r>
          </a:p>
          <a:p>
            <a:pPr lvl="1">
              <a:buFont typeface="Wingdings" pitchFamily="2" charset="2"/>
              <a:buChar char="q"/>
            </a:pPr>
            <a:r>
              <a:rPr lang="en-GB" sz="1400" b="1" i="1" dirty="0" smtClean="0">
                <a:solidFill>
                  <a:srgbClr val="C00000"/>
                </a:solidFill>
              </a:rPr>
              <a:t>dpb_output_delay_length_minus1 </a:t>
            </a:r>
          </a:p>
          <a:p>
            <a:pPr lvl="1">
              <a:buFont typeface="Wingdings" pitchFamily="2" charset="2"/>
              <a:buChar char="q"/>
            </a:pPr>
            <a:r>
              <a:rPr lang="en-GB" sz="1400" b="1" i="1" dirty="0" err="1" smtClean="0">
                <a:solidFill>
                  <a:srgbClr val="C00000"/>
                </a:solidFill>
              </a:rPr>
              <a:t>time_offset_length</a:t>
            </a:r>
            <a:r>
              <a:rPr lang="en-GB" sz="1400" b="1" i="1" dirty="0" smtClean="0">
                <a:solidFill>
                  <a:srgbClr val="C00000"/>
                </a:solidFill>
              </a:rPr>
              <a:t> </a:t>
            </a:r>
            <a:endParaRPr lang="en-GB" sz="1200" b="1" i="1" dirty="0" smtClean="0">
              <a:solidFill>
                <a:srgbClr val="C00000"/>
              </a:solidFill>
            </a:endParaRPr>
          </a:p>
          <a:p>
            <a:pPr lvl="2"/>
            <a:endParaRPr lang="en-GB" sz="1000" b="1" i="1" dirty="0" smtClean="0"/>
          </a:p>
          <a:p>
            <a:pPr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tx1"/>
                </a:solidFill>
              </a:rPr>
              <a:t>From Semantics definition: </a:t>
            </a:r>
          </a:p>
          <a:p>
            <a:pPr lvl="1">
              <a:buFont typeface="Wingdings" pitchFamily="2" charset="2"/>
              <a:buChar char="q"/>
            </a:pPr>
            <a:r>
              <a:rPr lang="en-GB" sz="1400" dirty="0" smtClean="0">
                <a:solidFill>
                  <a:srgbClr val="C00000"/>
                </a:solidFill>
              </a:rPr>
              <a:t>"</a:t>
            </a:r>
            <a:r>
              <a:rPr lang="en-US" sz="1400" dirty="0" smtClean="0">
                <a:solidFill>
                  <a:srgbClr val="C00000"/>
                </a:solidFill>
              </a:rPr>
              <a:t>When the '*'_delay_length_minus1 (or, </a:t>
            </a:r>
            <a:r>
              <a:rPr lang="en-US" sz="1400" dirty="0" err="1" smtClean="0">
                <a:solidFill>
                  <a:srgbClr val="C00000"/>
                </a:solidFill>
              </a:rPr>
              <a:t>time_offset_length</a:t>
            </a:r>
            <a:r>
              <a:rPr lang="en-US" sz="1400" dirty="0" smtClean="0">
                <a:solidFill>
                  <a:srgbClr val="C00000"/>
                </a:solidFill>
              </a:rPr>
              <a:t>)  syntax element is present in more than one </a:t>
            </a:r>
            <a:r>
              <a:rPr lang="en-US" sz="1400" dirty="0" err="1" smtClean="0">
                <a:solidFill>
                  <a:srgbClr val="C00000"/>
                </a:solidFill>
              </a:rPr>
              <a:t>hrd_parameters</a:t>
            </a:r>
            <a:r>
              <a:rPr lang="en-US" sz="1400" dirty="0" smtClean="0">
                <a:solidFill>
                  <a:srgbClr val="C00000"/>
                </a:solidFill>
              </a:rPr>
              <a:t>( ) syntax structure within the VUI parameters syntax structure, the value of the '*'_delay_length_minus1 (or, </a:t>
            </a:r>
            <a:r>
              <a:rPr lang="en-US" sz="1400" dirty="0" err="1" smtClean="0">
                <a:solidFill>
                  <a:srgbClr val="C00000"/>
                </a:solidFill>
              </a:rPr>
              <a:t>time_offset_length</a:t>
            </a:r>
            <a:r>
              <a:rPr lang="en-US" sz="1400" dirty="0" smtClean="0">
                <a:solidFill>
                  <a:srgbClr val="C00000"/>
                </a:solidFill>
              </a:rPr>
              <a:t>)  parameters shall be equal in both </a:t>
            </a:r>
            <a:r>
              <a:rPr lang="en-US" sz="1400" dirty="0" err="1" smtClean="0">
                <a:solidFill>
                  <a:srgbClr val="C00000"/>
                </a:solidFill>
              </a:rPr>
              <a:t>hrd_parameters</a:t>
            </a:r>
            <a:r>
              <a:rPr lang="en-US" sz="1400" dirty="0" smtClean="0">
                <a:solidFill>
                  <a:srgbClr val="C00000"/>
                </a:solidFill>
              </a:rPr>
              <a:t>( ) syntax structures. When the '*'_delay_length_minus1 (or, </a:t>
            </a:r>
            <a:r>
              <a:rPr lang="en-US" sz="1400" dirty="0" err="1" smtClean="0">
                <a:solidFill>
                  <a:srgbClr val="C00000"/>
                </a:solidFill>
              </a:rPr>
              <a:t>time_offset_length</a:t>
            </a:r>
            <a:r>
              <a:rPr lang="en-US" sz="1400" dirty="0" smtClean="0">
                <a:solidFill>
                  <a:srgbClr val="C00000"/>
                </a:solidFill>
              </a:rPr>
              <a:t>)  syntax element is not present, it is inferred to be equal to 23 (24 for </a:t>
            </a:r>
            <a:r>
              <a:rPr lang="en-US" sz="1400" dirty="0" err="1" smtClean="0">
                <a:solidFill>
                  <a:srgbClr val="C00000"/>
                </a:solidFill>
              </a:rPr>
              <a:t>time_offset_length</a:t>
            </a:r>
            <a:r>
              <a:rPr lang="en-US" sz="1400" dirty="0" smtClean="0">
                <a:solidFill>
                  <a:srgbClr val="C00000"/>
                </a:solidFill>
              </a:rPr>
              <a:t>)."</a:t>
            </a:r>
          </a:p>
          <a:p>
            <a:pPr lvl="1">
              <a:buFont typeface="Wingdings" pitchFamily="2" charset="2"/>
              <a:buChar char="q"/>
            </a:pPr>
            <a:r>
              <a:rPr lang="en-GB" sz="1400" dirty="0" smtClean="0">
                <a:solidFill>
                  <a:srgbClr val="C00000"/>
                </a:solidFill>
              </a:rPr>
              <a:t>When the SEs not present, all of them = 23, except </a:t>
            </a:r>
            <a:r>
              <a:rPr lang="en-GB" sz="1400" dirty="0" err="1" smtClean="0">
                <a:solidFill>
                  <a:srgbClr val="C00000"/>
                </a:solidFill>
              </a:rPr>
              <a:t>time_offset_length</a:t>
            </a:r>
            <a:r>
              <a:rPr lang="en-GB" sz="1400" dirty="0" smtClean="0">
                <a:solidFill>
                  <a:srgbClr val="C00000"/>
                </a:solidFill>
              </a:rPr>
              <a:t> = 24</a:t>
            </a:r>
          </a:p>
          <a:p>
            <a:pPr lvl="1">
              <a:buNone/>
            </a:pPr>
            <a:endParaRPr lang="en-US" sz="1400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1800" dirty="0" smtClean="0">
                <a:solidFill>
                  <a:schemeClr val="tx1"/>
                </a:solidFill>
              </a:rPr>
              <a:t>Given the above semantics definition, we may consider all these </a:t>
            </a:r>
            <a:r>
              <a:rPr lang="en-GB" sz="1800" dirty="0" smtClean="0">
                <a:solidFill>
                  <a:schemeClr val="tx1"/>
                </a:solidFill>
              </a:rPr>
              <a:t>four syntax parameters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smtClean="0">
                <a:solidFill>
                  <a:schemeClr val="tx1"/>
                </a:solidFill>
              </a:rPr>
              <a:t>of </a:t>
            </a:r>
            <a:r>
              <a:rPr lang="en-GB" sz="1800" b="1" i="1" dirty="0" smtClean="0">
                <a:solidFill>
                  <a:schemeClr val="tx1"/>
                </a:solidFill>
              </a:rPr>
              <a:t>“*_delaay_length_minus1* </a:t>
            </a:r>
            <a:r>
              <a:rPr lang="en-GB" sz="1800" dirty="0" smtClean="0">
                <a:solidFill>
                  <a:schemeClr val="tx1"/>
                </a:solidFill>
              </a:rPr>
              <a:t>and</a:t>
            </a:r>
            <a:r>
              <a:rPr lang="en-GB" sz="1800" b="1" i="1" dirty="0" smtClean="0">
                <a:solidFill>
                  <a:schemeClr val="tx1"/>
                </a:solidFill>
              </a:rPr>
              <a:t> “</a:t>
            </a:r>
            <a:r>
              <a:rPr lang="en-GB" sz="1800" b="1" i="1" dirty="0" err="1" smtClean="0">
                <a:solidFill>
                  <a:schemeClr val="tx1"/>
                </a:solidFill>
              </a:rPr>
              <a:t>time_offset_length</a:t>
            </a:r>
            <a:r>
              <a:rPr lang="en-GB" sz="1800" b="1" i="1" dirty="0" smtClean="0">
                <a:solidFill>
                  <a:schemeClr val="tx1"/>
                </a:solidFill>
              </a:rPr>
              <a:t>” </a:t>
            </a:r>
            <a:r>
              <a:rPr lang="en-GB" sz="1800" dirty="0" smtClean="0">
                <a:solidFill>
                  <a:schemeClr val="tx1"/>
                </a:solidFill>
              </a:rPr>
              <a:t>to remain </a:t>
            </a:r>
            <a:r>
              <a:rPr lang="en-GB" sz="1800" b="1" dirty="0" smtClean="0">
                <a:solidFill>
                  <a:schemeClr val="tx1"/>
                </a:solidFill>
              </a:rPr>
              <a:t>constant</a:t>
            </a:r>
            <a:r>
              <a:rPr lang="en-GB" sz="1800" dirty="0" smtClean="0">
                <a:solidFill>
                  <a:schemeClr val="tx1"/>
                </a:solidFill>
              </a:rPr>
              <a:t> for all temporal-layers (similar buffer properties for all layers)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hrd_parameters</a:t>
            </a:r>
            <a:r>
              <a:rPr lang="en-US" dirty="0" smtClean="0"/>
              <a:t>() modifications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3048000"/>
          <a:ext cx="4953000" cy="1447800"/>
        </p:xfrm>
        <a:graphic>
          <a:graphicData uri="http://schemas.openxmlformats.org/drawingml/2006/table">
            <a:tbl>
              <a:tblPr/>
              <a:tblGrid>
                <a:gridCol w="4191000"/>
                <a:gridCol w="762000"/>
              </a:tblGrid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hrd_parameters_var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cpb_cnt_minus1</a:t>
                      </a:r>
                      <a:endParaRPr lang="en-US" sz="1000" dirty="0">
                        <a:solidFill>
                          <a:srgbClr val="FF0000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ue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000" b="1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for(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SchedSelIdx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= 0;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SchedSelIdx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&lt;= cpb_cnt_minus1;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SchedSelIdx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++ 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	bit_rate_value_minus1[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SchedSelIdx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 err="1">
                          <a:latin typeface="Times New Roman"/>
                          <a:ea typeface="Malgun Gothic"/>
                        </a:rPr>
                        <a:t>ue</a:t>
                      </a:r>
                      <a:r>
                        <a:rPr lang="en-GB" sz="1000" b="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0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cpb_size_value_minus1[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SchedSelIdx 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cbr_flag[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SchedSelIdx 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4724400"/>
          <a:ext cx="4953000" cy="1422400"/>
        </p:xfrm>
        <a:graphic>
          <a:graphicData uri="http://schemas.openxmlformats.org/drawingml/2006/table">
            <a:tbl>
              <a:tblPr/>
              <a:tblGrid>
                <a:gridCol w="4191000"/>
                <a:gridCol w="762000"/>
              </a:tblGrid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hrd_parameters_fixed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bit_rate_scale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u(4)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cpb_size_scale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u(4)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initial_cpb_removal_delay_length_minus1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u(5)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cpb_removal_delay_length_minus1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u(5)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dpb_output_delay_length_minus1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u(5)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time_offset_length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u(5)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066800"/>
            <a:ext cx="8610600" cy="1981200"/>
          </a:xfrm>
          <a:prstGeom prst="rect">
            <a:avLst/>
          </a:prstGeom>
        </p:spPr>
        <p:txBody>
          <a:bodyPr/>
          <a:lstStyle/>
          <a:p>
            <a:pPr hangingPunct="0"/>
            <a:r>
              <a:rPr lang="en-GB" sz="1400" dirty="0" smtClean="0">
                <a:solidFill>
                  <a:srgbClr val="000099"/>
                </a:solidFill>
              </a:rPr>
              <a:t>HRD parameters syntax structure can be split up into two parts:</a:t>
            </a:r>
            <a:endParaRPr lang="en-US" sz="1400" dirty="0" smtClean="0">
              <a:solidFill>
                <a:srgbClr val="000099"/>
              </a:solidFill>
            </a:endParaRPr>
          </a:p>
          <a:p>
            <a:pPr marL="342900" indent="-342900" hangingPunct="0">
              <a:buAutoNum type="alphaLcParenR"/>
            </a:pPr>
            <a:r>
              <a:rPr lang="en-GB" sz="1300" dirty="0" err="1" smtClean="0"/>
              <a:t>hrd_parameters_fixed</a:t>
            </a:r>
            <a:r>
              <a:rPr lang="en-GB" sz="1300" dirty="0" smtClean="0"/>
              <a:t>()</a:t>
            </a:r>
          </a:p>
          <a:p>
            <a:pPr marL="800100" lvl="1" indent="-342900" hangingPunct="0"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the same for all temporal layers with constant parameters</a:t>
            </a:r>
          </a:p>
          <a:p>
            <a:pPr marL="800100" lvl="1" indent="-342900" hangingPunct="0"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There could be 2 options for this </a:t>
            </a:r>
            <a:r>
              <a:rPr lang="en-GB" dirty="0" err="1" smtClean="0">
                <a:solidFill>
                  <a:srgbClr val="FF0000"/>
                </a:solidFill>
              </a:rPr>
              <a:t>hrd_parameters_fixed</a:t>
            </a:r>
            <a:r>
              <a:rPr lang="en-GB" dirty="0" smtClean="0">
                <a:solidFill>
                  <a:srgbClr val="FF0000"/>
                </a:solidFill>
              </a:rPr>
              <a:t>() structure:</a:t>
            </a:r>
            <a:endParaRPr lang="en-US" sz="1300" dirty="0" smtClean="0">
              <a:solidFill>
                <a:srgbClr val="FF0000"/>
              </a:solidFill>
            </a:endParaRPr>
          </a:p>
          <a:p>
            <a:pPr marL="1257300" lvl="2" indent="-342900" hangingPunct="0">
              <a:buFont typeface="Arial" pitchFamily="34" charset="0"/>
              <a:buChar char="•"/>
            </a:pPr>
            <a:r>
              <a:rPr lang="en-GB" sz="1100" u="sng" dirty="0" smtClean="0">
                <a:solidFill>
                  <a:srgbClr val="0070C0"/>
                </a:solidFill>
              </a:rPr>
              <a:t>Option-1</a:t>
            </a:r>
            <a:r>
              <a:rPr lang="en-GB" sz="1100" dirty="0" smtClean="0">
                <a:solidFill>
                  <a:srgbClr val="0070C0"/>
                </a:solidFill>
              </a:rPr>
              <a:t>: A single </a:t>
            </a:r>
            <a:r>
              <a:rPr lang="en-GB" sz="1100" dirty="0" err="1" smtClean="0">
                <a:solidFill>
                  <a:srgbClr val="0070C0"/>
                </a:solidFill>
              </a:rPr>
              <a:t>hrd_parameters_fixed</a:t>
            </a:r>
            <a:r>
              <a:rPr lang="en-GB" sz="1100" dirty="0" smtClean="0">
                <a:solidFill>
                  <a:srgbClr val="0070C0"/>
                </a:solidFill>
              </a:rPr>
              <a:t>() structure for both NAL and VCL HRD cases</a:t>
            </a:r>
            <a:endParaRPr lang="en-US" sz="1100" dirty="0" smtClean="0">
              <a:solidFill>
                <a:srgbClr val="0070C0"/>
              </a:solidFill>
            </a:endParaRPr>
          </a:p>
          <a:p>
            <a:pPr marL="1257300" lvl="2" indent="-342900" hangingPunct="0">
              <a:buFont typeface="Arial" pitchFamily="34" charset="0"/>
              <a:buChar char="•"/>
            </a:pPr>
            <a:r>
              <a:rPr lang="en-GB" sz="1100" u="sng" dirty="0" smtClean="0">
                <a:solidFill>
                  <a:srgbClr val="0070C0"/>
                </a:solidFill>
              </a:rPr>
              <a:t>Option-2</a:t>
            </a:r>
            <a:r>
              <a:rPr lang="en-GB" sz="1100" dirty="0" smtClean="0">
                <a:solidFill>
                  <a:srgbClr val="0070C0"/>
                </a:solidFill>
              </a:rPr>
              <a:t>: Two separate </a:t>
            </a:r>
            <a:r>
              <a:rPr lang="en-GB" sz="1100" dirty="0" err="1" smtClean="0">
                <a:solidFill>
                  <a:srgbClr val="0070C0"/>
                </a:solidFill>
              </a:rPr>
              <a:t>hrd_parameters_fixed</a:t>
            </a:r>
            <a:r>
              <a:rPr lang="en-GB" sz="1100" dirty="0" smtClean="0">
                <a:solidFill>
                  <a:srgbClr val="0070C0"/>
                </a:solidFill>
              </a:rPr>
              <a:t>() structures for NAL and VCL HRD cases – </a:t>
            </a:r>
            <a:r>
              <a:rPr lang="en-GB" sz="1100" dirty="0" err="1" smtClean="0">
                <a:solidFill>
                  <a:srgbClr val="0070C0"/>
                </a:solidFill>
              </a:rPr>
              <a:t>hrd_parameters_fixed_nal</a:t>
            </a:r>
            <a:r>
              <a:rPr lang="en-GB" sz="1100" dirty="0" smtClean="0">
                <a:solidFill>
                  <a:srgbClr val="0070C0"/>
                </a:solidFill>
              </a:rPr>
              <a:t>() and  </a:t>
            </a:r>
            <a:r>
              <a:rPr lang="en-GB" sz="1100" dirty="0" err="1" smtClean="0">
                <a:solidFill>
                  <a:srgbClr val="0070C0"/>
                </a:solidFill>
              </a:rPr>
              <a:t>hrd_parameters_fixed_vcl</a:t>
            </a:r>
            <a:r>
              <a:rPr lang="en-GB" sz="1100" dirty="0" smtClean="0">
                <a:solidFill>
                  <a:srgbClr val="0070C0"/>
                </a:solidFill>
              </a:rPr>
              <a:t>(). </a:t>
            </a:r>
          </a:p>
          <a:p>
            <a:pPr marL="1714500" lvl="3" indent="-342900" hangingPunct="0">
              <a:buFont typeface="Arial" pitchFamily="34" charset="0"/>
              <a:buChar char="•"/>
            </a:pPr>
            <a:r>
              <a:rPr lang="en-GB" sz="1050" dirty="0" smtClean="0">
                <a:solidFill>
                  <a:srgbClr val="FF00FF"/>
                </a:solidFill>
              </a:rPr>
              <a:t>Both these syntax structures contain identical syntax parameters as in </a:t>
            </a:r>
            <a:r>
              <a:rPr lang="en-GB" sz="1050" dirty="0" err="1" smtClean="0">
                <a:solidFill>
                  <a:srgbClr val="FF00FF"/>
                </a:solidFill>
              </a:rPr>
              <a:t>hrd_parameters_fixed</a:t>
            </a:r>
            <a:r>
              <a:rPr lang="en-GB" sz="1050" dirty="0" smtClean="0">
                <a:solidFill>
                  <a:srgbClr val="FF00FF"/>
                </a:solidFill>
              </a:rPr>
              <a:t>(), but with different values perhaps.</a:t>
            </a:r>
            <a:endParaRPr lang="en-US" sz="1050" dirty="0" smtClean="0">
              <a:solidFill>
                <a:srgbClr val="FF00FF"/>
              </a:solidFill>
            </a:endParaRPr>
          </a:p>
          <a:p>
            <a:pPr hangingPunct="0"/>
            <a:r>
              <a:rPr lang="en-GB" sz="1300" dirty="0" smtClean="0"/>
              <a:t>b) </a:t>
            </a:r>
            <a:r>
              <a:rPr lang="en-GB" sz="1300" dirty="0" err="1" smtClean="0"/>
              <a:t>hrd_parameters_var</a:t>
            </a:r>
            <a:r>
              <a:rPr lang="en-GB" sz="1300" dirty="0" smtClean="0"/>
              <a:t>() - it will be changing according to each temporal layer requirements.</a:t>
            </a:r>
            <a:endParaRPr lang="en-US" sz="1300" dirty="0" smtClean="0"/>
          </a:p>
          <a:p>
            <a:pPr marL="342900" indent="-342900" hangingPunct="0">
              <a:buAutoNum type="alphaLcParenR"/>
            </a:pPr>
            <a:endParaRPr lang="en-U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584775"/>
          </a:xfrm>
        </p:spPr>
        <p:txBody>
          <a:bodyPr/>
          <a:lstStyle/>
          <a:p>
            <a:r>
              <a:rPr lang="en-US" sz="3200" dirty="0" smtClean="0"/>
              <a:t>Modified VUI Extension – Option 1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52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685800"/>
          <a:ext cx="6172200" cy="5817084"/>
        </p:xfrm>
        <a:graphic>
          <a:graphicData uri="http://schemas.openxmlformats.org/drawingml/2006/table">
            <a:tbl>
              <a:tblPr/>
              <a:tblGrid>
                <a:gridCol w="5267141"/>
                <a:gridCol w="905059"/>
              </a:tblGrid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vui_parameters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GB" sz="900" dirty="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..... edited  out ....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 .......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900" b="1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vui_num_temporal_layers_minus1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hrd_parameters_fixed( )   // Fixed HRD parameters for all temporal layers</a:t>
                      </a:r>
                      <a:r>
                        <a:rPr lang="en-US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for (</a:t>
                      </a:r>
                      <a:r>
                        <a:rPr lang="en-GB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=0; </a:t>
                      </a:r>
                      <a:r>
                        <a:rPr lang="en-GB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&lt;=</a:t>
                      </a:r>
                      <a:r>
                        <a:rPr lang="en-GB" sz="9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vui_num_temporal_layers_minus1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++ ) {  // iterative loop starts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 smtClean="0">
                          <a:latin typeface="Times"/>
                          <a:ea typeface="Malgun Gothic"/>
                          <a:cs typeface="Times New Roman"/>
                        </a:rPr>
                        <a:t>        </a:t>
                      </a:r>
                      <a:r>
                        <a:rPr lang="en-US" sz="900" b="1" dirty="0" err="1" smtClean="0">
                          <a:latin typeface="Times"/>
                          <a:ea typeface="Malgun Gothic"/>
                          <a:cs typeface="Times New Roman"/>
                        </a:rPr>
                        <a:t>vui_temporal_id</a:t>
                      </a:r>
                      <a:r>
                        <a:rPr lang="en-US" sz="900" b="1" dirty="0" smtClean="0"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US" sz="900" b="1" dirty="0" err="1" smtClean="0">
                          <a:latin typeface="Times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900" b="1" dirty="0" smtClean="0"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 b="1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 b="0" dirty="0" smtClean="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9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field_seq_flag</a:t>
                      </a: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 dirty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timing_info_present_flag</a:t>
                      </a: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timing_info_present_flag[i]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num_units_in_tick[i]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time_scale[i]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fixed_pic_rate_flag[i]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   nal_hrd_parameters_present_flag[i]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nal_hrd_parameters_present_flag[i] ) 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hrd_parameters_var(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vcl_hrd_parameters_present_flag[i]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vcl_hrd_parameters_present_flag[i]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hrd_parameters_var(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nal_hrd_parameters_present_flag[i] | | vcl_hrd_parameters_present_flag[i] )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{ // ed - missing ?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low_delay_hrd_flag[i]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sub_pic_cpb_params_present_flag[i]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   if( sub_pic_cpb_params_present_flag[i]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   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num_units_in_sub_tick[i]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  // iterative loop ends for temporal layers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bitstream_restriction_flag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if( bitstream_restriction_flag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tiles_fixed_structure_flag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motion_vectors_over_pic_boundaries_flag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max_bytes_per_pic_denom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max_bits_per_mincu_denom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log2_max_mv_length_horizontal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log2_max_mv_length_vertical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vui_extension_flag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vui_extension_flag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while( more_rbsp_data() )  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   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vui_extension_data_flag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rbsp_trailing_bits()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584775"/>
          </a:xfrm>
        </p:spPr>
        <p:txBody>
          <a:bodyPr/>
          <a:lstStyle/>
          <a:p>
            <a:r>
              <a:rPr lang="en-US" sz="3200" dirty="0" smtClean="0"/>
              <a:t>Modified VUI Extension – Option 2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52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685800"/>
          <a:ext cx="5867400" cy="5949743"/>
        </p:xfrm>
        <a:graphic>
          <a:graphicData uri="http://schemas.openxmlformats.org/drawingml/2006/table">
            <a:tbl>
              <a:tblPr/>
              <a:tblGrid>
                <a:gridCol w="5029200"/>
                <a:gridCol w="838200"/>
              </a:tblGrid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vui_parameters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GB" sz="900" dirty="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..... edited  out ....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 .......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900" b="1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vui_num_temporal_layers_minus1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hrd_parameters_fixed_nal( )   // Fixed HRD parameters for all temporal layers</a:t>
                      </a:r>
                      <a:r>
                        <a:rPr lang="en-US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hrd_parameters_fixed_vcl( )   // Fixed HRD parameters for all temporal layers</a:t>
                      </a:r>
                      <a:r>
                        <a:rPr lang="en-US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for (</a:t>
                      </a:r>
                      <a:r>
                        <a:rPr lang="en-GB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=0; </a:t>
                      </a:r>
                      <a:r>
                        <a:rPr lang="en-GB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&lt;=</a:t>
                      </a:r>
                      <a:r>
                        <a:rPr lang="en-GB" sz="9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vui_num_temporal_layers_minus1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++ ) {  // iterative loop starts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 smtClean="0">
                          <a:latin typeface="Times"/>
                          <a:ea typeface="Malgun Gothic"/>
                          <a:cs typeface="Times New Roman"/>
                        </a:rPr>
                        <a:t>        </a:t>
                      </a:r>
                      <a:r>
                        <a:rPr lang="en-US" sz="900" b="1" dirty="0" err="1" smtClean="0">
                          <a:latin typeface="Times"/>
                          <a:ea typeface="Malgun Gothic"/>
                          <a:cs typeface="Times New Roman"/>
                        </a:rPr>
                        <a:t>vui_temporal_id</a:t>
                      </a:r>
                      <a:r>
                        <a:rPr lang="en-US" sz="900" b="1" dirty="0" smtClean="0"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US" sz="900" b="1" dirty="0" err="1" smtClean="0">
                          <a:latin typeface="Times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900" b="1" dirty="0" smtClean="0"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 b="1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 b="0" dirty="0" smtClean="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9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field_seq_flag</a:t>
                      </a: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   timing_info_present_flag[i]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timing_info_present_flag[i]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num_units_in_tick[i]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time_scale[i]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fixed_pic_rate_flag[i]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   nal_hrd_parameters_present_flag[i]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nal_hrd_parameters_present_flag[i] ) 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hrd_parameters_var(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vcl_hrd_parameters_present_flag[i]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vcl_hrd_parameters_present_flag[i]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hrd_parameters_var(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if( nal_hrd_parameters_present_flag[i] | | vcl_hrd_parameters_present_flag[i] )   </a:t>
                      </a:r>
                      <a:r>
                        <a:rPr lang="en-GB" sz="9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{ // ed - missing ?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low_delay_hrd_flag[i]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   sub_pic_cpb_params_present_flag[i]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   if( sub_pic_cpb_params_present_flag[i]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   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num_units_in_sub_tick[i]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   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  // iterative loop ends for temporal layers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bitstream_restriction_flag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if( bitstream_restriction_flag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tiles_fixed_structure_flag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motion_vectors_over_pic_boundaries_flag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max_bytes_per_pic_denom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max_bits_per_mincu_denom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log2_max_mv_length_horizontal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log2_max_mv_length_vertical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vui_extension_flag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vui_extension_flag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while( more_rbsp_data() )  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   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vui_extension_data_flag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rbsp_trailing_bits()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2530" marR="42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248400" y="1676400"/>
            <a:ext cx="4800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Two separate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hrd_parameters_fixed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 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structures for NAL and VCL HRD parameters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210531</TotalTime>
  <Words>604</Words>
  <Application>Microsoft Office PowerPoint</Application>
  <PresentationFormat>On-screen Show (4:3)</PresentationFormat>
  <Paragraphs>297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Arial</vt:lpstr>
      <vt:lpstr>Brush Script MT</vt:lpstr>
      <vt:lpstr>SimSun</vt:lpstr>
      <vt:lpstr>Times New Roman</vt:lpstr>
      <vt:lpstr>Century Gothic</vt:lpstr>
      <vt:lpstr>HGP創英角ｺﾞｼｯｸUB</vt:lpstr>
      <vt:lpstr>Calibri</vt:lpstr>
      <vt:lpstr>Malgun Gothic</vt:lpstr>
      <vt:lpstr>Times</vt:lpstr>
      <vt:lpstr>Courier New</vt:lpstr>
      <vt:lpstr>Wingdings</vt:lpstr>
      <vt:lpstr>Tahoma</vt:lpstr>
      <vt:lpstr>Default Design</vt:lpstr>
      <vt:lpstr>Slide 1</vt:lpstr>
      <vt:lpstr>HEVC VUI with Extension Hooks – J0270, Option-1</vt:lpstr>
      <vt:lpstr>Review of HRD syntax-parameters and Semantics</vt:lpstr>
      <vt:lpstr>From VUI HRD parameters Semantics Definition</vt:lpstr>
      <vt:lpstr>hrd_parameters() modifications</vt:lpstr>
      <vt:lpstr>Modified VUI Extension – Option 1</vt:lpstr>
      <vt:lpstr>Modified VUI Extension – Option 2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munsi</cp:lastModifiedBy>
  <cp:revision>7649</cp:revision>
  <dcterms:created xsi:type="dcterms:W3CDTF">2006-02-22T01:05:12Z</dcterms:created>
  <dcterms:modified xsi:type="dcterms:W3CDTF">2012-07-12T14:22:30Z</dcterms:modified>
</cp:coreProperties>
</file>