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 bookmarkIdSeed="5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610" r:id="rId2"/>
    <p:sldId id="879" r:id="rId3"/>
    <p:sldId id="875" r:id="rId4"/>
    <p:sldId id="876" r:id="rId5"/>
    <p:sldId id="878" r:id="rId6"/>
    <p:sldId id="877" r:id="rId7"/>
    <p:sldId id="880" r:id="rId8"/>
  </p:sldIdLst>
  <p:sldSz cx="9144000" cy="6858000" type="screen4x3"/>
  <p:notesSz cx="6858000" cy="9296400"/>
  <p:embeddedFontLst>
    <p:embeddedFont>
      <p:font typeface="Brush Script MT" pitchFamily="66" charset="0"/>
      <p:italic r:id="rId11"/>
    </p:embeddedFont>
    <p:embeddedFont>
      <p:font typeface="SimSun" pitchFamily="2" charset="-122"/>
      <p:regular r:id="rId12"/>
    </p:embeddedFont>
    <p:embeddedFont>
      <p:font typeface="Century Gothic" pitchFamily="34" charset="0"/>
      <p:regular r:id="rId13"/>
      <p:bold r:id="rId14"/>
      <p:italic r:id="rId15"/>
      <p:boldItalic r:id="rId16"/>
    </p:embeddedFont>
    <p:embeddedFont>
      <p:font typeface="HGP創英角ｺﾞｼｯｸUB" charset="-128"/>
      <p:regular r:id="rId17"/>
    </p:embeddedFont>
    <p:embeddedFont>
      <p:font typeface="Calibri" pitchFamily="34" charset="0"/>
      <p:regular r:id="rId18"/>
      <p:bold r:id="rId19"/>
      <p:italic r:id="rId20"/>
      <p:boldItalic r:id="rId21"/>
    </p:embeddedFont>
    <p:embeddedFont>
      <p:font typeface="Malgun Gothic" pitchFamily="34" charset="-127"/>
      <p:regular r:id="rId22"/>
      <p:bold r:id="rId23"/>
    </p:embeddedFont>
    <p:embeddedFont>
      <p:font typeface="Times" pitchFamily="18" charset="0"/>
      <p:regular r:id="rId24"/>
      <p:bold r:id="rId25"/>
      <p:italic r:id="rId26"/>
      <p:boldItalic r:id="rId27"/>
    </p:embeddedFont>
    <p:embeddedFont>
      <p:font typeface="Tahoma" pitchFamily="34" charset="0"/>
      <p:regular r:id="rId28"/>
      <p:bold r:id="rId29"/>
    </p:embeddedFont>
  </p:embeddedFont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FF"/>
    <a:srgbClr val="000099"/>
    <a:srgbClr val="FF0066"/>
    <a:srgbClr val="FF5050"/>
    <a:srgbClr val="99CC00"/>
    <a:srgbClr val="00B0F5"/>
    <a:srgbClr val="DEA900"/>
    <a:srgbClr val="FF9966"/>
    <a:srgbClr val="CC9900"/>
    <a:srgbClr val="CC66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 horzBarState="maximized">
    <p:restoredLeft sz="12957" autoAdjust="0"/>
    <p:restoredTop sz="95878" autoAdjust="0"/>
  </p:normalViewPr>
  <p:slideViewPr>
    <p:cSldViewPr>
      <p:cViewPr>
        <p:scale>
          <a:sx n="89" d="100"/>
          <a:sy n="89" d="100"/>
        </p:scale>
        <p:origin x="-330" y="-78"/>
      </p:cViewPr>
      <p:guideLst>
        <p:guide orient="horz" pos="2496"/>
        <p:guide pos="81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-3852" y="-96"/>
      </p:cViewPr>
      <p:guideLst>
        <p:guide orient="horz" pos="2928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3.fntdata"/><Relationship Id="rId18" Type="http://schemas.openxmlformats.org/officeDocument/2006/relationships/font" Target="fonts/font8.fntdata"/><Relationship Id="rId26" Type="http://schemas.openxmlformats.org/officeDocument/2006/relationships/font" Target="fonts/font16.fntdata"/><Relationship Id="rId3" Type="http://schemas.openxmlformats.org/officeDocument/2006/relationships/slide" Target="slides/slide2.xml"/><Relationship Id="rId21" Type="http://schemas.openxmlformats.org/officeDocument/2006/relationships/font" Target="fonts/font11.fntdata"/><Relationship Id="rId7" Type="http://schemas.openxmlformats.org/officeDocument/2006/relationships/slide" Target="slides/slide6.xml"/><Relationship Id="rId12" Type="http://schemas.openxmlformats.org/officeDocument/2006/relationships/font" Target="fonts/font2.fntdata"/><Relationship Id="rId17" Type="http://schemas.openxmlformats.org/officeDocument/2006/relationships/font" Target="fonts/font7.fntdata"/><Relationship Id="rId25" Type="http://schemas.openxmlformats.org/officeDocument/2006/relationships/font" Target="fonts/font15.fntdata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font" Target="fonts/font6.fntdata"/><Relationship Id="rId20" Type="http://schemas.openxmlformats.org/officeDocument/2006/relationships/font" Target="fonts/font10.fntdata"/><Relationship Id="rId29" Type="http://schemas.openxmlformats.org/officeDocument/2006/relationships/font" Target="fonts/font19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1.fntdata"/><Relationship Id="rId24" Type="http://schemas.openxmlformats.org/officeDocument/2006/relationships/font" Target="fonts/font14.fntdata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font" Target="fonts/font5.fntdata"/><Relationship Id="rId23" Type="http://schemas.openxmlformats.org/officeDocument/2006/relationships/font" Target="fonts/font13.fntdata"/><Relationship Id="rId28" Type="http://schemas.openxmlformats.org/officeDocument/2006/relationships/font" Target="fonts/font18.fntdata"/><Relationship Id="rId10" Type="http://schemas.openxmlformats.org/officeDocument/2006/relationships/handoutMaster" Target="handoutMasters/handoutMaster1.xml"/><Relationship Id="rId19" Type="http://schemas.openxmlformats.org/officeDocument/2006/relationships/font" Target="fonts/font9.fntdata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font" Target="fonts/font4.fntdata"/><Relationship Id="rId22" Type="http://schemas.openxmlformats.org/officeDocument/2006/relationships/font" Target="fonts/font12.fntdata"/><Relationship Id="rId27" Type="http://schemas.openxmlformats.org/officeDocument/2006/relationships/font" Target="fonts/font17.fntdata"/><Relationship Id="rId30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5580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2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5580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fld id="{4FB2E958-B22A-4FFE-9C2F-0B33981F852A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5580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12" y="4416427"/>
            <a:ext cx="5028579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noProof="0" smtClean="0"/>
              <a:t>Click to edit Master text styles</a:t>
            </a:r>
          </a:p>
          <a:p>
            <a:pPr lvl="1"/>
            <a:r>
              <a:rPr lang="en-US" altLang="zh-CN" noProof="0" smtClean="0"/>
              <a:t>Second level</a:t>
            </a:r>
          </a:p>
          <a:p>
            <a:pPr lvl="2"/>
            <a:r>
              <a:rPr lang="en-US" altLang="zh-CN" noProof="0" smtClean="0"/>
              <a:t>Third level</a:t>
            </a:r>
          </a:p>
          <a:p>
            <a:pPr lvl="3"/>
            <a:r>
              <a:rPr lang="en-US" altLang="zh-CN" noProof="0" smtClean="0"/>
              <a:t>Fourth level</a:t>
            </a:r>
          </a:p>
          <a:p>
            <a:pPr lvl="4"/>
            <a:r>
              <a:rPr lang="en-US" altLang="zh-CN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5580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fld id="{4E4EB9C6-CAA3-4C6F-ACEE-21175F9156D8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42162"/>
            <a:ext cx="7772400" cy="1446550"/>
          </a:xfrm>
        </p:spPr>
        <p:txBody>
          <a:bodyPr/>
          <a:lstStyle>
            <a:lvl1pPr>
              <a:defRPr sz="44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400800" y="6553200"/>
            <a:ext cx="15240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D87A77-87FD-4C0A-BBAD-8340E33A1601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02D61B-1EC3-480B-A323-2ED816F1C7F3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67927-EE31-4772-A5B2-614AF34C17B4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7034DA-F07E-431B-B012-00BE802C1757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EF67CD-EDB0-4F6E-B25C-802A36B1AD1D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-7938"/>
            <a:ext cx="1943100" cy="65611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-7938"/>
            <a:ext cx="5676900" cy="65611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C06DCD-260C-4407-8B9A-85E59EE8938D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88EB62-B8E6-4651-8C58-B4B23CFDDBD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BE5E03-B9CD-4473-B2CD-FFB3FE1908D9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A6F512-E44F-4B8B-AE78-ECC8873CA479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FCC9C7-163F-493F-8516-3263F49EFB87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A47E51-3F89-42A4-837F-42F9B13F88BB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C2A835-9928-41A2-BDD4-3D5156ECCF30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C697BC-F3E7-49D2-B9C3-576222EED27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BA75EC-D73B-41F3-BAB8-7BB76060A28A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DB3616-B7C2-4F70-817A-760B27A1EC51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051FED-FD7A-43E6-877B-B7435F7224C4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D11A60-ED6A-43CD-B35C-036B8434A263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26052-D9C0-4713-B743-94286532811F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6CF221-E419-42CD-B0B0-16650105428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10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3399DD-D3C5-4E4E-B763-1056F74392AB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2EBCED-98E8-4442-846C-FC76F46F16C3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F23583-B0AF-4A43-8A13-7E5D38907A87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ED762A-6166-4C37-A941-27EB5144F8D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010400" y="6553200"/>
            <a:ext cx="16764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A50A37-81EF-4D3B-9702-4FA57AD69CD8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8C0B68-2B81-4191-B2C7-E5B440433DC8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19668E-8512-467B-B2D2-F66B8350CF16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29C1F8-2E1E-4095-ABE5-F02A723B6945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05FDDB-1FCF-4613-BFCF-582BE83B0E34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7A7308-AE29-4AD1-B346-75E3B76A0A52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428AFF-7D78-435F-AD95-0532BE1A9A57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A5AD43-C397-4104-AC88-48CCB486FB7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FE86B2-64D8-409F-9113-718511DE37B9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0" descr="d_3_4"/>
          <p:cNvPicPr>
            <a:picLocks noChangeAspect="1" noChangeArrowheads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0"/>
            <a:ext cx="9145588" cy="685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81000"/>
            <a:ext cx="8534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dirty="0" smtClean="0"/>
              <a:t> ____ __ ____  _____ _____ _____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81000"/>
            <a:ext cx="8534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dirty="0" smtClean="0"/>
              <a:t>Click to edit Master title style</a:t>
            </a:r>
          </a:p>
        </p:txBody>
      </p:sp>
      <p:sp>
        <p:nvSpPr>
          <p:cNvPr id="102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1066800"/>
            <a:ext cx="8534400" cy="533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67600" y="6553200"/>
            <a:ext cx="16764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  <a:latin typeface="Brush Script MT" pitchFamily="66" charset="0"/>
                <a:ea typeface="宋体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0FF53AA4-3B65-41B4-87EC-2358243013B4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781E00A9-A92B-407B-87FB-9FF4660851CC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D82C6D3D-3535-41AA-AAF4-0864B230E71B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+mj-ea"/>
          <a:cs typeface="HGP創英角ｺﾞｼｯｸUB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800">
          <a:solidFill>
            <a:schemeClr val="accent2"/>
          </a:solidFill>
          <a:latin typeface="Calibri" pitchFamily="34" charset="0"/>
          <a:ea typeface="+mn-ea"/>
          <a:cs typeface="Calibri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400">
          <a:solidFill>
            <a:schemeClr val="tx1"/>
          </a:solidFill>
          <a:latin typeface="Calibri" pitchFamily="34" charset="0"/>
          <a:ea typeface="HGP創英角ｺﾞｼｯｸUB"/>
          <a:cs typeface="Calibri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rgbClr val="996633"/>
          </a:solidFill>
          <a:latin typeface="Calibri" pitchFamily="34" charset="0"/>
          <a:ea typeface="HGP創英角ｺﾞｼｯｸUB"/>
          <a:cs typeface="Calibri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rgbClr val="CC0066"/>
          </a:solidFill>
          <a:latin typeface="Calibri" pitchFamily="34" charset="0"/>
          <a:ea typeface="HGP創英角ｺﾞｼｯｸUB"/>
          <a:cs typeface="Calibri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rgbClr val="008000"/>
          </a:solidFill>
          <a:latin typeface="Calibri" pitchFamily="34" charset="0"/>
          <a:ea typeface="HGP創英角ｺﾞｼｯｸUB"/>
          <a:cs typeface="Calibri" pitchFamily="34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391400" y="6553200"/>
            <a:ext cx="1524000" cy="304800"/>
          </a:xfrm>
          <a:noFill/>
        </p:spPr>
        <p:txBody>
          <a:bodyPr/>
          <a:lstStyle/>
          <a:p>
            <a:fld id="{BA990385-194C-4337-B482-A0BD3498B741}" type="slidenum">
              <a:rPr lang="zh-CN" altLang="en-US" smtClean="0">
                <a:ea typeface="SimSun" pitchFamily="2" charset="-122"/>
              </a:rPr>
              <a:pPr/>
              <a:t>1</a:t>
            </a:fld>
            <a:endParaRPr lang="en-US" altLang="zh-CN" dirty="0" smtClean="0">
              <a:ea typeface="SimSun" pitchFamily="2" charset="-122"/>
            </a:endParaRPr>
          </a:p>
        </p:txBody>
      </p:sp>
      <p:sp>
        <p:nvSpPr>
          <p:cNvPr id="5" name="Title 1"/>
          <p:cNvSpPr txBox="1">
            <a:spLocks/>
          </p:cNvSpPr>
          <p:nvPr/>
        </p:nvSpPr>
        <p:spPr bwMode="auto">
          <a:xfrm>
            <a:off x="533400" y="1838980"/>
            <a:ext cx="7772400" cy="17543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eaLnBrk="0" hangingPunct="0">
              <a:defRPr/>
            </a:pPr>
            <a:r>
              <a:rPr lang="en-US" sz="3600" kern="0" dirty="0" smtClean="0">
                <a:solidFill>
                  <a:srgbClr val="FF006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entury Gothic" pitchFamily="34" charset="0"/>
              </a:rPr>
              <a:t>JCTVC-J0272: </a:t>
            </a:r>
            <a:r>
              <a:rPr lang="en-US" sz="3600" dirty="0" smtClean="0">
                <a:solidFill>
                  <a:srgbClr val="FF0066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entury Gothic" pitchFamily="34" charset="0"/>
              </a:rPr>
              <a:t>Simplifications of HRD parameters for Temporal Scalability</a:t>
            </a:r>
            <a:endParaRPr lang="en-US" sz="3600" kern="0" dirty="0" smtClean="0">
              <a:solidFill>
                <a:srgbClr val="FF0066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entury Gothic" pitchFamily="34" charset="0"/>
            </a:endParaRPr>
          </a:p>
        </p:txBody>
      </p:sp>
      <p:sp>
        <p:nvSpPr>
          <p:cNvPr id="7" name="Subtitle 2"/>
          <p:cNvSpPr txBox="1">
            <a:spLocks/>
          </p:cNvSpPr>
          <p:nvPr/>
        </p:nvSpPr>
        <p:spPr bwMode="auto">
          <a:xfrm>
            <a:off x="1219200" y="4191000"/>
            <a:ext cx="67056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 algn="ctr" eaLnBrk="0" hangingPunct="0">
              <a:spcBef>
                <a:spcPct val="20000"/>
              </a:spcBef>
              <a:defRPr/>
            </a:pPr>
            <a:r>
              <a:rPr lang="en-US" sz="2400" kern="0" dirty="0" smtClean="0">
                <a:solidFill>
                  <a:srgbClr val="0070C0"/>
                </a:solidFill>
                <a:latin typeface="Calibri" pitchFamily="34" charset="0"/>
                <a:cs typeface="Calibri" pitchFamily="34" charset="0"/>
              </a:rPr>
              <a:t>M. Haque, K. Sato, A. Tabatabai, T. Suzuki</a:t>
            </a:r>
          </a:p>
          <a:p>
            <a:pPr lvl="0" algn="ctr" eaLnBrk="0" hangingPunct="0">
              <a:spcBef>
                <a:spcPct val="20000"/>
              </a:spcBef>
              <a:defRPr/>
            </a:pPr>
            <a:r>
              <a:rPr lang="en-US" sz="1800" kern="0" smtClean="0">
                <a:solidFill>
                  <a:srgbClr val="0070C0"/>
                </a:solidFill>
                <a:latin typeface="Calibri" pitchFamily="34" charset="0"/>
                <a:cs typeface="Calibri" pitchFamily="34" charset="0"/>
              </a:rPr>
              <a:t>July </a:t>
            </a:r>
            <a:r>
              <a:rPr lang="en-US" sz="1800" kern="0" smtClean="0">
                <a:solidFill>
                  <a:srgbClr val="0070C0"/>
                </a:solidFill>
                <a:latin typeface="Calibri" pitchFamily="34" charset="0"/>
                <a:cs typeface="Calibri" pitchFamily="34" charset="0"/>
              </a:rPr>
              <a:t>12, </a:t>
            </a:r>
            <a:r>
              <a:rPr lang="en-US" sz="1800" kern="0" dirty="0" smtClean="0">
                <a:solidFill>
                  <a:srgbClr val="0070C0"/>
                </a:solidFill>
                <a:latin typeface="Calibri" pitchFamily="34" charset="0"/>
                <a:cs typeface="Calibri" pitchFamily="34" charset="0"/>
              </a:rPr>
              <a:t>2012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52400"/>
            <a:ext cx="8534400" cy="523220"/>
          </a:xfrm>
        </p:spPr>
        <p:txBody>
          <a:bodyPr/>
          <a:lstStyle/>
          <a:p>
            <a:r>
              <a:rPr lang="en-US" sz="2800" dirty="0" smtClean="0"/>
              <a:t>HEVC VUI with Extension Hooks – J0270, Option-1</a:t>
            </a:r>
            <a:endParaRPr lang="en-US" sz="28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C2EBCED-98E8-4442-846C-FC76F46F16C3}" type="slidenum">
              <a:rPr lang="zh-CN" altLang="en-US" smtClean="0"/>
              <a:pPr>
                <a:defRPr/>
              </a:pPr>
              <a:t>2</a:t>
            </a:fld>
            <a:endParaRPr lang="en-US" altLang="zh-CN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24000" y="609600"/>
          <a:ext cx="4724400" cy="5852155"/>
        </p:xfrm>
        <a:graphic>
          <a:graphicData uri="http://schemas.openxmlformats.org/drawingml/2006/table">
            <a:tbl>
              <a:tblPr/>
              <a:tblGrid>
                <a:gridCol w="4031639"/>
                <a:gridCol w="692761"/>
              </a:tblGrid>
              <a:tr h="15240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dirty="0" err="1">
                          <a:latin typeface="Times New Roman"/>
                          <a:ea typeface="Malgun Gothic"/>
                          <a:cs typeface="Times New Roman"/>
                        </a:rPr>
                        <a:t>vui_parameters</a:t>
                      </a:r>
                      <a:r>
                        <a:rPr lang="en-GB" sz="900" dirty="0">
                          <a:latin typeface="Times New Roman"/>
                          <a:ea typeface="Malgun Gothic"/>
                          <a:cs typeface="Times New Roman"/>
                        </a:rPr>
                        <a:t>(</a:t>
                      </a:r>
                      <a:r>
                        <a:rPr lang="en-GB" sz="900" dirty="0">
                          <a:latin typeface="Times"/>
                          <a:ea typeface="Malgun Gothic"/>
                          <a:cs typeface="Times New Roman"/>
                        </a:rPr>
                        <a:t> </a:t>
                      </a:r>
                      <a:r>
                        <a:rPr lang="en-GB" sz="900" dirty="0">
                          <a:latin typeface="Times New Roman"/>
                          <a:ea typeface="Malgun Gothic"/>
                          <a:cs typeface="Times New Roman"/>
                        </a:rPr>
                        <a:t>) {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Descriptor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..... edited  out ....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 .......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763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    </a:t>
                      </a:r>
                      <a:r>
                        <a:rPr lang="en-GB" sz="900" b="1" dirty="0" smtClean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vui_num_temporal_layers_minus1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28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for (</a:t>
                      </a:r>
                      <a:r>
                        <a:rPr lang="en-GB" sz="900" dirty="0" err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=0; </a:t>
                      </a:r>
                      <a:r>
                        <a:rPr lang="en-GB" sz="900" dirty="0" err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&lt;=</a:t>
                      </a:r>
                      <a:r>
                        <a:rPr lang="en-GB" sz="900" dirty="0" smtClean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vui_num_temporal_layers_minus1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; </a:t>
                      </a:r>
                      <a:r>
                        <a:rPr lang="en-GB" sz="900" dirty="0" err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++ ) {  // iterative loop starts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 dirty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US" sz="900" dirty="0" smtClean="0">
                          <a:latin typeface="Times"/>
                          <a:ea typeface="Malgun Gothic"/>
                          <a:cs typeface="Times New Roman"/>
                        </a:rPr>
                        <a:t>        </a:t>
                      </a:r>
                      <a:r>
                        <a:rPr lang="en-US" sz="900" b="1" dirty="0" err="1" smtClean="0">
                          <a:latin typeface="Times"/>
                          <a:ea typeface="Malgun Gothic"/>
                          <a:cs typeface="Times New Roman"/>
                        </a:rPr>
                        <a:t>vui_temporal_id</a:t>
                      </a:r>
                      <a:r>
                        <a:rPr lang="en-US" sz="900" b="1" dirty="0" smtClean="0">
                          <a:latin typeface="Times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US" sz="900" b="1" dirty="0" err="1" smtClean="0">
                          <a:latin typeface="Times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US" sz="900" b="1" dirty="0" smtClean="0">
                          <a:latin typeface="Times"/>
                          <a:ea typeface="Malgun Gothic"/>
                          <a:cs typeface="Times New Roman"/>
                        </a:rPr>
                        <a:t>]</a:t>
                      </a:r>
                      <a:endParaRPr lang="en-US" sz="900" b="1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US" sz="900" b="0" dirty="0" smtClean="0"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9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900" b="1" dirty="0" err="1">
                          <a:latin typeface="Times New Roman"/>
                          <a:ea typeface="Malgun Gothic"/>
                          <a:cs typeface="Times New Roman"/>
                        </a:rPr>
                        <a:t>field_seq_flag</a:t>
                      </a: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900" b="1" dirty="0" err="1"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 dirty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   timing_info_present_flag[i]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timing_info_present_flag[i]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num_units_in_tick[i]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time_scale[i]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fixed_pic_rate_flag[i]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   nal_hrd_parameters_present_flag[i]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nal_hrd_parameters_present_flag[i] ) 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   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hrd_parameters(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vcl_hrd_parameters_present_flag[i]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vcl_hrd_parameters_present_flag[i]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   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hrd_parameters(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54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nal_hrd_parameters_present_flag[i] | | vcl_hrd_parameters_present_flag[i] )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{ // ed - missing ?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low_delay_hrd_flag[i]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sub_pic_cpb_params_present_flag[i]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   if( sub_pic_cpb_params_present_flag[i]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	   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num_units_in_sub_tick[i]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}  // iterative loop ends for temporal layers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bitstream_restriction_flag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if( bitstream_restriction_flag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tiles_fixed_structure_flag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motion_vectors_over_pic_boundaries_flag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max_bytes_per_pic_denom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max_bits_per_mincu_denom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log2_max_mv_length_horizontal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log2_max_mv_length_vertical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vui_extension_flag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if( vui_extension_flag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while( more_rbsp_data() )  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   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vui_extension_data_flag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rbsp_trailing_bits()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7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162580"/>
            <a:ext cx="8839200" cy="523220"/>
          </a:xfrm>
        </p:spPr>
        <p:txBody>
          <a:bodyPr/>
          <a:lstStyle/>
          <a:p>
            <a:r>
              <a:rPr lang="en-US" sz="2800" dirty="0" smtClean="0"/>
              <a:t>Review of HRD syntax-parameters and Semantics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3200400"/>
            <a:ext cx="8763000" cy="3200400"/>
          </a:xfrm>
        </p:spPr>
        <p:txBody>
          <a:bodyPr/>
          <a:lstStyle/>
          <a:p>
            <a:pPr eaLnBrk="1" fontAlgn="ctr" hangingPunct="1"/>
            <a:r>
              <a:rPr lang="en-US" sz="1600" dirty="0" smtClean="0"/>
              <a:t>In SVC and MVC VUI syntax-structures,</a:t>
            </a:r>
          </a:p>
          <a:p>
            <a:pPr lvl="1" eaLnBrk="1" fontAlgn="ctr" hangingPunct="1"/>
            <a:r>
              <a:rPr lang="en-US" sz="1400" dirty="0" err="1" smtClean="0"/>
              <a:t>hrd_parameters</a:t>
            </a:r>
            <a:r>
              <a:rPr lang="en-US" sz="1400" dirty="0" smtClean="0"/>
              <a:t>() exist for each scalability (spatial/</a:t>
            </a:r>
            <a:r>
              <a:rPr lang="en-US" sz="1400" dirty="0" err="1" smtClean="0"/>
              <a:t>temproal</a:t>
            </a:r>
            <a:r>
              <a:rPr lang="en-US" sz="1400" dirty="0" smtClean="0"/>
              <a:t>/</a:t>
            </a:r>
            <a:r>
              <a:rPr lang="en-US" sz="1400" dirty="0" err="1" smtClean="0"/>
              <a:t>snr</a:t>
            </a:r>
            <a:r>
              <a:rPr lang="en-US" sz="1400" dirty="0" smtClean="0"/>
              <a:t> or view) layer </a:t>
            </a:r>
          </a:p>
          <a:p>
            <a:pPr eaLnBrk="1" fontAlgn="ctr" hangingPunct="1"/>
            <a:r>
              <a:rPr lang="en-US" sz="1600" dirty="0" smtClean="0"/>
              <a:t>As HEVC, version -1 addresses temporal scalability, some common HRD parameters may exist among various temporal layers</a:t>
            </a:r>
          </a:p>
          <a:p>
            <a:pPr lvl="1" eaLnBrk="1" fontAlgn="ctr" hangingPunct="1">
              <a:buFont typeface="Courier New" pitchFamily="49" charset="0"/>
              <a:buChar char="o"/>
            </a:pPr>
            <a:r>
              <a:rPr lang="en-US" sz="1400" dirty="0" smtClean="0"/>
              <a:t>Variable length (1 parameter): cpb_cnt_minus1</a:t>
            </a:r>
          </a:p>
          <a:p>
            <a:pPr lvl="2" eaLnBrk="1" fontAlgn="ctr" hangingPunct="1">
              <a:buFont typeface="Wingdings" pitchFamily="2" charset="2"/>
              <a:buChar char="q"/>
            </a:pPr>
            <a:r>
              <a:rPr lang="en-US" sz="1200" dirty="0" smtClean="0">
                <a:solidFill>
                  <a:srgbClr val="C00000"/>
                </a:solidFill>
                <a:ea typeface="Malgun Gothic"/>
              </a:rPr>
              <a:t>specifies </a:t>
            </a:r>
            <a:r>
              <a:rPr lang="en-GB" sz="1200" dirty="0" smtClean="0">
                <a:solidFill>
                  <a:srgbClr val="C00000"/>
                </a:solidFill>
              </a:rPr>
              <a:t>number of alternative </a:t>
            </a:r>
            <a:r>
              <a:rPr lang="en-GB" sz="1200" i="1" dirty="0" smtClean="0">
                <a:solidFill>
                  <a:srgbClr val="C00000"/>
                </a:solidFill>
              </a:rPr>
              <a:t>delivery schedules from the </a:t>
            </a:r>
            <a:r>
              <a:rPr lang="en-GB" sz="1200" b="1" i="1" dirty="0" err="1" smtClean="0">
                <a:solidFill>
                  <a:srgbClr val="C00000"/>
                </a:solidFill>
              </a:rPr>
              <a:t>SchedSelIdx</a:t>
            </a:r>
            <a:r>
              <a:rPr lang="en-GB" sz="1200" i="1" dirty="0" smtClean="0">
                <a:solidFill>
                  <a:srgbClr val="C00000"/>
                </a:solidFill>
              </a:rPr>
              <a:t> (HSS delivery Schedules Selected </a:t>
            </a:r>
            <a:r>
              <a:rPr lang="en-GB" sz="1200" i="1" dirty="0" err="1" smtClean="0">
                <a:solidFill>
                  <a:srgbClr val="C00000"/>
                </a:solidFill>
              </a:rPr>
              <a:t>Idx</a:t>
            </a:r>
            <a:r>
              <a:rPr lang="en-GB" sz="1200" i="1" dirty="0" smtClean="0">
                <a:solidFill>
                  <a:srgbClr val="C00000"/>
                </a:solidFill>
              </a:rPr>
              <a:t>) Subset values with restricted bit rate and CPB size</a:t>
            </a:r>
          </a:p>
          <a:p>
            <a:pPr lvl="2" eaLnBrk="1" fontAlgn="ctr" hangingPunct="1">
              <a:buFont typeface="Wingdings" pitchFamily="2" charset="2"/>
              <a:buChar char="q"/>
            </a:pPr>
            <a:r>
              <a:rPr lang="en-US" sz="1200" dirty="0" smtClean="0">
                <a:solidFill>
                  <a:srgbClr val="C00000"/>
                </a:solidFill>
              </a:rPr>
              <a:t>So this parameter </a:t>
            </a:r>
            <a:r>
              <a:rPr lang="en-US" sz="1200" b="1" dirty="0" smtClean="0">
                <a:solidFill>
                  <a:srgbClr val="C00000"/>
                </a:solidFill>
              </a:rPr>
              <a:t>cannot be considered as a constant parameter </a:t>
            </a:r>
            <a:r>
              <a:rPr lang="en-US" sz="1200" dirty="0" smtClean="0">
                <a:solidFill>
                  <a:srgbClr val="C00000"/>
                </a:solidFill>
              </a:rPr>
              <a:t>for all temporal layers.</a:t>
            </a:r>
            <a:endParaRPr lang="en-US" sz="1200" i="1" dirty="0" smtClean="0">
              <a:solidFill>
                <a:srgbClr val="C00000"/>
              </a:solidFill>
            </a:endParaRPr>
          </a:p>
          <a:p>
            <a:pPr lvl="2" eaLnBrk="1" fontAlgn="ctr" hangingPunct="1">
              <a:buFont typeface="Wingdings" pitchFamily="2" charset="2"/>
              <a:buChar char="q"/>
            </a:pPr>
            <a:r>
              <a:rPr lang="en-GB" sz="1200" dirty="0" smtClean="0">
                <a:solidFill>
                  <a:srgbClr val="C00000"/>
                </a:solidFill>
              </a:rPr>
              <a:t>Note: HSS - Hypothetical Stream Scheduler (HSS) operates for output timing decoder conformance</a:t>
            </a:r>
          </a:p>
          <a:p>
            <a:pPr lvl="1">
              <a:buFont typeface="Courier New" pitchFamily="49" charset="0"/>
              <a:buChar char="o"/>
            </a:pPr>
            <a:r>
              <a:rPr lang="en-GB" sz="1400" dirty="0" smtClean="0"/>
              <a:t>Fixed length, 4-bit HRD parameters (2) </a:t>
            </a:r>
          </a:p>
          <a:p>
            <a:pPr lvl="2">
              <a:buFont typeface="Wingdings" pitchFamily="2" charset="2"/>
              <a:buChar char="q"/>
            </a:pPr>
            <a:r>
              <a:rPr lang="en-GB" sz="1200" b="1" i="1" dirty="0" err="1" smtClean="0">
                <a:solidFill>
                  <a:srgbClr val="C00000"/>
                </a:solidFill>
              </a:rPr>
              <a:t>bit_rate_scale</a:t>
            </a:r>
            <a:r>
              <a:rPr lang="en-GB" sz="1200" b="1" i="1" dirty="0" smtClean="0">
                <a:solidFill>
                  <a:srgbClr val="C00000"/>
                </a:solidFill>
              </a:rPr>
              <a:t>:    </a:t>
            </a:r>
            <a:r>
              <a:rPr lang="en-GB" sz="1200" dirty="0" err="1" smtClean="0">
                <a:solidFill>
                  <a:srgbClr val="C00000"/>
                </a:solidFill>
              </a:rPr>
              <a:t>BitRate</a:t>
            </a:r>
            <a:r>
              <a:rPr lang="en-GB" sz="1200" dirty="0" smtClean="0">
                <a:solidFill>
                  <a:srgbClr val="C00000"/>
                </a:solidFill>
              </a:rPr>
              <a:t>[ </a:t>
            </a:r>
            <a:r>
              <a:rPr lang="en-GB" sz="1200" dirty="0" err="1" smtClean="0">
                <a:solidFill>
                  <a:srgbClr val="C00000"/>
                </a:solidFill>
              </a:rPr>
              <a:t>SchedSelIdx</a:t>
            </a:r>
            <a:r>
              <a:rPr lang="en-GB" sz="1200" dirty="0" smtClean="0">
                <a:solidFill>
                  <a:srgbClr val="C00000"/>
                </a:solidFill>
              </a:rPr>
              <a:t> ] = ( bit_rate_value_minus1[ </a:t>
            </a:r>
            <a:r>
              <a:rPr lang="en-GB" sz="1200" dirty="0" err="1" smtClean="0">
                <a:solidFill>
                  <a:srgbClr val="C00000"/>
                </a:solidFill>
              </a:rPr>
              <a:t>SchedSelIdx</a:t>
            </a:r>
            <a:r>
              <a:rPr lang="en-GB" sz="1200" dirty="0" smtClean="0">
                <a:solidFill>
                  <a:srgbClr val="C00000"/>
                </a:solidFill>
              </a:rPr>
              <a:t> ] + 1 ) * 2</a:t>
            </a:r>
            <a:r>
              <a:rPr lang="en-GB" sz="1200" baseline="30000" dirty="0" smtClean="0">
                <a:solidFill>
                  <a:srgbClr val="C00000"/>
                </a:solidFill>
              </a:rPr>
              <a:t>(6 + </a:t>
            </a:r>
            <a:r>
              <a:rPr lang="en-GB" sz="1200" baseline="30000" dirty="0" err="1" smtClean="0">
                <a:solidFill>
                  <a:srgbClr val="C00000"/>
                </a:solidFill>
              </a:rPr>
              <a:t>bit_rate_scale</a:t>
            </a:r>
            <a:r>
              <a:rPr lang="en-GB" sz="1200" baseline="30000" dirty="0" smtClean="0">
                <a:solidFill>
                  <a:srgbClr val="C00000"/>
                </a:solidFill>
              </a:rPr>
              <a:t>)</a:t>
            </a:r>
          </a:p>
          <a:p>
            <a:pPr lvl="2">
              <a:buFont typeface="Wingdings" pitchFamily="2" charset="2"/>
              <a:buChar char="q"/>
            </a:pPr>
            <a:r>
              <a:rPr lang="en-GB" sz="1200" b="1" i="1" dirty="0" err="1" smtClean="0">
                <a:solidFill>
                  <a:srgbClr val="C00000"/>
                </a:solidFill>
              </a:rPr>
              <a:t>cpb_size_scale</a:t>
            </a:r>
            <a:r>
              <a:rPr lang="en-GB" sz="1200" b="1" i="1" dirty="0" smtClean="0">
                <a:solidFill>
                  <a:srgbClr val="C00000"/>
                </a:solidFill>
              </a:rPr>
              <a:t>:   </a:t>
            </a:r>
            <a:r>
              <a:rPr lang="en-GB" sz="1200" dirty="0" err="1" smtClean="0">
                <a:solidFill>
                  <a:srgbClr val="C00000"/>
                </a:solidFill>
              </a:rPr>
              <a:t>CpbSize</a:t>
            </a:r>
            <a:r>
              <a:rPr lang="en-GB" sz="1200" dirty="0" smtClean="0">
                <a:solidFill>
                  <a:srgbClr val="C00000"/>
                </a:solidFill>
              </a:rPr>
              <a:t>[ </a:t>
            </a:r>
            <a:r>
              <a:rPr lang="en-GB" sz="1200" dirty="0" err="1" smtClean="0">
                <a:solidFill>
                  <a:srgbClr val="C00000"/>
                </a:solidFill>
              </a:rPr>
              <a:t>SchedSelIdx</a:t>
            </a:r>
            <a:r>
              <a:rPr lang="en-GB" sz="1200" dirty="0" smtClean="0">
                <a:solidFill>
                  <a:srgbClr val="C00000"/>
                </a:solidFill>
              </a:rPr>
              <a:t> ] = ( cpb_size_value_minus1[ </a:t>
            </a:r>
            <a:r>
              <a:rPr lang="en-GB" sz="1200" dirty="0" err="1" smtClean="0">
                <a:solidFill>
                  <a:srgbClr val="C00000"/>
                </a:solidFill>
              </a:rPr>
              <a:t>SchedSelIdx</a:t>
            </a:r>
            <a:r>
              <a:rPr lang="en-GB" sz="1200" dirty="0" smtClean="0">
                <a:solidFill>
                  <a:srgbClr val="C00000"/>
                </a:solidFill>
              </a:rPr>
              <a:t> ] + 1 ) * 2</a:t>
            </a:r>
            <a:r>
              <a:rPr lang="en-GB" sz="1200" baseline="30000" dirty="0" smtClean="0">
                <a:solidFill>
                  <a:srgbClr val="C00000"/>
                </a:solidFill>
              </a:rPr>
              <a:t>(4 + </a:t>
            </a:r>
            <a:r>
              <a:rPr lang="en-GB" sz="1200" baseline="30000" dirty="0" err="1" smtClean="0">
                <a:solidFill>
                  <a:srgbClr val="C00000"/>
                </a:solidFill>
              </a:rPr>
              <a:t>cpb_size_scale</a:t>
            </a:r>
            <a:r>
              <a:rPr lang="en-GB" sz="1200" baseline="30000" dirty="0" smtClean="0">
                <a:solidFill>
                  <a:srgbClr val="C00000"/>
                </a:solidFill>
              </a:rPr>
              <a:t>)</a:t>
            </a:r>
          </a:p>
          <a:p>
            <a:pPr lvl="2">
              <a:buFont typeface="Wingdings" pitchFamily="2" charset="2"/>
              <a:buChar char="q"/>
            </a:pPr>
            <a:r>
              <a:rPr lang="en-GB" sz="1200" dirty="0" smtClean="0">
                <a:solidFill>
                  <a:srgbClr val="C00000"/>
                </a:solidFill>
              </a:rPr>
              <a:t>So  both </a:t>
            </a:r>
            <a:r>
              <a:rPr lang="en-GB" sz="1200" b="1" i="1" dirty="0" err="1" smtClean="0">
                <a:solidFill>
                  <a:srgbClr val="C00000"/>
                </a:solidFill>
              </a:rPr>
              <a:t>bit_rate_scale</a:t>
            </a:r>
            <a:r>
              <a:rPr lang="en-GB" sz="1200" b="1" i="1" dirty="0" smtClean="0">
                <a:solidFill>
                  <a:srgbClr val="C00000"/>
                </a:solidFill>
              </a:rPr>
              <a:t> </a:t>
            </a:r>
            <a:r>
              <a:rPr lang="en-GB" sz="1200" dirty="0" smtClean="0">
                <a:solidFill>
                  <a:srgbClr val="C00000"/>
                </a:solidFill>
              </a:rPr>
              <a:t>and</a:t>
            </a:r>
            <a:r>
              <a:rPr lang="en-GB" sz="1200" b="1" i="1" dirty="0" smtClean="0">
                <a:solidFill>
                  <a:srgbClr val="C00000"/>
                </a:solidFill>
              </a:rPr>
              <a:t> </a:t>
            </a:r>
            <a:r>
              <a:rPr lang="en-GB" sz="1200" b="1" i="1" dirty="0" err="1" smtClean="0">
                <a:solidFill>
                  <a:srgbClr val="C00000"/>
                </a:solidFill>
              </a:rPr>
              <a:t>cpb_size</a:t>
            </a:r>
            <a:r>
              <a:rPr lang="en-GB" sz="1200" b="1" i="1" dirty="0" smtClean="0">
                <a:solidFill>
                  <a:srgbClr val="C00000"/>
                </a:solidFill>
              </a:rPr>
              <a:t> _scale  </a:t>
            </a:r>
            <a:r>
              <a:rPr lang="en-GB" sz="1200" dirty="0" smtClean="0">
                <a:solidFill>
                  <a:srgbClr val="C00000"/>
                </a:solidFill>
              </a:rPr>
              <a:t>can be made constant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7315200" y="6553200"/>
            <a:ext cx="1676400" cy="304800"/>
          </a:xfrm>
        </p:spPr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3</a:t>
            </a:fld>
            <a:endParaRPr lang="en-US" altLang="zh-CN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1524000" y="762000"/>
          <a:ext cx="5105400" cy="2400300"/>
        </p:xfrm>
        <a:graphic>
          <a:graphicData uri="http://schemas.openxmlformats.org/drawingml/2006/table">
            <a:tbl>
              <a:tblPr/>
              <a:tblGrid>
                <a:gridCol w="4254500"/>
                <a:gridCol w="850900"/>
              </a:tblGrid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hrd_parameters(</a:t>
                      </a:r>
                      <a:r>
                        <a:rPr lang="en-GB" sz="1050">
                          <a:latin typeface="Times"/>
                          <a:ea typeface="Malgun Gothic"/>
                          <a:cs typeface="Times New Roman"/>
                        </a:rPr>
                        <a:t> </a:t>
                      </a: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) {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1">
                          <a:latin typeface="Times New Roman"/>
                          <a:ea typeface="Malgun Gothic"/>
                          <a:cs typeface="Times New Roman"/>
                        </a:rPr>
                        <a:t>Descriptor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50" b="1">
                          <a:latin typeface="Times New Roman"/>
                          <a:ea typeface="Malgun Gothic"/>
                          <a:cs typeface="Times New Roman"/>
                        </a:rPr>
                        <a:t>cpb_cnt_minus1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5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bit_rate_scale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u(4)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5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cpb_size_scale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u(4)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	for( SchedSelIdx = 0; SchedSelIdx &lt;= cpb_cnt_minus1; SchedSelIdx++ ) {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5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 b="1">
                          <a:latin typeface="Times New Roman"/>
                          <a:ea typeface="Malgun Gothic"/>
                          <a:cs typeface="Times New Roman"/>
                        </a:rPr>
                        <a:t>		bit_rate_value_minus1[</a:t>
                      </a: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 SchedSelIdx </a:t>
                      </a:r>
                      <a:r>
                        <a:rPr lang="en-GB" sz="1050" b="1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 b="1">
                          <a:latin typeface="Times New Roman"/>
                          <a:ea typeface="Malgun Gothic"/>
                          <a:cs typeface="Times New Roman"/>
                        </a:rPr>
                        <a:t>		cpb_size_value_minus1[</a:t>
                      </a: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 SchedSelIdx </a:t>
                      </a:r>
                      <a:r>
                        <a:rPr lang="en-GB" sz="1050" b="1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1050" b="1">
                          <a:latin typeface="Times New Roman"/>
                          <a:ea typeface="Malgun Gothic"/>
                          <a:cs typeface="Times New Roman"/>
                        </a:rPr>
                        <a:t>cbr_flag[</a:t>
                      </a: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 SchedSelIdx </a:t>
                      </a:r>
                      <a:r>
                        <a:rPr lang="en-GB" sz="1050" b="1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 b="1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5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initial_cpb_removal_delay_length_minus1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u(5)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cpb_removal_delay_length_minus1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u(5)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dpb_output_delay_length_minus1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u(5)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time_offset_length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5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u(5)</a:t>
                      </a:r>
                      <a:endParaRPr lang="en-US" sz="105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5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5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5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442446"/>
            <a:ext cx="8534400" cy="523220"/>
          </a:xfrm>
        </p:spPr>
        <p:txBody>
          <a:bodyPr/>
          <a:lstStyle/>
          <a:p>
            <a:r>
              <a:rPr lang="en-US" sz="2800" dirty="0" smtClean="0"/>
              <a:t>From VUI HRD parameters Semantics Definition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066800"/>
            <a:ext cx="8534400" cy="4572000"/>
          </a:xfrm>
        </p:spPr>
        <p:txBody>
          <a:bodyPr/>
          <a:lstStyle/>
          <a:p>
            <a:endParaRPr lang="en-GB" sz="1000" baseline="30000" dirty="0" smtClean="0"/>
          </a:p>
          <a:p>
            <a:pPr>
              <a:buFont typeface="Courier New" pitchFamily="49" charset="0"/>
              <a:buChar char="o"/>
            </a:pPr>
            <a:r>
              <a:rPr lang="en-GB" sz="1600" dirty="0" smtClean="0">
                <a:solidFill>
                  <a:schemeClr val="tx1"/>
                </a:solidFill>
              </a:rPr>
              <a:t>Fixed length, 5-bit HRD parameters (4)  </a:t>
            </a:r>
            <a:endParaRPr lang="en-GB" sz="1600" dirty="0" smtClean="0"/>
          </a:p>
          <a:p>
            <a:pPr lvl="1">
              <a:buFont typeface="Wingdings" pitchFamily="2" charset="2"/>
              <a:buChar char="q"/>
            </a:pPr>
            <a:r>
              <a:rPr lang="en-GB" sz="1400" b="1" i="1" dirty="0" smtClean="0">
                <a:solidFill>
                  <a:srgbClr val="C00000"/>
                </a:solidFill>
              </a:rPr>
              <a:t>initial_cpb_removal_delay_length_minus1</a:t>
            </a:r>
          </a:p>
          <a:p>
            <a:pPr lvl="1">
              <a:buFont typeface="Wingdings" pitchFamily="2" charset="2"/>
              <a:buChar char="q"/>
            </a:pPr>
            <a:r>
              <a:rPr lang="en-GB" sz="1400" b="1" i="1" dirty="0" smtClean="0">
                <a:solidFill>
                  <a:srgbClr val="C00000"/>
                </a:solidFill>
              </a:rPr>
              <a:t>cpb_removal_delay_length_minus1 </a:t>
            </a:r>
          </a:p>
          <a:p>
            <a:pPr lvl="1">
              <a:buFont typeface="Wingdings" pitchFamily="2" charset="2"/>
              <a:buChar char="q"/>
            </a:pPr>
            <a:r>
              <a:rPr lang="en-GB" sz="1400" b="1" i="1" dirty="0" smtClean="0">
                <a:solidFill>
                  <a:srgbClr val="C00000"/>
                </a:solidFill>
              </a:rPr>
              <a:t>dpb_output_delay_length_minus1 </a:t>
            </a:r>
          </a:p>
          <a:p>
            <a:pPr lvl="1">
              <a:buFont typeface="Wingdings" pitchFamily="2" charset="2"/>
              <a:buChar char="q"/>
            </a:pPr>
            <a:r>
              <a:rPr lang="en-GB" sz="1400" b="1" i="1" dirty="0" err="1" smtClean="0">
                <a:solidFill>
                  <a:srgbClr val="C00000"/>
                </a:solidFill>
              </a:rPr>
              <a:t>time_offset_length</a:t>
            </a:r>
            <a:r>
              <a:rPr lang="en-GB" sz="1400" b="1" i="1" dirty="0" smtClean="0">
                <a:solidFill>
                  <a:srgbClr val="C00000"/>
                </a:solidFill>
              </a:rPr>
              <a:t> </a:t>
            </a:r>
            <a:endParaRPr lang="en-GB" sz="1200" b="1" i="1" dirty="0" smtClean="0">
              <a:solidFill>
                <a:srgbClr val="C00000"/>
              </a:solidFill>
            </a:endParaRPr>
          </a:p>
          <a:p>
            <a:pPr lvl="2"/>
            <a:endParaRPr lang="en-GB" sz="1000" b="1" i="1" dirty="0" smtClean="0"/>
          </a:p>
          <a:p>
            <a:pPr>
              <a:buFont typeface="Courier New" pitchFamily="49" charset="0"/>
              <a:buChar char="o"/>
            </a:pPr>
            <a:r>
              <a:rPr lang="en-GB" sz="1600" dirty="0" smtClean="0">
                <a:solidFill>
                  <a:schemeClr val="tx1"/>
                </a:solidFill>
              </a:rPr>
              <a:t>From Semantics definition: </a:t>
            </a:r>
          </a:p>
          <a:p>
            <a:pPr lvl="1">
              <a:buFont typeface="Wingdings" pitchFamily="2" charset="2"/>
              <a:buChar char="q"/>
            </a:pPr>
            <a:r>
              <a:rPr lang="en-GB" sz="1400" dirty="0" smtClean="0">
                <a:solidFill>
                  <a:srgbClr val="C00000"/>
                </a:solidFill>
              </a:rPr>
              <a:t>"</a:t>
            </a:r>
            <a:r>
              <a:rPr lang="en-US" sz="1400" dirty="0" smtClean="0">
                <a:solidFill>
                  <a:srgbClr val="C00000"/>
                </a:solidFill>
              </a:rPr>
              <a:t>When the '*'_delay_length_minus1 (or, </a:t>
            </a:r>
            <a:r>
              <a:rPr lang="en-US" sz="1400" dirty="0" err="1" smtClean="0">
                <a:solidFill>
                  <a:srgbClr val="C00000"/>
                </a:solidFill>
              </a:rPr>
              <a:t>time_offset_length</a:t>
            </a:r>
            <a:r>
              <a:rPr lang="en-US" sz="1400" dirty="0" smtClean="0">
                <a:solidFill>
                  <a:srgbClr val="C00000"/>
                </a:solidFill>
              </a:rPr>
              <a:t>)  syntax element is present in more than one </a:t>
            </a:r>
            <a:r>
              <a:rPr lang="en-US" sz="1400" dirty="0" err="1" smtClean="0">
                <a:solidFill>
                  <a:srgbClr val="C00000"/>
                </a:solidFill>
              </a:rPr>
              <a:t>hrd_parameters</a:t>
            </a:r>
            <a:r>
              <a:rPr lang="en-US" sz="1400" dirty="0" smtClean="0">
                <a:solidFill>
                  <a:srgbClr val="C00000"/>
                </a:solidFill>
              </a:rPr>
              <a:t>( ) syntax structure within the VUI parameters syntax structure, the value of the '*'_delay_length_minus1 (or, </a:t>
            </a:r>
            <a:r>
              <a:rPr lang="en-US" sz="1400" dirty="0" err="1" smtClean="0">
                <a:solidFill>
                  <a:srgbClr val="C00000"/>
                </a:solidFill>
              </a:rPr>
              <a:t>time_offset_length</a:t>
            </a:r>
            <a:r>
              <a:rPr lang="en-US" sz="1400" dirty="0" smtClean="0">
                <a:solidFill>
                  <a:srgbClr val="C00000"/>
                </a:solidFill>
              </a:rPr>
              <a:t>)  parameters shall be equal in both </a:t>
            </a:r>
            <a:r>
              <a:rPr lang="en-US" sz="1400" dirty="0" err="1" smtClean="0">
                <a:solidFill>
                  <a:srgbClr val="C00000"/>
                </a:solidFill>
              </a:rPr>
              <a:t>hrd_parameters</a:t>
            </a:r>
            <a:r>
              <a:rPr lang="en-US" sz="1400" dirty="0" smtClean="0">
                <a:solidFill>
                  <a:srgbClr val="C00000"/>
                </a:solidFill>
              </a:rPr>
              <a:t>( ) syntax structures. When the '*'_delay_length_minus1 (or, </a:t>
            </a:r>
            <a:r>
              <a:rPr lang="en-US" sz="1400" dirty="0" err="1" smtClean="0">
                <a:solidFill>
                  <a:srgbClr val="C00000"/>
                </a:solidFill>
              </a:rPr>
              <a:t>time_offset_length</a:t>
            </a:r>
            <a:r>
              <a:rPr lang="en-US" sz="1400" dirty="0" smtClean="0">
                <a:solidFill>
                  <a:srgbClr val="C00000"/>
                </a:solidFill>
              </a:rPr>
              <a:t>)  syntax element is not present, it is inferred to be equal to 23 (24 for </a:t>
            </a:r>
            <a:r>
              <a:rPr lang="en-US" sz="1400" dirty="0" err="1" smtClean="0">
                <a:solidFill>
                  <a:srgbClr val="C00000"/>
                </a:solidFill>
              </a:rPr>
              <a:t>time_offset_length</a:t>
            </a:r>
            <a:r>
              <a:rPr lang="en-US" sz="1400" dirty="0" smtClean="0">
                <a:solidFill>
                  <a:srgbClr val="C00000"/>
                </a:solidFill>
              </a:rPr>
              <a:t>)."</a:t>
            </a:r>
          </a:p>
          <a:p>
            <a:pPr lvl="1">
              <a:buFont typeface="Wingdings" pitchFamily="2" charset="2"/>
              <a:buChar char="q"/>
            </a:pPr>
            <a:r>
              <a:rPr lang="en-GB" sz="1400" dirty="0" smtClean="0">
                <a:solidFill>
                  <a:srgbClr val="C00000"/>
                </a:solidFill>
              </a:rPr>
              <a:t>When the SEs not present, all of them = 23, except </a:t>
            </a:r>
            <a:r>
              <a:rPr lang="en-GB" sz="1400" dirty="0" err="1" smtClean="0">
                <a:solidFill>
                  <a:srgbClr val="C00000"/>
                </a:solidFill>
              </a:rPr>
              <a:t>time_offset_length</a:t>
            </a:r>
            <a:r>
              <a:rPr lang="en-GB" sz="1400" dirty="0" smtClean="0">
                <a:solidFill>
                  <a:srgbClr val="C00000"/>
                </a:solidFill>
              </a:rPr>
              <a:t> = 24</a:t>
            </a:r>
          </a:p>
          <a:p>
            <a:pPr lvl="1">
              <a:buNone/>
            </a:pPr>
            <a:endParaRPr lang="en-US" sz="1400" dirty="0" smtClean="0">
              <a:solidFill>
                <a:srgbClr val="C00000"/>
              </a:solidFill>
            </a:endParaRPr>
          </a:p>
          <a:p>
            <a:pPr>
              <a:buFont typeface="Courier New" pitchFamily="49" charset="0"/>
              <a:buChar char="o"/>
            </a:pPr>
            <a:r>
              <a:rPr lang="en-US" sz="1800" dirty="0" smtClean="0">
                <a:solidFill>
                  <a:schemeClr val="tx1"/>
                </a:solidFill>
              </a:rPr>
              <a:t>Given the above semantics definition, we may consider all these </a:t>
            </a:r>
            <a:r>
              <a:rPr lang="en-GB" sz="1800" dirty="0" smtClean="0">
                <a:solidFill>
                  <a:schemeClr val="tx1"/>
                </a:solidFill>
              </a:rPr>
              <a:t>four syntax parameters</a:t>
            </a:r>
            <a:r>
              <a:rPr lang="en-US" sz="1800" dirty="0" smtClean="0">
                <a:solidFill>
                  <a:schemeClr val="tx1"/>
                </a:solidFill>
              </a:rPr>
              <a:t> </a:t>
            </a:r>
            <a:r>
              <a:rPr lang="en-GB" sz="1800" dirty="0" smtClean="0">
                <a:solidFill>
                  <a:schemeClr val="tx1"/>
                </a:solidFill>
              </a:rPr>
              <a:t>of </a:t>
            </a:r>
            <a:r>
              <a:rPr lang="en-GB" sz="1800" b="1" i="1" dirty="0" smtClean="0">
                <a:solidFill>
                  <a:schemeClr val="tx1"/>
                </a:solidFill>
              </a:rPr>
              <a:t>“*_delaay_length_minus1* </a:t>
            </a:r>
            <a:r>
              <a:rPr lang="en-GB" sz="1800" dirty="0" smtClean="0">
                <a:solidFill>
                  <a:schemeClr val="tx1"/>
                </a:solidFill>
              </a:rPr>
              <a:t>and</a:t>
            </a:r>
            <a:r>
              <a:rPr lang="en-GB" sz="1800" b="1" i="1" dirty="0" smtClean="0">
                <a:solidFill>
                  <a:schemeClr val="tx1"/>
                </a:solidFill>
              </a:rPr>
              <a:t> “</a:t>
            </a:r>
            <a:r>
              <a:rPr lang="en-GB" sz="1800" b="1" i="1" dirty="0" err="1" smtClean="0">
                <a:solidFill>
                  <a:schemeClr val="tx1"/>
                </a:solidFill>
              </a:rPr>
              <a:t>time_offset_length</a:t>
            </a:r>
            <a:r>
              <a:rPr lang="en-GB" sz="1800" b="1" i="1" dirty="0" smtClean="0">
                <a:solidFill>
                  <a:schemeClr val="tx1"/>
                </a:solidFill>
              </a:rPr>
              <a:t>” </a:t>
            </a:r>
            <a:r>
              <a:rPr lang="en-GB" sz="1800" dirty="0" smtClean="0">
                <a:solidFill>
                  <a:schemeClr val="tx1"/>
                </a:solidFill>
              </a:rPr>
              <a:t>to remain </a:t>
            </a:r>
            <a:r>
              <a:rPr lang="en-GB" sz="1800" b="1" dirty="0" smtClean="0">
                <a:solidFill>
                  <a:schemeClr val="tx1"/>
                </a:solidFill>
              </a:rPr>
              <a:t>constant</a:t>
            </a:r>
            <a:r>
              <a:rPr lang="en-GB" sz="1800" dirty="0" smtClean="0">
                <a:solidFill>
                  <a:schemeClr val="tx1"/>
                </a:solidFill>
              </a:rPr>
              <a:t> for all temporal-layers (similar buffer properties for all layers)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4</a:t>
            </a:fld>
            <a:endParaRPr lang="en-US" altLang="zh-CN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hrd_parameters</a:t>
            </a:r>
            <a:r>
              <a:rPr lang="en-US" dirty="0" smtClean="0"/>
              <a:t>() modifications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C2EBCED-98E8-4442-846C-FC76F46F16C3}" type="slidenum">
              <a:rPr lang="zh-CN" altLang="en-US" smtClean="0"/>
              <a:pPr>
                <a:defRPr/>
              </a:pPr>
              <a:t>5</a:t>
            </a:fld>
            <a:endParaRPr lang="en-US" altLang="zh-CN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219200" y="3048000"/>
          <a:ext cx="4953000" cy="1447800"/>
        </p:xfrm>
        <a:graphic>
          <a:graphicData uri="http://schemas.openxmlformats.org/drawingml/2006/table">
            <a:tbl>
              <a:tblPr/>
              <a:tblGrid>
                <a:gridCol w="4191000"/>
                <a:gridCol w="762000"/>
              </a:tblGrid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 err="1" smtClean="0">
                          <a:solidFill>
                            <a:schemeClr val="tx1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hrd_parameters_var</a:t>
                      </a:r>
                      <a:r>
                        <a:rPr lang="en-GB" sz="1000" dirty="0" smtClean="0">
                          <a:solidFill>
                            <a:schemeClr val="tx1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(</a:t>
                      </a:r>
                      <a:r>
                        <a:rPr lang="en-GB" sz="1000" dirty="0">
                          <a:solidFill>
                            <a:schemeClr val="tx1"/>
                          </a:solidFill>
                          <a:latin typeface="Times"/>
                          <a:ea typeface="Malgun Gothic"/>
                          <a:cs typeface="Times New Roman"/>
                        </a:rPr>
                        <a:t> </a:t>
                      </a:r>
                      <a:r>
                        <a:rPr lang="en-GB" sz="1000" dirty="0">
                          <a:solidFill>
                            <a:schemeClr val="tx1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) {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1">
                          <a:latin typeface="Times New Roman"/>
                          <a:ea typeface="Malgun Gothic"/>
                        </a:rPr>
                        <a:t>Descriptor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b="1" dirty="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cpb_cnt_minus1</a:t>
                      </a:r>
                      <a:endParaRPr lang="en-US" sz="1000" dirty="0">
                        <a:solidFill>
                          <a:srgbClr val="FF0000"/>
                        </a:solidFill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 err="1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</a:rPr>
                        <a:t>ue</a:t>
                      </a:r>
                      <a:r>
                        <a:rPr lang="en-GB" sz="1000" b="0" dirty="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</a:rPr>
                        <a:t>(v)</a:t>
                      </a:r>
                      <a:endParaRPr lang="en-US" sz="1000" b="1" dirty="0">
                        <a:solidFill>
                          <a:srgbClr val="FF0000"/>
                        </a:solidFill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32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	for( </a:t>
                      </a:r>
                      <a:r>
                        <a:rPr lang="en-GB" sz="1000" dirty="0" err="1">
                          <a:latin typeface="Times New Roman"/>
                          <a:ea typeface="Malgun Gothic"/>
                          <a:cs typeface="Times New Roman"/>
                        </a:rPr>
                        <a:t>SchedSelIdx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 = 0; </a:t>
                      </a:r>
                      <a:r>
                        <a:rPr lang="en-GB" sz="1000" dirty="0" err="1">
                          <a:latin typeface="Times New Roman"/>
                          <a:ea typeface="Malgun Gothic"/>
                          <a:cs typeface="Times New Roman"/>
                        </a:rPr>
                        <a:t>SchedSelIdx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 &lt;= cpb_cnt_minus1; </a:t>
                      </a:r>
                      <a:r>
                        <a:rPr lang="en-GB" sz="1000" dirty="0" err="1">
                          <a:latin typeface="Times New Roman"/>
                          <a:ea typeface="Malgun Gothic"/>
                          <a:cs typeface="Times New Roman"/>
                        </a:rPr>
                        <a:t>SchedSelIdx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++ ) {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algun Gothic"/>
                          <a:cs typeface="Times New Roman"/>
                        </a:rPr>
                        <a:t>		bit_rate_value_minus1[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 </a:t>
                      </a:r>
                      <a:r>
                        <a:rPr lang="en-GB" sz="1000" dirty="0" err="1">
                          <a:latin typeface="Times New Roman"/>
                          <a:ea typeface="Malgun Gothic"/>
                          <a:cs typeface="Times New Roman"/>
                        </a:rPr>
                        <a:t>SchedSelIdx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 </a:t>
                      </a:r>
                      <a:r>
                        <a:rPr lang="en-GB" sz="1000" b="1" dirty="0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 err="1">
                          <a:latin typeface="Times New Roman"/>
                          <a:ea typeface="Malgun Gothic"/>
                        </a:rPr>
                        <a:t>ue</a:t>
                      </a:r>
                      <a:r>
                        <a:rPr lang="en-GB" sz="1000" b="0" dirty="0">
                          <a:latin typeface="Times New Roman"/>
                          <a:ea typeface="Malgun Gothic"/>
                        </a:rPr>
                        <a:t>(v)</a:t>
                      </a:r>
                      <a:endParaRPr lang="en-US" sz="1000" b="1" dirty="0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cpb_size_value_minus1[</a:t>
                      </a: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 SchedSelIdx </a:t>
                      </a: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cbr_flag[</a:t>
                      </a: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 SchedSelIdx </a:t>
                      </a: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143000" y="4724400"/>
          <a:ext cx="4953000" cy="1422400"/>
        </p:xfrm>
        <a:graphic>
          <a:graphicData uri="http://schemas.openxmlformats.org/drawingml/2006/table">
            <a:tbl>
              <a:tblPr/>
              <a:tblGrid>
                <a:gridCol w="4191000"/>
                <a:gridCol w="762000"/>
              </a:tblGrid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 err="1" smtClean="0">
                          <a:solidFill>
                            <a:schemeClr val="tx1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hrd_parameters_fixed</a:t>
                      </a:r>
                      <a:r>
                        <a:rPr lang="en-GB" sz="1000" dirty="0" smtClean="0">
                          <a:solidFill>
                            <a:schemeClr val="tx1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(</a:t>
                      </a:r>
                      <a:r>
                        <a:rPr lang="en-GB" sz="1000" dirty="0">
                          <a:solidFill>
                            <a:schemeClr val="tx1"/>
                          </a:solidFill>
                          <a:latin typeface="Times"/>
                          <a:ea typeface="Malgun Gothic"/>
                          <a:cs typeface="Times New Roman"/>
                        </a:rPr>
                        <a:t> </a:t>
                      </a:r>
                      <a:r>
                        <a:rPr lang="en-GB" sz="1000" dirty="0">
                          <a:solidFill>
                            <a:schemeClr val="tx1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) {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1">
                          <a:latin typeface="Times New Roman"/>
                          <a:ea typeface="Malgun Gothic"/>
                        </a:rPr>
                        <a:t>Descriptor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latin typeface="Times New Roman"/>
                          <a:ea typeface="Malgun Gothic"/>
                          <a:cs typeface="Times New Roman"/>
                        </a:rPr>
                        <a:t>bit_rate_scale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</a:rPr>
                        <a:t>u(4)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latin typeface="Times New Roman"/>
                          <a:ea typeface="Malgun Gothic"/>
                          <a:cs typeface="Times New Roman"/>
                        </a:rPr>
                        <a:t>cpb_size_scale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</a:rPr>
                        <a:t>u(4)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algun Gothic"/>
                          <a:cs typeface="Times New Roman"/>
                        </a:rPr>
                        <a:t>	initial_cpb_removal_delay_length_minus1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</a:rPr>
                        <a:t>u(5)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cpb_removal_delay_length_minus1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</a:rPr>
                        <a:t>u(5)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dpb_output_delay_length_minus1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</a:rPr>
                        <a:t>u(5)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time_offset_length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</a:rPr>
                        <a:t>u(5)</a:t>
                      </a:r>
                      <a:endParaRPr lang="en-US" sz="1000" b="1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/>
                        <a:ea typeface="Malgun Gothic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Content Placeholder 2"/>
          <p:cNvSpPr txBox="1">
            <a:spLocks/>
          </p:cNvSpPr>
          <p:nvPr/>
        </p:nvSpPr>
        <p:spPr>
          <a:xfrm>
            <a:off x="381000" y="1066800"/>
            <a:ext cx="8610600" cy="1981200"/>
          </a:xfrm>
          <a:prstGeom prst="rect">
            <a:avLst/>
          </a:prstGeom>
        </p:spPr>
        <p:txBody>
          <a:bodyPr/>
          <a:lstStyle/>
          <a:p>
            <a:pPr hangingPunct="0"/>
            <a:r>
              <a:rPr lang="en-GB" sz="1400" dirty="0" smtClean="0">
                <a:solidFill>
                  <a:srgbClr val="000099"/>
                </a:solidFill>
              </a:rPr>
              <a:t>HRD parameters syntax structure can be split up into two parts:</a:t>
            </a:r>
            <a:endParaRPr lang="en-US" sz="1400" dirty="0" smtClean="0">
              <a:solidFill>
                <a:srgbClr val="000099"/>
              </a:solidFill>
            </a:endParaRPr>
          </a:p>
          <a:p>
            <a:pPr marL="342900" indent="-342900" hangingPunct="0">
              <a:buAutoNum type="alphaLcParenR"/>
            </a:pPr>
            <a:r>
              <a:rPr lang="en-GB" sz="1300" dirty="0" err="1" smtClean="0"/>
              <a:t>hrd_parameters_fixed</a:t>
            </a:r>
            <a:r>
              <a:rPr lang="en-GB" sz="1300" dirty="0" smtClean="0"/>
              <a:t>()</a:t>
            </a:r>
          </a:p>
          <a:p>
            <a:pPr marL="800100" lvl="1" indent="-342900" hangingPunct="0">
              <a:buFont typeface="Arial" pitchFamily="34" charset="0"/>
              <a:buChar char="•"/>
            </a:pPr>
            <a:r>
              <a:rPr lang="en-GB" dirty="0" smtClean="0">
                <a:solidFill>
                  <a:srgbClr val="FF0000"/>
                </a:solidFill>
              </a:rPr>
              <a:t>the same for all temporal layers with constant parameters</a:t>
            </a:r>
          </a:p>
          <a:p>
            <a:pPr marL="800100" lvl="1" indent="-342900" hangingPunct="0">
              <a:buFont typeface="Arial" pitchFamily="34" charset="0"/>
              <a:buChar char="•"/>
            </a:pPr>
            <a:r>
              <a:rPr lang="en-GB" dirty="0" smtClean="0">
                <a:solidFill>
                  <a:srgbClr val="FF0000"/>
                </a:solidFill>
              </a:rPr>
              <a:t>There could be 2 options for this </a:t>
            </a:r>
            <a:r>
              <a:rPr lang="en-GB" dirty="0" err="1" smtClean="0">
                <a:solidFill>
                  <a:srgbClr val="FF0000"/>
                </a:solidFill>
              </a:rPr>
              <a:t>hrd_parameters_fixed</a:t>
            </a:r>
            <a:r>
              <a:rPr lang="en-GB" dirty="0" smtClean="0">
                <a:solidFill>
                  <a:srgbClr val="FF0000"/>
                </a:solidFill>
              </a:rPr>
              <a:t>() structure:</a:t>
            </a:r>
            <a:endParaRPr lang="en-US" sz="1300" dirty="0" smtClean="0">
              <a:solidFill>
                <a:srgbClr val="FF0000"/>
              </a:solidFill>
            </a:endParaRPr>
          </a:p>
          <a:p>
            <a:pPr marL="1257300" lvl="2" indent="-342900" hangingPunct="0">
              <a:buFont typeface="Arial" pitchFamily="34" charset="0"/>
              <a:buChar char="•"/>
            </a:pPr>
            <a:r>
              <a:rPr lang="en-GB" sz="1100" u="sng" dirty="0" smtClean="0">
                <a:solidFill>
                  <a:srgbClr val="0070C0"/>
                </a:solidFill>
              </a:rPr>
              <a:t>Option-1</a:t>
            </a:r>
            <a:r>
              <a:rPr lang="en-GB" sz="1100" dirty="0" smtClean="0">
                <a:solidFill>
                  <a:srgbClr val="0070C0"/>
                </a:solidFill>
              </a:rPr>
              <a:t>: A single </a:t>
            </a:r>
            <a:r>
              <a:rPr lang="en-GB" sz="1100" dirty="0" err="1" smtClean="0">
                <a:solidFill>
                  <a:srgbClr val="0070C0"/>
                </a:solidFill>
              </a:rPr>
              <a:t>hrd_parameters_fixed</a:t>
            </a:r>
            <a:r>
              <a:rPr lang="en-GB" sz="1100" dirty="0" smtClean="0">
                <a:solidFill>
                  <a:srgbClr val="0070C0"/>
                </a:solidFill>
              </a:rPr>
              <a:t>() structure for both NAL and VCL HRD cases</a:t>
            </a:r>
            <a:endParaRPr lang="en-US" sz="1100" dirty="0" smtClean="0">
              <a:solidFill>
                <a:srgbClr val="0070C0"/>
              </a:solidFill>
            </a:endParaRPr>
          </a:p>
          <a:p>
            <a:pPr marL="1257300" lvl="2" indent="-342900" hangingPunct="0">
              <a:buFont typeface="Arial" pitchFamily="34" charset="0"/>
              <a:buChar char="•"/>
            </a:pPr>
            <a:r>
              <a:rPr lang="en-GB" sz="1100" u="sng" dirty="0" smtClean="0">
                <a:solidFill>
                  <a:srgbClr val="0070C0"/>
                </a:solidFill>
              </a:rPr>
              <a:t>Option-2</a:t>
            </a:r>
            <a:r>
              <a:rPr lang="en-GB" sz="1100" dirty="0" smtClean="0">
                <a:solidFill>
                  <a:srgbClr val="0070C0"/>
                </a:solidFill>
              </a:rPr>
              <a:t>: Two separate </a:t>
            </a:r>
            <a:r>
              <a:rPr lang="en-GB" sz="1100" dirty="0" err="1" smtClean="0">
                <a:solidFill>
                  <a:srgbClr val="0070C0"/>
                </a:solidFill>
              </a:rPr>
              <a:t>hrd_parameters_fixed</a:t>
            </a:r>
            <a:r>
              <a:rPr lang="en-GB" sz="1100" dirty="0" smtClean="0">
                <a:solidFill>
                  <a:srgbClr val="0070C0"/>
                </a:solidFill>
              </a:rPr>
              <a:t>() structures for NAL and VCL HRD cases – </a:t>
            </a:r>
            <a:r>
              <a:rPr lang="en-GB" sz="1100" dirty="0" err="1" smtClean="0">
                <a:solidFill>
                  <a:srgbClr val="0070C0"/>
                </a:solidFill>
              </a:rPr>
              <a:t>hrd_parameters_fixed_nal</a:t>
            </a:r>
            <a:r>
              <a:rPr lang="en-GB" sz="1100" dirty="0" smtClean="0">
                <a:solidFill>
                  <a:srgbClr val="0070C0"/>
                </a:solidFill>
              </a:rPr>
              <a:t>() and  </a:t>
            </a:r>
            <a:r>
              <a:rPr lang="en-GB" sz="1100" dirty="0" err="1" smtClean="0">
                <a:solidFill>
                  <a:srgbClr val="0070C0"/>
                </a:solidFill>
              </a:rPr>
              <a:t>hrd_parameters_fixed_vcl</a:t>
            </a:r>
            <a:r>
              <a:rPr lang="en-GB" sz="1100" dirty="0" smtClean="0">
                <a:solidFill>
                  <a:srgbClr val="0070C0"/>
                </a:solidFill>
              </a:rPr>
              <a:t>(). </a:t>
            </a:r>
          </a:p>
          <a:p>
            <a:pPr marL="1714500" lvl="3" indent="-342900" hangingPunct="0">
              <a:buFont typeface="Arial" pitchFamily="34" charset="0"/>
              <a:buChar char="•"/>
            </a:pPr>
            <a:r>
              <a:rPr lang="en-GB" sz="1050" dirty="0" smtClean="0">
                <a:solidFill>
                  <a:srgbClr val="FF00FF"/>
                </a:solidFill>
              </a:rPr>
              <a:t>Both these syntax structures contain identical syntax parameters as in </a:t>
            </a:r>
            <a:r>
              <a:rPr lang="en-GB" sz="1050" dirty="0" err="1" smtClean="0">
                <a:solidFill>
                  <a:srgbClr val="FF00FF"/>
                </a:solidFill>
              </a:rPr>
              <a:t>hrd_parameters_fixed</a:t>
            </a:r>
            <a:r>
              <a:rPr lang="en-GB" sz="1050" dirty="0" smtClean="0">
                <a:solidFill>
                  <a:srgbClr val="FF00FF"/>
                </a:solidFill>
              </a:rPr>
              <a:t>(), but with different values perhaps.</a:t>
            </a:r>
            <a:endParaRPr lang="en-US" sz="1050" dirty="0" smtClean="0">
              <a:solidFill>
                <a:srgbClr val="FF00FF"/>
              </a:solidFill>
            </a:endParaRPr>
          </a:p>
          <a:p>
            <a:pPr hangingPunct="0"/>
            <a:r>
              <a:rPr lang="en-GB" sz="1300" dirty="0" smtClean="0"/>
              <a:t>b) </a:t>
            </a:r>
            <a:r>
              <a:rPr lang="en-GB" sz="1300" dirty="0" err="1" smtClean="0"/>
              <a:t>hrd_parameters_var</a:t>
            </a:r>
            <a:r>
              <a:rPr lang="en-GB" sz="1300" dirty="0" smtClean="0"/>
              <a:t>() - it will be changing according to each temporal layer requirements.</a:t>
            </a:r>
            <a:endParaRPr lang="en-US" sz="1300" dirty="0" smtClean="0"/>
          </a:p>
          <a:p>
            <a:pPr marL="342900" indent="-342900" hangingPunct="0">
              <a:buAutoNum type="alphaLcParenR"/>
            </a:pPr>
            <a:endParaRPr lang="en-US" sz="14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76200"/>
            <a:ext cx="8534400" cy="584775"/>
          </a:xfrm>
        </p:spPr>
        <p:txBody>
          <a:bodyPr/>
          <a:lstStyle/>
          <a:p>
            <a:r>
              <a:rPr lang="en-US" sz="3200" dirty="0" smtClean="0"/>
              <a:t>Modified VUI Extension – Option 1</a:t>
            </a: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7315200" y="6553200"/>
            <a:ext cx="1676400" cy="304800"/>
          </a:xfrm>
        </p:spPr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6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371600" y="685800"/>
          <a:ext cx="6172200" cy="5817084"/>
        </p:xfrm>
        <a:graphic>
          <a:graphicData uri="http://schemas.openxmlformats.org/drawingml/2006/table">
            <a:tbl>
              <a:tblPr/>
              <a:tblGrid>
                <a:gridCol w="5267141"/>
                <a:gridCol w="905059"/>
              </a:tblGrid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dirty="0" err="1">
                          <a:latin typeface="Times New Roman"/>
                          <a:ea typeface="Malgun Gothic"/>
                          <a:cs typeface="Times New Roman"/>
                        </a:rPr>
                        <a:t>vui_parameters</a:t>
                      </a:r>
                      <a:r>
                        <a:rPr lang="en-GB" sz="900" dirty="0">
                          <a:latin typeface="Times New Roman"/>
                          <a:ea typeface="Malgun Gothic"/>
                          <a:cs typeface="Times New Roman"/>
                        </a:rPr>
                        <a:t>(</a:t>
                      </a:r>
                      <a:r>
                        <a:rPr lang="en-GB" sz="900" dirty="0">
                          <a:latin typeface="Times"/>
                          <a:ea typeface="Malgun Gothic"/>
                          <a:cs typeface="Times New Roman"/>
                        </a:rPr>
                        <a:t> </a:t>
                      </a:r>
                      <a:r>
                        <a:rPr lang="en-GB" sz="900" dirty="0">
                          <a:latin typeface="Times New Roman"/>
                          <a:ea typeface="Malgun Gothic"/>
                          <a:cs typeface="Times New Roman"/>
                        </a:rPr>
                        <a:t>) {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Descriptor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..... edited  out ....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 .......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    </a:t>
                      </a:r>
                      <a:r>
                        <a:rPr lang="en-GB" sz="900" b="1" dirty="0" smtClean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vui_num_temporal_layers_minus1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"/>
                          <a:ea typeface="Malgun Gothic"/>
                          <a:cs typeface="Times New Roman"/>
                        </a:rPr>
                        <a:t> 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"/>
                          <a:ea typeface="Malgun Gothic"/>
                          <a:cs typeface="Times New Roman"/>
                        </a:rPr>
                        <a:t>hrd_parameters_fixed( )   // Fixed HRD parameters for all temporal layers</a:t>
                      </a:r>
                      <a:r>
                        <a:rPr lang="en-US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"/>
                          <a:ea typeface="Malgun Gothic"/>
                          <a:cs typeface="Times New Roman"/>
                        </a:rPr>
                        <a:t> 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for (</a:t>
                      </a:r>
                      <a:r>
                        <a:rPr lang="en-GB" sz="900" dirty="0" err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=0; </a:t>
                      </a:r>
                      <a:r>
                        <a:rPr lang="en-GB" sz="900" dirty="0" err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&lt;=</a:t>
                      </a:r>
                      <a:r>
                        <a:rPr lang="en-GB" sz="900" dirty="0" smtClean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vui_num_temporal_layers_minus1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; </a:t>
                      </a:r>
                      <a:r>
                        <a:rPr lang="en-GB" sz="900" dirty="0" err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++ ) {  // iterative loop starts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US" sz="900" dirty="0" smtClean="0">
                          <a:latin typeface="Times"/>
                          <a:ea typeface="Malgun Gothic"/>
                          <a:cs typeface="Times New Roman"/>
                        </a:rPr>
                        <a:t>        </a:t>
                      </a:r>
                      <a:r>
                        <a:rPr lang="en-US" sz="900" b="1" dirty="0" err="1" smtClean="0">
                          <a:latin typeface="Times"/>
                          <a:ea typeface="Malgun Gothic"/>
                          <a:cs typeface="Times New Roman"/>
                        </a:rPr>
                        <a:t>vui_temporal_id</a:t>
                      </a:r>
                      <a:r>
                        <a:rPr lang="en-US" sz="900" b="1" dirty="0" smtClean="0">
                          <a:latin typeface="Times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US" sz="900" b="1" dirty="0" err="1" smtClean="0">
                          <a:latin typeface="Times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US" sz="900" b="1" dirty="0" smtClean="0">
                          <a:latin typeface="Times"/>
                          <a:ea typeface="Malgun Gothic"/>
                          <a:cs typeface="Times New Roman"/>
                        </a:rPr>
                        <a:t>]</a:t>
                      </a:r>
                      <a:endParaRPr lang="en-US" sz="900" b="1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US" sz="900" b="0" dirty="0" smtClean="0"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9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900" b="1" dirty="0" err="1">
                          <a:latin typeface="Times New Roman"/>
                          <a:ea typeface="Malgun Gothic"/>
                          <a:cs typeface="Times New Roman"/>
                        </a:rPr>
                        <a:t>field_seq_flag</a:t>
                      </a: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900" b="1" dirty="0" err="1"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 dirty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900" b="1" dirty="0" err="1">
                          <a:latin typeface="Times New Roman"/>
                          <a:ea typeface="Malgun Gothic"/>
                          <a:cs typeface="Times New Roman"/>
                        </a:rPr>
                        <a:t>timing_info_present_flag</a:t>
                      </a: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900" b="1" dirty="0" err="1"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timing_info_present_flag[i]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num_units_in_tick[i]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time_scale[i]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fixed_pic_rate_flag[i]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   nal_hrd_parameters_present_flag[i]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nal_hrd_parameters_present_flag[i] ) 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hrd_parameters_var(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vcl_hrd_parameters_present_flag[i]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vcl_hrd_parameters_present_flag[i]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hrd_parameters_var(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3524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nal_hrd_parameters_present_flag[i] | | vcl_hrd_parameters_present_flag[i] )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{ // ed - missing ?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low_delay_hrd_flag[i]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sub_pic_cpb_params_present_flag[i]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   if( sub_pic_cpb_params_present_flag[i]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	   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num_units_in_sub_tick[i]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}  // iterative loop ends for temporal layers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bitstream_restriction_flag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if( bitstream_restriction_flag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tiles_fixed_structure_flag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motion_vectors_over_pic_boundaries_flag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max_bytes_per_pic_denom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max_bits_per_mincu_denom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log2_max_mv_length_horizontal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log2_max_mv_length_vertical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vui_extension_flag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if( vui_extension_flag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while( more_rbsp_data() )  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   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vui_extension_data_flag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rbsp_trailing_bits()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676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76200"/>
            <a:ext cx="8534400" cy="584775"/>
          </a:xfrm>
        </p:spPr>
        <p:txBody>
          <a:bodyPr/>
          <a:lstStyle/>
          <a:p>
            <a:r>
              <a:rPr lang="en-US" sz="3200" dirty="0" smtClean="0"/>
              <a:t>Modified VUI Extension – Option 2</a:t>
            </a: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7315200" y="6553200"/>
            <a:ext cx="1676400" cy="304800"/>
          </a:xfrm>
        </p:spPr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7</a:t>
            </a:fld>
            <a:endParaRPr lang="en-US" altLang="zh-CN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304800" y="685800"/>
          <a:ext cx="5867400" cy="5949743"/>
        </p:xfrm>
        <a:graphic>
          <a:graphicData uri="http://schemas.openxmlformats.org/drawingml/2006/table">
            <a:tbl>
              <a:tblPr/>
              <a:tblGrid>
                <a:gridCol w="5029200"/>
                <a:gridCol w="838200"/>
              </a:tblGrid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dirty="0" err="1">
                          <a:latin typeface="Times New Roman"/>
                          <a:ea typeface="Malgun Gothic"/>
                          <a:cs typeface="Times New Roman"/>
                        </a:rPr>
                        <a:t>vui_parameters</a:t>
                      </a:r>
                      <a:r>
                        <a:rPr lang="en-GB" sz="900" dirty="0">
                          <a:latin typeface="Times New Roman"/>
                          <a:ea typeface="Malgun Gothic"/>
                          <a:cs typeface="Times New Roman"/>
                        </a:rPr>
                        <a:t>(</a:t>
                      </a:r>
                      <a:r>
                        <a:rPr lang="en-GB" sz="900" dirty="0">
                          <a:latin typeface="Times"/>
                          <a:ea typeface="Malgun Gothic"/>
                          <a:cs typeface="Times New Roman"/>
                        </a:rPr>
                        <a:t> </a:t>
                      </a:r>
                      <a:r>
                        <a:rPr lang="en-GB" sz="900" dirty="0">
                          <a:latin typeface="Times New Roman"/>
                          <a:ea typeface="Malgun Gothic"/>
                          <a:cs typeface="Times New Roman"/>
                        </a:rPr>
                        <a:t>) {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Descriptor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..... edited  out ....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 .......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    </a:t>
                      </a:r>
                      <a:r>
                        <a:rPr lang="en-GB" sz="900" b="1" dirty="0" smtClean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vui_num_temporal_layers_minus1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"/>
                          <a:ea typeface="Malgun Gothic"/>
                          <a:cs typeface="Times New Roman"/>
                        </a:rPr>
                        <a:t> 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"/>
                          <a:ea typeface="Malgun Gothic"/>
                          <a:cs typeface="Times New Roman"/>
                        </a:rPr>
                        <a:t>hrd_parameters_fixed_nal( )   // Fixed HRD parameters for all temporal layers</a:t>
                      </a:r>
                      <a:r>
                        <a:rPr lang="en-US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"/>
                          <a:ea typeface="Malgun Gothic"/>
                          <a:cs typeface="Times New Roman"/>
                        </a:rPr>
                        <a:t> 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"/>
                          <a:ea typeface="Malgun Gothic"/>
                          <a:cs typeface="Times New Roman"/>
                        </a:rPr>
                        <a:t> 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"/>
                          <a:ea typeface="Malgun Gothic"/>
                          <a:cs typeface="Times New Roman"/>
                        </a:rPr>
                        <a:t>hrd_parameters_fixed_vcl( )   // Fixed HRD parameters for all temporal layers</a:t>
                      </a:r>
                      <a:r>
                        <a:rPr lang="en-US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"/>
                          <a:ea typeface="Malgun Gothic"/>
                          <a:cs typeface="Times New Roman"/>
                        </a:rPr>
                        <a:t> 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for (</a:t>
                      </a:r>
                      <a:r>
                        <a:rPr lang="en-GB" sz="900" dirty="0" err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=0; </a:t>
                      </a:r>
                      <a:r>
                        <a:rPr lang="en-GB" sz="900" dirty="0" err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&lt;=</a:t>
                      </a:r>
                      <a:r>
                        <a:rPr lang="en-GB" sz="900" dirty="0" smtClean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vui_num_temporal_layers_minus1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; </a:t>
                      </a:r>
                      <a:r>
                        <a:rPr lang="en-GB" sz="900" dirty="0" err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dirty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++ ) {  // iterative loop starts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US" sz="900" dirty="0" smtClean="0">
                          <a:latin typeface="Times"/>
                          <a:ea typeface="Malgun Gothic"/>
                          <a:cs typeface="Times New Roman"/>
                        </a:rPr>
                        <a:t>        </a:t>
                      </a:r>
                      <a:r>
                        <a:rPr lang="en-US" sz="900" b="1" dirty="0" err="1" smtClean="0">
                          <a:latin typeface="Times"/>
                          <a:ea typeface="Malgun Gothic"/>
                          <a:cs typeface="Times New Roman"/>
                        </a:rPr>
                        <a:t>vui_temporal_id</a:t>
                      </a:r>
                      <a:r>
                        <a:rPr lang="en-US" sz="900" b="1" dirty="0" smtClean="0">
                          <a:latin typeface="Times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US" sz="900" b="1" dirty="0" err="1" smtClean="0">
                          <a:latin typeface="Times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US" sz="900" b="1" dirty="0" smtClean="0">
                          <a:latin typeface="Times"/>
                          <a:ea typeface="Malgun Gothic"/>
                          <a:cs typeface="Times New Roman"/>
                        </a:rPr>
                        <a:t>]</a:t>
                      </a:r>
                      <a:endParaRPr lang="en-US" sz="900" b="1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US" sz="900" b="0" dirty="0" smtClean="0"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9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900" b="1" dirty="0" err="1">
                          <a:latin typeface="Times New Roman"/>
                          <a:ea typeface="Malgun Gothic"/>
                          <a:cs typeface="Times New Roman"/>
                        </a:rPr>
                        <a:t>field_seq_flag</a:t>
                      </a: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900" b="1" dirty="0" err="1"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900" b="1" dirty="0"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9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   timing_info_present_flag[i]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timing_info_present_flag[i]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num_units_in_tick[i]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time_scale[i]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fixed_pic_rate_flag[i]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   nal_hrd_parameters_present_flag[i]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nal_hrd_parameters_present_flag[i] ) 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hrd_parameters_var(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vcl_hrd_parameters_present_flag[i]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vcl_hrd_parameters_present_flag[i]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hrd_parameters_var(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9023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if( nal_hrd_parameters_present_flag[i] | | vcl_hrd_parameters_present_flag[i] )   </a:t>
                      </a:r>
                      <a:r>
                        <a:rPr lang="en-GB" sz="90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{ // ed - missing ?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low_delay_hrd_flag[i]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   sub_pic_cpb_params_present_flag[i]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   if( sub_pic_cpb_params_present_flag[i]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	   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num_units_in_sub_tick[i]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   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}  // iterative loop ends for temporal layers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bitstream_restriction_flag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if( bitstream_restriction_flag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tiles_fixed_structure_flag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motion_vectors_over_pic_boundaries_flag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max_bytes_per_pic_denom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max_bits_per_mincu_denom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log2_max_mv_length_horizontal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log2_max_mv_length_vertical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vui_extension_flag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if( vui_extension_flag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while( more_rbsp_data() )  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   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vui_extension_data_flag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rbsp_trailing_bits()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51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2530" marR="425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22529" name="Rectangle 1"/>
          <p:cNvSpPr>
            <a:spLocks noChangeArrowheads="1"/>
          </p:cNvSpPr>
          <p:nvPr/>
        </p:nvSpPr>
        <p:spPr bwMode="auto">
          <a:xfrm>
            <a:off x="6248400" y="1676400"/>
            <a:ext cx="4800600" cy="430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28600" algn="l"/>
                <a:tab pos="457200" algn="l"/>
                <a:tab pos="685800" algn="l"/>
                <a:tab pos="914400" algn="l"/>
              </a:tabLst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Two separate </a:t>
            </a:r>
            <a:r>
              <a:rPr kumimoji="0" lang="en-US" sz="11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hrd_parameters_fixed</a:t>
            </a: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( )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28600" algn="l"/>
                <a:tab pos="457200" algn="l"/>
                <a:tab pos="685800" algn="l"/>
                <a:tab pos="914400" algn="l"/>
              </a:tabLst>
            </a:pPr>
            <a:r>
              <a:rPr kumimoji="0" lang="en-US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structures for NAL and VCL HRD parameters</a:t>
            </a: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HGP創英角ｺﾞｼｯｸUB"/>
        <a:ea typeface="HGP創英角ｺﾞｼｯｸUB"/>
        <a:cs typeface=""/>
      </a:majorFont>
      <a:minorFont>
        <a:latin typeface="HGP創英角ｺﾞｼｯｸUB"/>
        <a:ea typeface="HGP創英角ｺﾞｼｯｸUB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210531</TotalTime>
  <Words>604</Words>
  <Application>Microsoft Office PowerPoint</Application>
  <PresentationFormat>On-screen Show (4:3)</PresentationFormat>
  <Paragraphs>297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20" baseType="lpstr">
      <vt:lpstr>Arial</vt:lpstr>
      <vt:lpstr>Brush Script MT</vt:lpstr>
      <vt:lpstr>SimSun</vt:lpstr>
      <vt:lpstr>Times New Roman</vt:lpstr>
      <vt:lpstr>Century Gothic</vt:lpstr>
      <vt:lpstr>HGP創英角ｺﾞｼｯｸUB</vt:lpstr>
      <vt:lpstr>Calibri</vt:lpstr>
      <vt:lpstr>Malgun Gothic</vt:lpstr>
      <vt:lpstr>Times</vt:lpstr>
      <vt:lpstr>Courier New</vt:lpstr>
      <vt:lpstr>Wingdings</vt:lpstr>
      <vt:lpstr>Tahoma</vt:lpstr>
      <vt:lpstr>Default Design</vt:lpstr>
      <vt:lpstr>Slide 1</vt:lpstr>
      <vt:lpstr>HEVC VUI with Extension Hooks – J0270, Option-1</vt:lpstr>
      <vt:lpstr>Review of HRD syntax-parameters and Semantics</vt:lpstr>
      <vt:lpstr>From VUI HRD parameters Semantics Definition</vt:lpstr>
      <vt:lpstr>hrd_parameters() modifications</vt:lpstr>
      <vt:lpstr>Modified VUI Extension – Option 1</vt:lpstr>
      <vt:lpstr>Modified VUI Extension – Option 2</vt:lpstr>
    </vt:vector>
  </TitlesOfParts>
  <Company>Sony Electronics, Inc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Mohammad Gharavi</dc:creator>
  <cp:lastModifiedBy>munsi</cp:lastModifiedBy>
  <cp:revision>7649</cp:revision>
  <dcterms:created xsi:type="dcterms:W3CDTF">2006-02-22T01:05:12Z</dcterms:created>
  <dcterms:modified xsi:type="dcterms:W3CDTF">2012-07-12T14:22:30Z</dcterms:modified>
</cp:coreProperties>
</file>