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481" r:id="rId2"/>
    <p:sldId id="619" r:id="rId3"/>
    <p:sldId id="620" r:id="rId4"/>
    <p:sldId id="621" r:id="rId5"/>
    <p:sldId id="618" r:id="rId6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00"/>
    <a:srgbClr val="99FF66"/>
    <a:srgbClr val="FF9900"/>
    <a:srgbClr val="FFCCFF"/>
    <a:srgbClr val="FF66FF"/>
    <a:srgbClr val="3399FF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144" autoAdjust="0"/>
    <p:restoredTop sz="99893" autoAdjust="0"/>
  </p:normalViewPr>
  <p:slideViewPr>
    <p:cSldViewPr snapToGrid="0">
      <p:cViewPr>
        <p:scale>
          <a:sx n="85" d="100"/>
          <a:sy n="85" d="100"/>
        </p:scale>
        <p:origin x="-787" y="-312"/>
      </p:cViewPr>
      <p:guideLst>
        <p:guide orient="horz" pos="432"/>
        <p:guide pos="567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1" d="100"/>
          <a:sy n="71" d="100"/>
        </p:scale>
        <p:origin x="-2275" y="-91"/>
      </p:cViewPr>
      <p:guideLst>
        <p:guide orient="horz" pos="2928"/>
        <p:guide pos="2160"/>
      </p:guideLst>
    </p:cSldViewPr>
  </p:notesViewPr>
  <p:gridSpacing cx="114300" cy="1143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C422C12F-D5D8-425D-8A31-36AB3679470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346915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5E52DDBA-5467-487D-9D26-0F91FE8D10C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075381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 txBox="1">
            <a:spLocks noGrp="1" noChangeArrowheads="1"/>
          </p:cNvSpPr>
          <p:nvPr/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ED692D3-77BF-4007-84FF-0CA8D965B026}" type="slidenum">
              <a:rPr lang="zh-CN" altLang="en-US">
                <a:latin typeface="Times New Roman" pitchFamily="18" charset="0"/>
              </a:rPr>
              <a:pPr algn="r"/>
              <a:t>1</a:t>
            </a:fld>
            <a:endParaRPr lang="en-US" altLang="zh-CN">
              <a:latin typeface="Times New Roman" pitchFamily="18" charset="0"/>
            </a:endParaRPr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CN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104063" y="6553200"/>
            <a:ext cx="1905000" cy="3048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4DE5EB-A5E0-423B-9D5B-DA7F46316856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JCTVC-J0271</a:t>
            </a: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6D26F9-2C9E-4522-9125-35598D6E94F8}" type="datetime1">
              <a:rPr lang="en-US" smtClean="0"/>
              <a:t>7/2/2012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104063" y="6553200"/>
            <a:ext cx="1905000" cy="3048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43487A-0FD1-4423-B621-B8FB9753D61D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16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altLang="zh-CN" smtClean="0"/>
              <a:t>JCTVC-J0271</a:t>
            </a:r>
            <a:endParaRPr lang="en-US" altLang="zh-CN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24049D-0277-46E4-939A-264C9F2E8D84}" type="datetime1">
              <a:rPr lang="en-US" smtClean="0"/>
              <a:t>7/2/2012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-7938"/>
            <a:ext cx="1943100" cy="65611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-7938"/>
            <a:ext cx="5676900" cy="6561138"/>
          </a:xfrm>
        </p:spPr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104063" y="6553200"/>
            <a:ext cx="1905000" cy="3048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D05A2C-F870-4526-9838-CD35316AC5C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16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altLang="zh-CN" smtClean="0"/>
              <a:t>JCTVC-J0271</a:t>
            </a:r>
            <a:endParaRPr lang="en-US" altLang="zh-CN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45D714-6A90-4F22-9512-1E15C7469621}" type="datetime1">
              <a:rPr lang="en-US" smtClean="0"/>
              <a:t>7/2/2012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104063" y="6553200"/>
            <a:ext cx="1905000" cy="3048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75A5AD-2B98-4B4E-8660-B9499D5E6CE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16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altLang="zh-CN" smtClean="0"/>
              <a:t>JCTVC-J0271</a:t>
            </a:r>
            <a:endParaRPr lang="en-US" altLang="zh-CN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2D7330-C9F7-4B88-BA62-9D795E6EC010}" type="datetime1">
              <a:rPr lang="en-US" smtClean="0"/>
              <a:t>7/2/2012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104063" y="6553200"/>
            <a:ext cx="1905000" cy="3048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71CB3D-A229-4A68-A9EC-3A19751AC70E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JCTVC-J0271</a:t>
            </a: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A63C1E-9AE3-4F02-BE66-EF4F86F43EE8}" type="datetime1">
              <a:rPr lang="en-US" smtClean="0"/>
              <a:t>7/2/2012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104063" y="6553200"/>
            <a:ext cx="1905000" cy="3048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4AD0F0-9B05-4D11-98EB-1B45A184A3A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JCTVC-J0271</a:t>
            </a:r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0FBBC9-B109-440A-A129-293945FFFB9A}" type="datetime1">
              <a:rPr lang="en-US" smtClean="0"/>
              <a:t>7/2/2012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104063" y="6553200"/>
            <a:ext cx="1905000" cy="3048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A6F63D-9691-4F44-96CD-58326866CB96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JCTVC-J0271</a:t>
            </a:r>
            <a:endParaRPr lang="en-US" altLang="zh-CN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C2B47C-2579-4E3B-B389-318590DC889C}" type="datetime1">
              <a:rPr lang="en-US" smtClean="0"/>
              <a:t>7/2/2012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104063" y="6553200"/>
            <a:ext cx="1905000" cy="3048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F02222-FE48-4CEC-B01F-61CD277F1FC7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16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altLang="zh-CN" smtClean="0"/>
              <a:t>JCTVC-J0271</a:t>
            </a:r>
            <a:endParaRPr lang="en-US" altLang="zh-CN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C340E1-97D2-42BA-8CB3-F879216AFEE2}" type="datetime1">
              <a:rPr lang="en-US" smtClean="0"/>
              <a:t>7/2/2012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73153" y="6553200"/>
            <a:ext cx="1905000" cy="3048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D6A986-8A1D-47EC-87D2-2310BC06213B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16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altLang="zh-CN" smtClean="0"/>
              <a:t>JCTVC-J0271</a:t>
            </a:r>
            <a:endParaRPr lang="en-US" altLang="zh-CN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F274BD-8CFB-472A-A4C6-D02E55532572}" type="datetime1">
              <a:rPr lang="en-US" smtClean="0"/>
              <a:t>7/2/2012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104063" y="6553200"/>
            <a:ext cx="1905000" cy="3048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9B5683-FDB1-4580-B543-3AC7BEAD284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16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altLang="zh-CN" smtClean="0"/>
              <a:t>JCTVC-J0271</a:t>
            </a:r>
            <a:endParaRPr lang="en-US" altLang="zh-CN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24A5B8-0D5E-4581-B69C-0586F80C9432}" type="datetime1">
              <a:rPr lang="en-US" smtClean="0"/>
              <a:t>7/2/2012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104063" y="6553200"/>
            <a:ext cx="1905000" cy="3048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12006C-8BF5-47D2-8BF8-5CCD1D5E033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16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altLang="zh-CN" smtClean="0"/>
              <a:t>JCTVC-J0271</a:t>
            </a:r>
            <a:endParaRPr lang="en-US" altLang="zh-CN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DBD4E3-05F4-40AE-8347-76789FD7B443}" type="datetime1">
              <a:rPr lang="en-US" smtClean="0"/>
              <a:t>7/2/2012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-7938"/>
            <a:ext cx="7772400" cy="701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066800"/>
            <a:ext cx="77724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8" name="正方形/長方形 7"/>
          <p:cNvSpPr>
            <a:spLocks noChangeArrowheads="1"/>
          </p:cNvSpPr>
          <p:nvPr/>
        </p:nvSpPr>
        <p:spPr bwMode="auto">
          <a:xfrm>
            <a:off x="0" y="6565900"/>
            <a:ext cx="9144000" cy="292100"/>
          </a:xfrm>
          <a:prstGeom prst="rect">
            <a:avLst/>
          </a:prstGeom>
          <a:gradFill rotWithShape="1">
            <a:gsLst>
              <a:gs pos="0">
                <a:srgbClr val="5962A1"/>
              </a:gs>
              <a:gs pos="100000">
                <a:srgbClr val="A4A9CC">
                  <a:alpha val="96001"/>
                </a:srgbClr>
              </a:gs>
            </a:gsLst>
            <a:lin ang="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kumimoji="1" lang="ja-JP" altLang="en-US" sz="1800">
              <a:solidFill>
                <a:schemeClr val="bg1"/>
              </a:solidFill>
              <a:ea typeface="ＭＳ Ｐゴシック" pitchFamily="34" charset="-128"/>
            </a:endParaRPr>
          </a:p>
        </p:txBody>
      </p:sp>
      <p:pic>
        <p:nvPicPr>
          <p:cNvPr id="1029" name="図 8" descr="sony_w.pn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58750" y="6637338"/>
            <a:ext cx="925513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ea typeface="SimSun" pitchFamily="2" charset="-122"/>
              </a:defRPr>
            </a:lvl1pPr>
          </a:lstStyle>
          <a:p>
            <a:pPr>
              <a:defRPr/>
            </a:pPr>
            <a:fld id="{7801CEDC-8412-4650-A484-E18C286CFA42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5532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  <a:ea typeface="SimSun" pitchFamily="2" charset="-122"/>
              </a:defRPr>
            </a:lvl1pPr>
          </a:lstStyle>
          <a:p>
            <a:pPr>
              <a:defRPr/>
            </a:pPr>
            <a:r>
              <a:rPr lang="en-US" altLang="zh-CN" smtClean="0"/>
              <a:t>JCTVC-J0271</a:t>
            </a:r>
            <a:endParaRPr lang="en-US" altLang="zh-CN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192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Times New Roman" pitchFamily="18" charset="0"/>
                <a:ea typeface="SimSun" pitchFamily="2" charset="-122"/>
              </a:defRPr>
            </a:lvl1pPr>
          </a:lstStyle>
          <a:p>
            <a:pPr>
              <a:defRPr/>
            </a:pPr>
            <a:fld id="{8B813821-9CDB-4BAB-BFB7-4BF505CB6E89}" type="datetime1">
              <a:rPr lang="en-US" smtClean="0"/>
              <a:t>7/2/2012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996633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CC0066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6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7CBCB1BB-7D3C-4365-A9C6-EFF2B938F0B2}" type="slidenum">
              <a:rPr lang="zh-CN" altLang="en-US" smtClean="0"/>
              <a:pPr/>
              <a:t>1</a:t>
            </a:fld>
            <a:endParaRPr lang="en-US" altLang="zh-CN" smtClean="0"/>
          </a:p>
        </p:txBody>
      </p:sp>
      <p:sp>
        <p:nvSpPr>
          <p:cNvPr id="15363" name="Rectangle 2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685800" y="3717925"/>
            <a:ext cx="6619875" cy="260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altLang="zh-CN" sz="3200" dirty="0">
                <a:solidFill>
                  <a:srgbClr val="003399"/>
                </a:solidFill>
                <a:ea typeface="SimSun" pitchFamily="2" charset="-122"/>
              </a:rPr>
              <a:t>Cheung Auyeung</a:t>
            </a:r>
          </a:p>
          <a:p>
            <a:pPr>
              <a:spcBef>
                <a:spcPct val="20000"/>
              </a:spcBef>
            </a:pPr>
            <a:endParaRPr lang="en-US" altLang="zh-CN" sz="3200" dirty="0">
              <a:solidFill>
                <a:srgbClr val="003399"/>
              </a:solidFill>
              <a:ea typeface="SimSun" pitchFamily="2" charset="-122"/>
            </a:endParaRPr>
          </a:p>
          <a:p>
            <a:pPr>
              <a:spcBef>
                <a:spcPct val="20000"/>
              </a:spcBef>
            </a:pPr>
            <a:r>
              <a:rPr lang="en-US" altLang="zh-CN" sz="3200" dirty="0" smtClean="0">
                <a:solidFill>
                  <a:srgbClr val="003399"/>
                </a:solidFill>
                <a:ea typeface="SimSun" pitchFamily="2" charset="-122"/>
              </a:rPr>
              <a:t>Sony Electronics Inc</a:t>
            </a:r>
            <a:endParaRPr lang="en-US" altLang="zh-CN" sz="3200" dirty="0">
              <a:solidFill>
                <a:srgbClr val="003399"/>
              </a:solidFill>
              <a:ea typeface="SimSun" pitchFamily="2" charset="-122"/>
            </a:endParaRPr>
          </a:p>
          <a:p>
            <a:pPr>
              <a:spcBef>
                <a:spcPct val="20000"/>
              </a:spcBef>
            </a:pPr>
            <a:r>
              <a:rPr lang="en-US" altLang="zh-CN" sz="3200" dirty="0" smtClean="0">
                <a:solidFill>
                  <a:srgbClr val="003399"/>
                </a:solidFill>
                <a:ea typeface="SimSun" pitchFamily="2" charset="-122"/>
              </a:rPr>
              <a:t>July 1, </a:t>
            </a:r>
            <a:r>
              <a:rPr lang="en-US" altLang="zh-CN" sz="3200" dirty="0">
                <a:solidFill>
                  <a:srgbClr val="003399"/>
                </a:solidFill>
                <a:ea typeface="SimSun" pitchFamily="2" charset="-122"/>
              </a:rPr>
              <a:t>2012</a:t>
            </a:r>
          </a:p>
          <a:p>
            <a:pPr>
              <a:spcBef>
                <a:spcPct val="20000"/>
              </a:spcBef>
            </a:pPr>
            <a:endParaRPr lang="en-US" altLang="zh-CN" sz="3200" dirty="0">
              <a:solidFill>
                <a:srgbClr val="003399"/>
              </a:solidFill>
              <a:ea typeface="SimSun" pitchFamily="2" charset="-122"/>
            </a:endParaRPr>
          </a:p>
        </p:txBody>
      </p:sp>
      <p:sp>
        <p:nvSpPr>
          <p:cNvPr id="2081795" name="Rectangle 3"/>
          <p:cNvSpPr>
            <a:spLocks noChangeArrowheads="1"/>
          </p:cNvSpPr>
          <p:nvPr/>
        </p:nvSpPr>
        <p:spPr bwMode="auto">
          <a:xfrm>
            <a:off x="539750" y="328613"/>
            <a:ext cx="8032750" cy="298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r>
              <a:rPr lang="en-US" altLang="zh-CN" sz="4400" dirty="0" err="1" smtClean="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Luma</a:t>
            </a:r>
            <a:r>
              <a:rPr lang="en-US" altLang="zh-CN" sz="4400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 Intra Planar Prediction Filter</a:t>
            </a:r>
            <a:endParaRPr lang="en-US" altLang="zh-CN" sz="4400" dirty="0">
              <a:solidFill>
                <a:srgbClr val="990099"/>
              </a:solidFill>
              <a:effectLst>
                <a:outerShdw blurRad="38100" dist="38100" dir="2700000" algn="tl">
                  <a:srgbClr val="C0C0C0"/>
                </a:outerShdw>
              </a:effectLst>
              <a:ea typeface="宋体" pitchFamily="2" charset="-122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JCTVC-J0271</a:t>
            </a:r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Rectangle 101"/>
          <p:cNvSpPr/>
          <p:nvPr/>
        </p:nvSpPr>
        <p:spPr bwMode="auto">
          <a:xfrm>
            <a:off x="1148316" y="1868123"/>
            <a:ext cx="1594884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Apply FIR</a:t>
            </a:r>
            <a:r>
              <a:rPr kumimoji="0" lang="en-US" sz="11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 Filter Here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1043"/>
            <a:ext cx="9144000" cy="707886"/>
          </a:xfrm>
        </p:spPr>
        <p:txBody>
          <a:bodyPr/>
          <a:lstStyle/>
          <a:p>
            <a:r>
              <a:rPr lang="en-US" dirty="0" smtClean="0"/>
              <a:t>HM7 </a:t>
            </a:r>
            <a:r>
              <a:rPr lang="en-US" dirty="0" err="1" smtClean="0"/>
              <a:t>Luma</a:t>
            </a:r>
            <a:r>
              <a:rPr lang="en-US" dirty="0" smtClean="0"/>
              <a:t> Intra Prediction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104063" y="6553200"/>
            <a:ext cx="1905000" cy="304800"/>
          </a:xfrm>
        </p:spPr>
        <p:txBody>
          <a:bodyPr/>
          <a:lstStyle/>
          <a:p>
            <a:pPr>
              <a:defRPr/>
            </a:pPr>
            <a:fld id="{4B66FC01-96CF-473C-9A7A-3E654BB11F61}" type="slidenum">
              <a:rPr lang="zh-CN" altLang="en-US" smtClean="0"/>
              <a:pPr>
                <a:defRPr/>
              </a:pPr>
              <a:t>2</a:t>
            </a:fld>
            <a:endParaRPr lang="en-US" altLang="zh-CN" dirty="0"/>
          </a:p>
        </p:txBody>
      </p:sp>
      <p:sp>
        <p:nvSpPr>
          <p:cNvPr id="5" name="Rectangle 4"/>
          <p:cNvSpPr/>
          <p:nvPr/>
        </p:nvSpPr>
        <p:spPr bwMode="auto">
          <a:xfrm>
            <a:off x="5943600" y="2213253"/>
            <a:ext cx="1828802" cy="922449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PredIntraPlanar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3657600" y="2171700"/>
            <a:ext cx="1828801" cy="9144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PredIntraAng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3657601" y="4686300"/>
            <a:ext cx="1828800" cy="9144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 err="1" smtClean="0"/>
              <a:t>DCPredFiltering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1" name="Flowchart: Decision 40"/>
          <p:cNvSpPr/>
          <p:nvPr/>
        </p:nvSpPr>
        <p:spPr bwMode="auto">
          <a:xfrm>
            <a:off x="3657604" y="1028700"/>
            <a:ext cx="1828797" cy="914400"/>
          </a:xfrm>
          <a:prstGeom prst="flowChartDecisio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/>
              <a:t>m</a:t>
            </a:r>
            <a:r>
              <a:rPr lang="en-US" sz="1400" dirty="0" smtClean="0"/>
              <a:t>ode == planar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2" name="Flowchart: Decision 41"/>
          <p:cNvSpPr/>
          <p:nvPr/>
        </p:nvSpPr>
        <p:spPr bwMode="auto">
          <a:xfrm>
            <a:off x="3657601" y="3429000"/>
            <a:ext cx="1828800" cy="914400"/>
          </a:xfrm>
          <a:prstGeom prst="flowChartDecisio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mode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ahoma" pitchFamily="34" charset="0"/>
                <a:cs typeface="Times New Roman" pitchFamily="18" charset="0"/>
              </a:rPr>
              <a:t>==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DC</a:t>
            </a:r>
            <a:r>
              <a:rPr kumimoji="0" lang="en-US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&amp; above &amp; left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available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cxnSp>
        <p:nvCxnSpPr>
          <p:cNvPr id="46" name="Straight Arrow Connector 45"/>
          <p:cNvCxnSpPr>
            <a:endCxn id="6" idx="0"/>
          </p:cNvCxnSpPr>
          <p:nvPr/>
        </p:nvCxnSpPr>
        <p:spPr bwMode="auto">
          <a:xfrm>
            <a:off x="4571999" y="1951149"/>
            <a:ext cx="2" cy="22055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8" name="Straight Arrow Connector 47"/>
          <p:cNvCxnSpPr>
            <a:stCxn id="6" idx="2"/>
            <a:endCxn id="42" idx="0"/>
          </p:cNvCxnSpPr>
          <p:nvPr/>
        </p:nvCxnSpPr>
        <p:spPr bwMode="auto">
          <a:xfrm>
            <a:off x="4572001" y="3086100"/>
            <a:ext cx="0" cy="3429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0" name="Straight Arrow Connector 49"/>
          <p:cNvCxnSpPr>
            <a:stCxn id="42" idx="2"/>
          </p:cNvCxnSpPr>
          <p:nvPr/>
        </p:nvCxnSpPr>
        <p:spPr bwMode="auto">
          <a:xfrm>
            <a:off x="4572001" y="4343400"/>
            <a:ext cx="0" cy="3429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2" name="Straight Connector 51"/>
          <p:cNvCxnSpPr>
            <a:stCxn id="7" idx="2"/>
          </p:cNvCxnSpPr>
          <p:nvPr/>
        </p:nvCxnSpPr>
        <p:spPr bwMode="auto">
          <a:xfrm>
            <a:off x="4572001" y="5600700"/>
            <a:ext cx="1" cy="8001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Straight Connector 55"/>
          <p:cNvCxnSpPr/>
          <p:nvPr/>
        </p:nvCxnSpPr>
        <p:spPr bwMode="auto">
          <a:xfrm flipH="1">
            <a:off x="9144000" y="2514600"/>
            <a:ext cx="914401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Straight Arrow Connector 57"/>
          <p:cNvCxnSpPr>
            <a:endCxn id="5" idx="0"/>
          </p:cNvCxnSpPr>
          <p:nvPr/>
        </p:nvCxnSpPr>
        <p:spPr bwMode="auto">
          <a:xfrm>
            <a:off x="6858001" y="1488057"/>
            <a:ext cx="0" cy="72519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4" name="Straight Connector 63"/>
          <p:cNvCxnSpPr>
            <a:stCxn id="42" idx="3"/>
          </p:cNvCxnSpPr>
          <p:nvPr/>
        </p:nvCxnSpPr>
        <p:spPr bwMode="auto">
          <a:xfrm>
            <a:off x="5486401" y="3886200"/>
            <a:ext cx="342899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Straight Connector 65"/>
          <p:cNvCxnSpPr/>
          <p:nvPr/>
        </p:nvCxnSpPr>
        <p:spPr bwMode="auto">
          <a:xfrm>
            <a:off x="5829300" y="3886200"/>
            <a:ext cx="0" cy="19431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8" name="Straight Connector 67"/>
          <p:cNvCxnSpPr>
            <a:stCxn id="41" idx="3"/>
          </p:cNvCxnSpPr>
          <p:nvPr/>
        </p:nvCxnSpPr>
        <p:spPr bwMode="auto">
          <a:xfrm>
            <a:off x="5486401" y="1485900"/>
            <a:ext cx="13716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3" name="Straight Arrow Connector 72"/>
          <p:cNvCxnSpPr/>
          <p:nvPr/>
        </p:nvCxnSpPr>
        <p:spPr bwMode="auto">
          <a:xfrm flipH="1">
            <a:off x="4572002" y="5829300"/>
            <a:ext cx="1257298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5" name="Straight Connector 74"/>
          <p:cNvCxnSpPr>
            <a:stCxn id="5" idx="2"/>
          </p:cNvCxnSpPr>
          <p:nvPr/>
        </p:nvCxnSpPr>
        <p:spPr bwMode="auto">
          <a:xfrm>
            <a:off x="6858001" y="3135702"/>
            <a:ext cx="0" cy="286504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7" name="Straight Arrow Connector 76"/>
          <p:cNvCxnSpPr/>
          <p:nvPr/>
        </p:nvCxnSpPr>
        <p:spPr bwMode="auto">
          <a:xfrm flipH="1">
            <a:off x="4572002" y="6000750"/>
            <a:ext cx="2285999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1" name="TextBox 80"/>
          <p:cNvSpPr txBox="1"/>
          <p:nvPr/>
        </p:nvSpPr>
        <p:spPr>
          <a:xfrm>
            <a:off x="5486400" y="1257300"/>
            <a:ext cx="4110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yes</a:t>
            </a:r>
            <a:endParaRPr lang="en-US" dirty="0"/>
          </a:p>
        </p:txBody>
      </p:sp>
      <p:sp>
        <p:nvSpPr>
          <p:cNvPr id="82" name="TextBox 81"/>
          <p:cNvSpPr txBox="1"/>
          <p:nvPr/>
        </p:nvSpPr>
        <p:spPr>
          <a:xfrm>
            <a:off x="4618125" y="1828800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</a:t>
            </a:r>
            <a:endParaRPr lang="en-US" dirty="0"/>
          </a:p>
        </p:txBody>
      </p:sp>
      <p:sp>
        <p:nvSpPr>
          <p:cNvPr id="83" name="TextBox 82"/>
          <p:cNvSpPr txBox="1"/>
          <p:nvPr/>
        </p:nvSpPr>
        <p:spPr>
          <a:xfrm>
            <a:off x="4503825" y="4295001"/>
            <a:ext cx="4110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yes</a:t>
            </a:r>
            <a:endParaRPr lang="en-US" dirty="0"/>
          </a:p>
        </p:txBody>
      </p:sp>
      <p:sp>
        <p:nvSpPr>
          <p:cNvPr id="84" name="TextBox 83"/>
          <p:cNvSpPr txBox="1"/>
          <p:nvPr/>
        </p:nvSpPr>
        <p:spPr>
          <a:xfrm>
            <a:off x="5372100" y="3657600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</a:t>
            </a:r>
            <a:endParaRPr lang="en-US" dirty="0"/>
          </a:p>
        </p:txBody>
      </p:sp>
      <p:cxnSp>
        <p:nvCxnSpPr>
          <p:cNvPr id="89" name="Straight Connector 88"/>
          <p:cNvCxnSpPr>
            <a:endCxn id="41" idx="0"/>
          </p:cNvCxnSpPr>
          <p:nvPr/>
        </p:nvCxnSpPr>
        <p:spPr bwMode="auto">
          <a:xfrm>
            <a:off x="4571999" y="800100"/>
            <a:ext cx="4" cy="2286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0" name="Rectangle 89"/>
          <p:cNvSpPr/>
          <p:nvPr/>
        </p:nvSpPr>
        <p:spPr bwMode="auto">
          <a:xfrm>
            <a:off x="919716" y="1868123"/>
            <a:ext cx="1823484" cy="18288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Predicted </a:t>
            </a:r>
            <a:r>
              <a:rPr lang="en-US" dirty="0" err="1" smtClean="0"/>
              <a:t>W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xH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103" name="Rectangle 102"/>
          <p:cNvSpPr/>
          <p:nvPr/>
        </p:nvSpPr>
        <p:spPr bwMode="auto">
          <a:xfrm>
            <a:off x="914400" y="2096723"/>
            <a:ext cx="228600" cy="1600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Apply</a:t>
            </a:r>
            <a:r>
              <a:rPr kumimoji="0" lang="en-US" sz="11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 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FIR Filter Here</a:t>
            </a:r>
          </a:p>
        </p:txBody>
      </p:sp>
      <p:sp>
        <p:nvSpPr>
          <p:cNvPr id="104" name="Rectangle 103"/>
          <p:cNvSpPr/>
          <p:nvPr/>
        </p:nvSpPr>
        <p:spPr bwMode="auto">
          <a:xfrm>
            <a:off x="914400" y="1862158"/>
            <a:ext cx="233916" cy="23767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cxnSp>
        <p:nvCxnSpPr>
          <p:cNvPr id="109" name="Straight Connector 108"/>
          <p:cNvCxnSpPr/>
          <p:nvPr/>
        </p:nvCxnSpPr>
        <p:spPr bwMode="auto">
          <a:xfrm>
            <a:off x="914400" y="1304672"/>
            <a:ext cx="5316" cy="273515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7" name="TextBox 116"/>
          <p:cNvSpPr txBox="1"/>
          <p:nvPr/>
        </p:nvSpPr>
        <p:spPr>
          <a:xfrm>
            <a:off x="467701" y="4171771"/>
            <a:ext cx="253347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err="1" smtClean="0"/>
              <a:t>DCPredFiltering</a:t>
            </a:r>
            <a:r>
              <a:rPr lang="en-US" sz="1800" dirty="0" smtClean="0"/>
              <a:t> filters the top row and the left columns of an intra predicted area with</a:t>
            </a:r>
          </a:p>
          <a:p>
            <a:r>
              <a:rPr lang="en-US" sz="1800" dirty="0" smtClean="0"/>
              <a:t>FIR filters</a:t>
            </a:r>
            <a:endParaRPr lang="en-US" sz="1800" dirty="0"/>
          </a:p>
        </p:txBody>
      </p:sp>
      <p:cxnSp>
        <p:nvCxnSpPr>
          <p:cNvPr id="8" name="Straight Connector 7"/>
          <p:cNvCxnSpPr/>
          <p:nvPr/>
        </p:nvCxnSpPr>
        <p:spPr bwMode="auto">
          <a:xfrm flipH="1">
            <a:off x="571500" y="1868123"/>
            <a:ext cx="24003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JCTVC-J0271</a:t>
            </a:r>
            <a:endParaRPr lang="en-US" altLang="zh-CN" dirty="0"/>
          </a:p>
        </p:txBody>
      </p:sp>
      <p:cxnSp>
        <p:nvCxnSpPr>
          <p:cNvPr id="13" name="Straight Connector 12"/>
          <p:cNvCxnSpPr/>
          <p:nvPr/>
        </p:nvCxnSpPr>
        <p:spPr bwMode="auto">
          <a:xfrm flipH="1">
            <a:off x="1148316" y="2096723"/>
            <a:ext cx="1594884" cy="311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/>
        </p:nvCxnSpPr>
        <p:spPr bwMode="auto">
          <a:xfrm>
            <a:off x="1148316" y="2099834"/>
            <a:ext cx="0" cy="159708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50624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1043"/>
            <a:ext cx="9144000" cy="707886"/>
          </a:xfrm>
        </p:spPr>
        <p:txBody>
          <a:bodyPr/>
          <a:lstStyle/>
          <a:p>
            <a:r>
              <a:rPr lang="en-US" dirty="0" err="1" smtClean="0"/>
              <a:t>Luma</a:t>
            </a:r>
            <a:r>
              <a:rPr lang="en-US" dirty="0" smtClean="0"/>
              <a:t> Intra Prediction Experiments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104063" y="6553200"/>
            <a:ext cx="1905000" cy="304800"/>
          </a:xfrm>
        </p:spPr>
        <p:txBody>
          <a:bodyPr/>
          <a:lstStyle/>
          <a:p>
            <a:pPr>
              <a:defRPr/>
            </a:pPr>
            <a:fld id="{4B66FC01-96CF-473C-9A7A-3E654BB11F61}" type="slidenum">
              <a:rPr lang="zh-CN" altLang="en-US" smtClean="0"/>
              <a:pPr>
                <a:defRPr/>
              </a:pPr>
              <a:t>3</a:t>
            </a:fld>
            <a:endParaRPr lang="en-US" altLang="zh-CN"/>
          </a:p>
        </p:txBody>
      </p:sp>
      <p:sp>
        <p:nvSpPr>
          <p:cNvPr id="5" name="Rectangle 4"/>
          <p:cNvSpPr/>
          <p:nvPr/>
        </p:nvSpPr>
        <p:spPr bwMode="auto">
          <a:xfrm>
            <a:off x="2514598" y="2213253"/>
            <a:ext cx="1828802" cy="922449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PredIntraPlanar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228598" y="2171700"/>
            <a:ext cx="1828801" cy="9144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PredIntraAng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228599" y="4686300"/>
            <a:ext cx="1828800" cy="9144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 err="1" smtClean="0"/>
              <a:t>DCPredFiltering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1" name="Flowchart: Decision 40"/>
          <p:cNvSpPr/>
          <p:nvPr/>
        </p:nvSpPr>
        <p:spPr bwMode="auto">
          <a:xfrm>
            <a:off x="228602" y="1028700"/>
            <a:ext cx="1828797" cy="914400"/>
          </a:xfrm>
          <a:prstGeom prst="flowChartDecisio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/>
              <a:t>m</a:t>
            </a:r>
            <a:r>
              <a:rPr lang="en-US" sz="1400" dirty="0" smtClean="0"/>
              <a:t>ode == planar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2" name="Flowchart: Decision 41"/>
          <p:cNvSpPr/>
          <p:nvPr/>
        </p:nvSpPr>
        <p:spPr bwMode="auto">
          <a:xfrm>
            <a:off x="228599" y="3429000"/>
            <a:ext cx="1828800" cy="914400"/>
          </a:xfrm>
          <a:prstGeom prst="flowChartDecisio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ahoma" pitchFamily="34" charset="0"/>
                <a:cs typeface="Times New Roman" pitchFamily="18" charset="0"/>
              </a:rPr>
              <a:t>mode</a:t>
            </a:r>
            <a:r>
              <a:rPr lang="en-US" dirty="0" smtClean="0">
                <a:solidFill>
                  <a:srgbClr val="FF0000"/>
                </a:solidFill>
              </a:rPr>
              <a:t> ≤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ahoma" pitchFamily="34" charset="0"/>
                <a:cs typeface="Times New Roman" pitchFamily="18" charset="0"/>
              </a:rPr>
              <a:t>DC</a:t>
            </a:r>
            <a:r>
              <a:rPr kumimoji="0" lang="en-US" sz="1200" b="0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Tahoma" pitchFamily="34" charset="0"/>
                <a:cs typeface="Times New Roman" pitchFamily="18" charset="0"/>
              </a:rPr>
              <a:t>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&amp; above &amp; left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available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cxnSp>
        <p:nvCxnSpPr>
          <p:cNvPr id="46" name="Straight Arrow Connector 45"/>
          <p:cNvCxnSpPr>
            <a:endCxn id="6" idx="0"/>
          </p:cNvCxnSpPr>
          <p:nvPr/>
        </p:nvCxnSpPr>
        <p:spPr bwMode="auto">
          <a:xfrm>
            <a:off x="1142997" y="1951149"/>
            <a:ext cx="2" cy="22055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8" name="Straight Arrow Connector 47"/>
          <p:cNvCxnSpPr>
            <a:stCxn id="6" idx="2"/>
            <a:endCxn id="42" idx="0"/>
          </p:cNvCxnSpPr>
          <p:nvPr/>
        </p:nvCxnSpPr>
        <p:spPr bwMode="auto">
          <a:xfrm>
            <a:off x="1142999" y="3086100"/>
            <a:ext cx="0" cy="3429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0" name="Straight Arrow Connector 49"/>
          <p:cNvCxnSpPr>
            <a:stCxn id="42" idx="2"/>
          </p:cNvCxnSpPr>
          <p:nvPr/>
        </p:nvCxnSpPr>
        <p:spPr bwMode="auto">
          <a:xfrm>
            <a:off x="1142999" y="4343400"/>
            <a:ext cx="0" cy="3429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2" name="Straight Connector 51"/>
          <p:cNvCxnSpPr>
            <a:stCxn id="7" idx="2"/>
          </p:cNvCxnSpPr>
          <p:nvPr/>
        </p:nvCxnSpPr>
        <p:spPr bwMode="auto">
          <a:xfrm>
            <a:off x="1142999" y="5600700"/>
            <a:ext cx="1" cy="8001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Straight Connector 55"/>
          <p:cNvCxnSpPr/>
          <p:nvPr/>
        </p:nvCxnSpPr>
        <p:spPr bwMode="auto">
          <a:xfrm flipH="1">
            <a:off x="9144000" y="2514600"/>
            <a:ext cx="914401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Straight Arrow Connector 57"/>
          <p:cNvCxnSpPr>
            <a:endCxn id="5" idx="0"/>
          </p:cNvCxnSpPr>
          <p:nvPr/>
        </p:nvCxnSpPr>
        <p:spPr bwMode="auto">
          <a:xfrm>
            <a:off x="3428999" y="1488057"/>
            <a:ext cx="0" cy="72519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4" name="Straight Connector 63"/>
          <p:cNvCxnSpPr>
            <a:stCxn id="42" idx="3"/>
          </p:cNvCxnSpPr>
          <p:nvPr/>
        </p:nvCxnSpPr>
        <p:spPr bwMode="auto">
          <a:xfrm>
            <a:off x="2057399" y="3886200"/>
            <a:ext cx="342899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Straight Connector 65"/>
          <p:cNvCxnSpPr/>
          <p:nvPr/>
        </p:nvCxnSpPr>
        <p:spPr bwMode="auto">
          <a:xfrm>
            <a:off x="2400298" y="3886200"/>
            <a:ext cx="0" cy="19431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8" name="Straight Connector 67"/>
          <p:cNvCxnSpPr>
            <a:stCxn id="41" idx="3"/>
          </p:cNvCxnSpPr>
          <p:nvPr/>
        </p:nvCxnSpPr>
        <p:spPr bwMode="auto">
          <a:xfrm>
            <a:off x="2057399" y="1485900"/>
            <a:ext cx="13716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3" name="Straight Arrow Connector 72"/>
          <p:cNvCxnSpPr/>
          <p:nvPr/>
        </p:nvCxnSpPr>
        <p:spPr bwMode="auto">
          <a:xfrm flipH="1">
            <a:off x="1143000" y="5829300"/>
            <a:ext cx="1257298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5" name="Straight Connector 74"/>
          <p:cNvCxnSpPr>
            <a:stCxn id="5" idx="2"/>
          </p:cNvCxnSpPr>
          <p:nvPr/>
        </p:nvCxnSpPr>
        <p:spPr bwMode="auto">
          <a:xfrm>
            <a:off x="3428999" y="3135702"/>
            <a:ext cx="0" cy="12184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7" name="Straight Arrow Connector 76"/>
          <p:cNvCxnSpPr/>
          <p:nvPr/>
        </p:nvCxnSpPr>
        <p:spPr bwMode="auto">
          <a:xfrm flipH="1">
            <a:off x="1143000" y="3257550"/>
            <a:ext cx="2285999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1" name="TextBox 80"/>
          <p:cNvSpPr txBox="1"/>
          <p:nvPr/>
        </p:nvSpPr>
        <p:spPr>
          <a:xfrm>
            <a:off x="2057398" y="1257300"/>
            <a:ext cx="4110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yes</a:t>
            </a:r>
            <a:endParaRPr lang="en-US" dirty="0"/>
          </a:p>
        </p:txBody>
      </p:sp>
      <p:sp>
        <p:nvSpPr>
          <p:cNvPr id="82" name="TextBox 81"/>
          <p:cNvSpPr txBox="1"/>
          <p:nvPr/>
        </p:nvSpPr>
        <p:spPr>
          <a:xfrm>
            <a:off x="1189123" y="1828800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</a:t>
            </a:r>
            <a:endParaRPr lang="en-US" dirty="0"/>
          </a:p>
        </p:txBody>
      </p:sp>
      <p:sp>
        <p:nvSpPr>
          <p:cNvPr id="83" name="TextBox 82"/>
          <p:cNvSpPr txBox="1"/>
          <p:nvPr/>
        </p:nvSpPr>
        <p:spPr>
          <a:xfrm>
            <a:off x="1074823" y="4295001"/>
            <a:ext cx="4110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yes</a:t>
            </a:r>
            <a:endParaRPr lang="en-US" dirty="0"/>
          </a:p>
        </p:txBody>
      </p:sp>
      <p:sp>
        <p:nvSpPr>
          <p:cNvPr id="84" name="TextBox 83"/>
          <p:cNvSpPr txBox="1"/>
          <p:nvPr/>
        </p:nvSpPr>
        <p:spPr>
          <a:xfrm>
            <a:off x="1943098" y="3657600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</a:t>
            </a:r>
            <a:endParaRPr lang="en-US" dirty="0"/>
          </a:p>
        </p:txBody>
      </p:sp>
      <p:cxnSp>
        <p:nvCxnSpPr>
          <p:cNvPr id="89" name="Straight Connector 88"/>
          <p:cNvCxnSpPr>
            <a:endCxn id="41" idx="0"/>
          </p:cNvCxnSpPr>
          <p:nvPr/>
        </p:nvCxnSpPr>
        <p:spPr bwMode="auto">
          <a:xfrm>
            <a:off x="1142997" y="800100"/>
            <a:ext cx="4" cy="2286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2491777" y="4338065"/>
            <a:ext cx="2057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Apply HM7 DC prediction filtering to both DC and Planar prediction</a:t>
            </a:r>
            <a:endParaRPr lang="en-US" sz="1800" dirty="0"/>
          </a:p>
        </p:txBody>
      </p:sp>
      <p:sp>
        <p:nvSpPr>
          <p:cNvPr id="27" name="Rectangle 26"/>
          <p:cNvSpPr/>
          <p:nvPr/>
        </p:nvSpPr>
        <p:spPr bwMode="auto">
          <a:xfrm>
            <a:off x="7086598" y="2213253"/>
            <a:ext cx="1828802" cy="922449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PredIntraPlanar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28" name="Rectangle 27"/>
          <p:cNvSpPr/>
          <p:nvPr/>
        </p:nvSpPr>
        <p:spPr bwMode="auto">
          <a:xfrm>
            <a:off x="4800598" y="2171700"/>
            <a:ext cx="1828801" cy="9144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PredIntraAng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30" name="Flowchart: Decision 29"/>
          <p:cNvSpPr/>
          <p:nvPr/>
        </p:nvSpPr>
        <p:spPr bwMode="auto">
          <a:xfrm>
            <a:off x="4800602" y="1028700"/>
            <a:ext cx="1828797" cy="914400"/>
          </a:xfrm>
          <a:prstGeom prst="flowChartDecisio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/>
              <a:t>m</a:t>
            </a:r>
            <a:r>
              <a:rPr lang="en-US" sz="1400" dirty="0" smtClean="0"/>
              <a:t>ode == planar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32" name="Straight Arrow Connector 31"/>
          <p:cNvCxnSpPr>
            <a:endCxn id="28" idx="0"/>
          </p:cNvCxnSpPr>
          <p:nvPr/>
        </p:nvCxnSpPr>
        <p:spPr bwMode="auto">
          <a:xfrm>
            <a:off x="5714997" y="1951149"/>
            <a:ext cx="2" cy="22055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3" name="Straight Arrow Connector 32"/>
          <p:cNvCxnSpPr>
            <a:stCxn id="28" idx="2"/>
          </p:cNvCxnSpPr>
          <p:nvPr/>
        </p:nvCxnSpPr>
        <p:spPr bwMode="auto">
          <a:xfrm>
            <a:off x="5714999" y="3086100"/>
            <a:ext cx="2" cy="33147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6" name="Straight Arrow Connector 35"/>
          <p:cNvCxnSpPr>
            <a:endCxn id="27" idx="0"/>
          </p:cNvCxnSpPr>
          <p:nvPr/>
        </p:nvCxnSpPr>
        <p:spPr bwMode="auto">
          <a:xfrm>
            <a:off x="8000999" y="1488057"/>
            <a:ext cx="0" cy="72519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9" name="Straight Connector 38"/>
          <p:cNvCxnSpPr>
            <a:stCxn id="30" idx="3"/>
          </p:cNvCxnSpPr>
          <p:nvPr/>
        </p:nvCxnSpPr>
        <p:spPr bwMode="auto">
          <a:xfrm>
            <a:off x="6629399" y="1485900"/>
            <a:ext cx="13716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Straight Connector 42"/>
          <p:cNvCxnSpPr>
            <a:stCxn id="27" idx="2"/>
          </p:cNvCxnSpPr>
          <p:nvPr/>
        </p:nvCxnSpPr>
        <p:spPr bwMode="auto">
          <a:xfrm>
            <a:off x="8000999" y="3135702"/>
            <a:ext cx="0" cy="12184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Straight Arrow Connector 43"/>
          <p:cNvCxnSpPr/>
          <p:nvPr/>
        </p:nvCxnSpPr>
        <p:spPr bwMode="auto">
          <a:xfrm flipH="1">
            <a:off x="5715000" y="3257550"/>
            <a:ext cx="2285999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5" name="TextBox 44"/>
          <p:cNvSpPr txBox="1"/>
          <p:nvPr/>
        </p:nvSpPr>
        <p:spPr>
          <a:xfrm>
            <a:off x="6629398" y="1257300"/>
            <a:ext cx="4110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yes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5761123" y="1828800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</a:t>
            </a:r>
            <a:endParaRPr lang="en-US" dirty="0"/>
          </a:p>
        </p:txBody>
      </p:sp>
      <p:cxnSp>
        <p:nvCxnSpPr>
          <p:cNvPr id="53" name="Straight Connector 52"/>
          <p:cNvCxnSpPr>
            <a:endCxn id="30" idx="0"/>
          </p:cNvCxnSpPr>
          <p:nvPr/>
        </p:nvCxnSpPr>
        <p:spPr bwMode="auto">
          <a:xfrm>
            <a:off x="5714997" y="800100"/>
            <a:ext cx="4" cy="2286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4" name="TextBox 53"/>
          <p:cNvSpPr txBox="1"/>
          <p:nvPr/>
        </p:nvSpPr>
        <p:spPr>
          <a:xfrm>
            <a:off x="5943599" y="4338065"/>
            <a:ext cx="2057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Removed prediction filtering to both DC and Planar prediction</a:t>
            </a:r>
            <a:endParaRPr lang="en-US" sz="1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JCTVC-J0271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320332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BDR Results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85800" y="685800"/>
            <a:ext cx="7772400" cy="5715000"/>
          </a:xfrm>
        </p:spPr>
        <p:txBody>
          <a:bodyPr/>
          <a:lstStyle/>
          <a:p>
            <a:r>
              <a:rPr lang="en-US" sz="2000" dirty="0" smtClean="0"/>
              <a:t>Apply filter to both Planar and DC prediction: </a:t>
            </a:r>
          </a:p>
          <a:p>
            <a:pPr marL="457200" lvl="1" indent="0">
              <a:buNone/>
            </a:pPr>
            <a:r>
              <a:rPr lang="en-US" sz="1800" dirty="0" smtClean="0"/>
              <a:t>BDR = -0.1%</a:t>
            </a:r>
          </a:p>
          <a:p>
            <a:endParaRPr lang="en-US" sz="2000" dirty="0"/>
          </a:p>
          <a:p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2000" dirty="0" smtClean="0"/>
              <a:t>No Filter to both Planar and DC prediction:</a:t>
            </a:r>
          </a:p>
          <a:p>
            <a:pPr marL="457200" lvl="1" indent="0">
              <a:buNone/>
            </a:pPr>
            <a:r>
              <a:rPr lang="en-US" sz="1800" dirty="0" smtClean="0"/>
              <a:t>BDR = 0.1 %</a:t>
            </a:r>
          </a:p>
          <a:p>
            <a:pPr marL="457200" lvl="1" indent="0">
              <a:buNone/>
            </a:pPr>
            <a:endParaRPr lang="en-US" sz="1800" dirty="0"/>
          </a:p>
          <a:p>
            <a:pPr marL="457200" lvl="1" indent="0">
              <a:buNone/>
            </a:pPr>
            <a:endParaRPr lang="en-US" sz="1800" dirty="0" smtClean="0"/>
          </a:p>
          <a:p>
            <a:pPr marL="457200" lvl="1" indent="0">
              <a:buNone/>
            </a:pPr>
            <a:endParaRPr lang="en-US" sz="1800" dirty="0" smtClean="0"/>
          </a:p>
          <a:p>
            <a:pPr marL="457200" lvl="1" indent="0">
              <a:buNone/>
            </a:pPr>
            <a:endParaRPr lang="en-US" sz="1800" dirty="0"/>
          </a:p>
          <a:p>
            <a:pPr marL="457200" lvl="1" indent="0">
              <a:buNone/>
            </a:pPr>
            <a:endParaRPr lang="en-US" sz="1800" dirty="0"/>
          </a:p>
          <a:p>
            <a:r>
              <a:rPr lang="en-US" sz="2000" dirty="0" smtClean="0"/>
              <a:t>Planar prediction filter is complementary to DC prediction filter with similar gain and complexity.</a:t>
            </a:r>
          </a:p>
          <a:p>
            <a:r>
              <a:rPr lang="en-US" sz="2000" dirty="0" smtClean="0"/>
              <a:t>DC prediction filter is not effective </a:t>
            </a:r>
            <a:r>
              <a:rPr lang="en-US" sz="2000" smtClean="0"/>
              <a:t>for Class F.</a:t>
            </a:r>
            <a:endParaRPr lang="en-US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E2CAF9C-4B54-4BE0-975D-0E089F2824AE}" type="slidenum">
              <a:rPr lang="zh-CN" altLang="en-US" smtClean="0"/>
              <a:pPr>
                <a:defRPr/>
              </a:pPr>
              <a:t>4</a:t>
            </a:fld>
            <a:endParaRPr lang="en-US" altLang="zh-CN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189947"/>
              </p:ext>
            </p:extLst>
          </p:nvPr>
        </p:nvGraphicFramePr>
        <p:xfrm>
          <a:off x="3657600" y="1060070"/>
          <a:ext cx="4864097" cy="1844040"/>
        </p:xfrm>
        <a:graphic>
          <a:graphicData uri="http://schemas.openxmlformats.org/drawingml/2006/table">
            <a:tbl>
              <a:tblPr/>
              <a:tblGrid>
                <a:gridCol w="986171"/>
                <a:gridCol w="646321"/>
                <a:gridCol w="646321"/>
                <a:gridCol w="646321"/>
                <a:gridCol w="646321"/>
                <a:gridCol w="646321"/>
                <a:gridCol w="646321"/>
              </a:tblGrid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Main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HE10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0020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-0.109%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-0.113%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-0.142%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-0.132%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-0.156%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-0.198%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-0.057%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-0.108%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-0.145%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-0.089%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-0.133%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-0.198%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-0.080%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-0.133%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-0.112%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-0.068%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-0.122%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-0.120%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-0.085%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-0.102%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-0.070%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-0.064%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-0.124%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-0.181%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-0.227%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-0.197%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-0.190%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-0.182%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-0.204%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-0.109%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-0.103%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-0.126%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-0.129%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-0.102%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-0.144%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-0.166%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-0.104%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-0.129%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-0.122%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-0.103%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-0.142%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-0.156%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-0.096%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-0.030%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-0.113%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-0.066%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-0.191%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-0.067%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002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5817574"/>
              </p:ext>
            </p:extLst>
          </p:nvPr>
        </p:nvGraphicFramePr>
        <p:xfrm>
          <a:off x="3657600" y="3296755"/>
          <a:ext cx="4864097" cy="1844040"/>
        </p:xfrm>
        <a:graphic>
          <a:graphicData uri="http://schemas.openxmlformats.org/drawingml/2006/table">
            <a:tbl>
              <a:tblPr/>
              <a:tblGrid>
                <a:gridCol w="986171"/>
                <a:gridCol w="646321"/>
                <a:gridCol w="646321"/>
                <a:gridCol w="646321"/>
                <a:gridCol w="646321"/>
                <a:gridCol w="646321"/>
                <a:gridCol w="646321"/>
              </a:tblGrid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Main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HE10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0020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0.207%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0.344%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0.341%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0.237%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0.288%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0.302%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0.113%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0.210%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0.230%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0.149%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0.217%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0.085%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0.117%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0.175%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0.076%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0.143%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0.175%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0.069%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0.132%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0.134%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0.057%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0.172%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0.131%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0.086%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0.114%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0.101%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0.053%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0.118%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0.170%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0.113%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0.188%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0.203%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0.119%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0.193%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0.197%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0.117%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0.187%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0.204%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0.123%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0.192%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0.199%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-0.182%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-0.001%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0.021%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-0.326%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-0.114%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002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JCTVC-J0271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159525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806815"/>
            <a:ext cx="7772400" cy="5486400"/>
          </a:xfrm>
        </p:spPr>
        <p:txBody>
          <a:bodyPr/>
          <a:lstStyle/>
          <a:p>
            <a:r>
              <a:rPr lang="en-US" sz="2400" dirty="0" smtClean="0"/>
              <a:t>The DC prediction filter and the proposed planar prediction filter is the same filter.</a:t>
            </a:r>
          </a:p>
          <a:p>
            <a:r>
              <a:rPr lang="en-US" sz="2400" dirty="0" smtClean="0"/>
              <a:t>Planar </a:t>
            </a:r>
            <a:r>
              <a:rPr lang="en-US" sz="2400" dirty="0"/>
              <a:t>prediction filter is complementary to DC prediction filter with similar gain and </a:t>
            </a:r>
            <a:r>
              <a:rPr lang="en-US" sz="2400" dirty="0" smtClean="0"/>
              <a:t>complexity</a:t>
            </a:r>
            <a:r>
              <a:rPr lang="en-US" sz="2400" dirty="0"/>
              <a:t> </a:t>
            </a:r>
            <a:r>
              <a:rPr lang="en-US" sz="2400" dirty="0" smtClean="0"/>
              <a:t>trade-off.</a:t>
            </a:r>
            <a:endParaRPr lang="en-US" sz="2400" dirty="0"/>
          </a:p>
          <a:p>
            <a:pPr lvl="1"/>
            <a:r>
              <a:rPr lang="en-US" sz="2000" dirty="0" smtClean="0"/>
              <a:t>When DC prediction filter is removed from HM7, intra BDR = 0.1%</a:t>
            </a:r>
          </a:p>
          <a:p>
            <a:pPr lvl="1"/>
            <a:r>
              <a:rPr lang="en-US" sz="2000" dirty="0" smtClean="0"/>
              <a:t>When Planar prediction filter is added to HM7, intra BDR =   -0.1%</a:t>
            </a:r>
          </a:p>
          <a:p>
            <a:r>
              <a:rPr lang="en-US" sz="2400" dirty="0" smtClean="0"/>
              <a:t>No additional implementation complexity to HM7 software </a:t>
            </a:r>
            <a:r>
              <a:rPr lang="en-US" sz="2400" smtClean="0"/>
              <a:t>and hardware.</a:t>
            </a:r>
            <a:endParaRPr lang="en-US" sz="2400" dirty="0" smtClean="0"/>
          </a:p>
          <a:p>
            <a:r>
              <a:rPr lang="en-US" sz="2400" dirty="0" smtClean="0"/>
              <a:t>Propose to adopt </a:t>
            </a:r>
            <a:r>
              <a:rPr lang="en-US" sz="2400" dirty="0" err="1" smtClean="0"/>
              <a:t>luma</a:t>
            </a:r>
            <a:r>
              <a:rPr lang="en-US" sz="2400" dirty="0" smtClean="0"/>
              <a:t> intra planar prediction filter in WD8 and HM8.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75A5AD-2B98-4B4E-8660-B9499D5E6CE0}" type="slidenum">
              <a:rPr lang="zh-CN" altLang="en-US" smtClean="0"/>
              <a:pPr>
                <a:defRPr/>
              </a:pPr>
              <a:t>5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JCTVC-J0271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431457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ahoma"/>
        <a:ea typeface=""/>
        <a:cs typeface="Times New Roman"/>
      </a:majorFont>
      <a:minorFont>
        <a:latin typeface="Tahoma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200012</TotalTime>
  <Words>584</Words>
  <Application>Microsoft Office PowerPoint</Application>
  <PresentationFormat>On-screen Show (4:3)</PresentationFormat>
  <Paragraphs>215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PowerPoint Presentation</vt:lpstr>
      <vt:lpstr>HM7 Luma Intra Prediction</vt:lpstr>
      <vt:lpstr>Luma Intra Prediction Experiments</vt:lpstr>
      <vt:lpstr>BDR Results</vt:lpstr>
      <vt:lpstr>Summary</vt:lpstr>
    </vt:vector>
  </TitlesOfParts>
  <Company>Sony Electronics, Inc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 Gharavi</dc:creator>
  <cp:lastModifiedBy>Cheung Auyeung</cp:lastModifiedBy>
  <cp:revision>7760</cp:revision>
  <dcterms:created xsi:type="dcterms:W3CDTF">2006-02-22T01:05:12Z</dcterms:created>
  <dcterms:modified xsi:type="dcterms:W3CDTF">2012-07-02T20:17:48Z</dcterms:modified>
</cp:coreProperties>
</file>