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5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610" r:id="rId2"/>
    <p:sldId id="875" r:id="rId3"/>
    <p:sldId id="874" r:id="rId4"/>
    <p:sldId id="876" r:id="rId5"/>
    <p:sldId id="878" r:id="rId6"/>
    <p:sldId id="877" r:id="rId7"/>
  </p:sldIdLst>
  <p:sldSz cx="9144000" cy="6858000" type="screen4x3"/>
  <p:notesSz cx="6858000" cy="9296400"/>
  <p:embeddedFontLst>
    <p:embeddedFont>
      <p:font typeface="Brush Script MT" pitchFamily="66" charset="0"/>
      <p:italic r:id="rId10"/>
    </p:embeddedFont>
    <p:embeddedFont>
      <p:font typeface="SimSun" pitchFamily="2" charset="-122"/>
      <p:regular r:id="rId11"/>
    </p:embeddedFont>
    <p:embeddedFont>
      <p:font typeface="Century Gothic" pitchFamily="34" charset="0"/>
      <p:regular r:id="rId12"/>
      <p:bold r:id="rId13"/>
      <p:italic r:id="rId14"/>
      <p:boldItalic r:id="rId15"/>
    </p:embeddedFont>
    <p:embeddedFont>
      <p:font typeface="HGP創英角ｺﾞｼｯｸUB" charset="-128"/>
      <p:regular r:id="rId16"/>
    </p:embeddedFont>
    <p:embeddedFont>
      <p:font typeface="Calibri" pitchFamily="34" charset="0"/>
      <p:regular r:id="rId17"/>
      <p:bold r:id="rId18"/>
      <p:italic r:id="rId19"/>
      <p:boldItalic r:id="rId20"/>
    </p:embeddedFont>
    <p:embeddedFont>
      <p:font typeface="Malgun Gothic" pitchFamily="34" charset="-127"/>
      <p:regular r:id="rId21"/>
      <p:bold r:id="rId22"/>
    </p:embeddedFont>
    <p:embeddedFont>
      <p:font typeface="Times" pitchFamily="18" charset="0"/>
      <p:regular r:id="rId23"/>
      <p:bold r:id="rId24"/>
      <p:italic r:id="rId25"/>
      <p:boldItalic r:id="rId26"/>
    </p:embeddedFont>
    <p:embeddedFont>
      <p:font typeface="Tahoma" pitchFamily="34" charset="0"/>
      <p:regular r:id="rId27"/>
      <p:bold r:id="rId28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00"/>
    <a:srgbClr val="00B0F5"/>
    <a:srgbClr val="000099"/>
    <a:srgbClr val="DEA900"/>
    <a:srgbClr val="FF9966"/>
    <a:srgbClr val="FF5050"/>
    <a:srgbClr val="CC9900"/>
    <a:srgbClr val="CC6600"/>
    <a:srgbClr val="C00000"/>
    <a:srgbClr val="99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2957" autoAdjust="0"/>
    <p:restoredTop sz="95878" autoAdjust="0"/>
  </p:normalViewPr>
  <p:slideViewPr>
    <p:cSldViewPr>
      <p:cViewPr>
        <p:scale>
          <a:sx n="96" d="100"/>
          <a:sy n="96" d="100"/>
        </p:scale>
        <p:origin x="-120" y="942"/>
      </p:cViewPr>
      <p:guideLst>
        <p:guide orient="horz" pos="2496"/>
        <p:guide pos="8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52" y="-96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font" Target="fonts/font17.fntdata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font" Target="fonts/font16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font" Target="fonts/font15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font" Target="fonts/font14.fntdata"/><Relationship Id="rId28" Type="http://schemas.openxmlformats.org/officeDocument/2006/relationships/font" Target="fonts/font19.fntdata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font" Target="fonts/font18.fntdata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80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80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4FB2E958-B22A-4FFE-9C2F-0B33981F852A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80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2" y="4416427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80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4E4EB9C6-CAA3-4C6F-ACEE-21175F9156D8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162"/>
            <a:ext cx="7772400" cy="144655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400800" y="6553200"/>
            <a:ext cx="1524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87A77-87FD-4C0A-BBAD-8340E33A1601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2D61B-1EC3-480B-A323-2ED816F1C7F3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67927-EE31-4772-A5B2-614AF34C17B4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034DA-F07E-431B-B012-00BE802C1757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F67CD-EDB0-4F6E-B25C-802A36B1AD1D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06DCD-260C-4407-8B9A-85E59EE8938D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8EB62-B8E6-4651-8C58-B4B23CFDDBD0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E5E03-B9CD-4473-B2CD-FFB3FE1908D9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6F512-E44F-4B8B-AE78-ECC8873CA479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CC9C7-163F-493F-8516-3263F49EFB87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47E51-3F89-42A4-837F-42F9B13F88BB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2A835-9928-41A2-BDD4-3D5156ECCF30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697BC-F3E7-49D2-B9C3-576222EED270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A75EC-D73B-41F3-BAB8-7BB76060A28A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B3616-B7C2-4F70-817A-760B27A1EC51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51FED-FD7A-43E6-877B-B7435F7224C4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11A60-ED6A-43CD-B35C-036B8434A263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26052-D9C0-4713-B743-94286532811F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CF221-E419-42CD-B0B0-166501054280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399DD-D3C5-4E4E-B763-1056F74392AB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EBCED-98E8-4442-846C-FC76F46F16C3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23583-B0AF-4A43-8A13-7E5D38907A87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D762A-6166-4C37-A941-27EB5144F8D0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6764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50A37-81EF-4D3B-9702-4FA57AD69CD8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C0B68-2B81-4191-B2C7-E5B440433DC8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9668E-8512-467B-B2D2-F66B8350CF16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9C1F8-2E1E-4095-ABE5-F02A723B6945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5FDDB-1FCF-4613-BFCF-582BE83B0E34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A7308-AE29-4AD1-B346-75E3B76A0A52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28AFF-7D78-435F-AD95-0532BE1A9A57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5AD43-C397-4104-AC88-48CCB486FB70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E86B2-64D8-409F-9113-718511DE37B9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d_3_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53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 ____ __ ____  _____ _____ _____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53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553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Brush Script MT" pitchFamily="66" charset="0"/>
                <a:ea typeface="宋体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0FF53AA4-3B65-41B4-87EC-2358243013B4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781E00A9-A92B-407B-87FB-9FF4660851CC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D82C6D3D-3535-41AA-AAF4-0864B230E71B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+mj-ea"/>
          <a:cs typeface="HGP創英角ｺﾞｼｯｸUB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accent2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alibri" pitchFamily="34" charset="0"/>
          <a:ea typeface="HGP創英角ｺﾞｼｯｸUB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996633"/>
          </a:solidFill>
          <a:latin typeface="Calibri" pitchFamily="34" charset="0"/>
          <a:ea typeface="HGP創英角ｺﾞｼｯｸUB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CC0066"/>
          </a:solidFill>
          <a:latin typeface="Calibri" pitchFamily="34" charset="0"/>
          <a:ea typeface="HGP創英角ｺﾞｼｯｸUB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008000"/>
          </a:solidFill>
          <a:latin typeface="Calibri" pitchFamily="34" charset="0"/>
          <a:ea typeface="HGP創英角ｺﾞｼｯｸUB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391400" y="6553200"/>
            <a:ext cx="1524000" cy="304800"/>
          </a:xfrm>
          <a:noFill/>
        </p:spPr>
        <p:txBody>
          <a:bodyPr/>
          <a:lstStyle/>
          <a:p>
            <a:fld id="{BA990385-194C-4337-B482-A0BD3498B741}" type="slidenum">
              <a:rPr lang="zh-CN" altLang="en-US" smtClean="0">
                <a:ea typeface="SimSun" pitchFamily="2" charset="-122"/>
              </a:rPr>
              <a:pPr/>
              <a:t>1</a:t>
            </a:fld>
            <a:endParaRPr lang="en-US" altLang="zh-CN" dirty="0" smtClean="0">
              <a:ea typeface="SimSun" pitchFamily="2" charset="-12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33400" y="1746648"/>
            <a:ext cx="7772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hangingPunct="0"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+mj-ea"/>
              </a:rPr>
              <a:t>JCTVC-J0270: </a:t>
            </a:r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HEVC VUI Parameters with Extension Hooks </a:t>
            </a:r>
            <a:endParaRPr kumimoji="0" lang="en-US" sz="400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itchFamily="34" charset="0"/>
              <a:ea typeface="+mj-ea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1219200" y="4191000"/>
            <a:ext cx="6705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M. Haque, K.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Sato, A. Tabatabai, T. Suzuki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July </a:t>
            </a:r>
            <a:r>
              <a:rPr lang="en-US" sz="1800" kern="0" smtClean="0">
                <a:solidFill>
                  <a:srgbClr val="0070C0"/>
                </a:solidFill>
                <a:latin typeface="Calibri" pitchFamily="34" charset="0"/>
                <a:ea typeface="+mn-ea"/>
                <a:cs typeface="Calibri" pitchFamily="34" charset="0"/>
              </a:rPr>
              <a:t>12</a:t>
            </a: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,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HEVC VUI Syntax Structure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EBCED-98E8-4442-846C-FC76F46F16C3}" type="slidenum">
              <a:rPr lang="zh-CN" altLang="en-US" smtClean="0"/>
              <a:pPr>
                <a:defRPr/>
              </a:pPr>
              <a:t>2</a:t>
            </a:fld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" y="1295400"/>
          <a:ext cx="3695700" cy="5074920"/>
        </p:xfrm>
        <a:graphic>
          <a:graphicData uri="http://schemas.openxmlformats.org/drawingml/2006/table">
            <a:tbl>
              <a:tblPr/>
              <a:tblGrid>
                <a:gridCol w="3151481"/>
                <a:gridCol w="544219"/>
              </a:tblGrid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vui_parameters(</a:t>
                      </a:r>
                      <a:r>
                        <a:rPr lang="en-GB" sz="900">
                          <a:latin typeface="Times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aspect_ratio_info_present_flag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if( aspect_ratio_info_present_flag ) {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aspect_ratio_idc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u(8)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if( aspect_ratio_idc  = =  Extended_SAR ) {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	sar_width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u(16)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	sar_height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u(16)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}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overscan_info_present_flag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if( overscan_info_present_flag )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overscan_appropriate_flag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video_signal_type_present_flag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if( video_signal_type_present_flag ) {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video_format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u(3)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video_full_range_flag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colour_description_present_flag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if( colour_description_present_flag ) {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?l?r ??’c"/>
                          <a:cs typeface="Times New Roman"/>
                        </a:rPr>
                        <a:t>	</a:t>
                      </a: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colour_primaries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u(8)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?l?r ??’c"/>
                          <a:cs typeface="Times New Roman"/>
                        </a:rPr>
                        <a:t>	</a:t>
                      </a: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transfer_characteristics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u(8)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?l?r ??’c"/>
                          <a:cs typeface="Times New Roman"/>
                        </a:rPr>
                        <a:t>	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matrix_coefficients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u(8)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chroma_loc_info_present_flag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if( chroma_loc_info_present_flag ) {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chroma_sample_loc_type_top_field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	chroma_sample_loc_type_bottom_field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neutral_chroma_indication_flag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field_seq_flag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timing_info_present_flag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if( timing_info_present_flag ) {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num_units_in_tick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u(32)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time_scale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u(32)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fixed_pic_rate_flag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8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 dirty="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038600" y="1371600"/>
          <a:ext cx="4495800" cy="3886195"/>
        </p:xfrm>
        <a:graphic>
          <a:graphicData uri="http://schemas.openxmlformats.org/drawingml/2006/table">
            <a:tbl>
              <a:tblPr/>
              <a:tblGrid>
                <a:gridCol w="4038600"/>
                <a:gridCol w="457200"/>
              </a:tblGrid>
              <a:tr h="16896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nal_hrd_parameters_present_flag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6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if( nal_hrd_parameters_present_flag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6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hrd_parameters(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6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vcl_hrd_parameters_present_flag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6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if( vcl_hrd_parameters_present_flag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6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hrd_parameters(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93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if( nal_hrd_parameters_present_flag  | |  vcl_hrd_parameters_present_flag ) </a:t>
                      </a:r>
                      <a:r>
                        <a:rPr lang="en-GB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{ // ed - missing ?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6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low_delay_hrd_flag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6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sub_pic_cpb_params_present_flag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6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if( sub_pic_cpb_params_present_flag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6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num_units_in_sub_tick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u(32)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6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6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bitstream_restriction_flag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6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if( bitstream_restriction_flag 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6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tiles_fixed_structure_flag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6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motion_vectors_over_pic_boundaries_flag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6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max_bytes_per_pic_denom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6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max_bits_per_mincu_denom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6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log2_max_mv_length_horizontal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6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log2_max_mv_length_vertical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6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6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461665"/>
          </a:xfrm>
        </p:spPr>
        <p:txBody>
          <a:bodyPr/>
          <a:lstStyle/>
          <a:p>
            <a:r>
              <a:rPr lang="en-US" sz="2400" dirty="0" smtClean="0"/>
              <a:t>VUI Extension for Temporal Scalability: Option-1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315200" y="6553200"/>
            <a:ext cx="1676400" cy="304800"/>
          </a:xfrm>
        </p:spPr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3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381000"/>
          <a:ext cx="7543800" cy="6294244"/>
        </p:xfrm>
        <a:graphic>
          <a:graphicData uri="http://schemas.openxmlformats.org/drawingml/2006/table">
            <a:tbl>
              <a:tblPr/>
              <a:tblGrid>
                <a:gridCol w="6437617"/>
                <a:gridCol w="1106183"/>
              </a:tblGrid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vui_parameters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(</a:t>
                      </a:r>
                      <a:r>
                        <a:rPr lang="en-GB" sz="1000" dirty="0">
                          <a:latin typeface="Times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..... edited  out ....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 .......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    </a:t>
                      </a:r>
                      <a:r>
                        <a:rPr lang="en-GB" sz="1000" b="1" dirty="0" smtClean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vui_num_temporal_layers_minus1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u(3)</a:t>
                      </a:r>
                      <a:endParaRPr lang="en-US" sz="1000" b="1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for (</a:t>
                      </a:r>
                      <a:r>
                        <a:rPr lang="en-GB" sz="1000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=0; </a:t>
                      </a:r>
                      <a:r>
                        <a:rPr lang="en-GB" sz="1000" dirty="0" err="1" smtClean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dirty="0" smtClean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&lt;vui_num_temporal_layers_minus1</a:t>
                      </a: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; </a:t>
                      </a:r>
                      <a:r>
                        <a:rPr lang="en-GB" sz="1000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++ ) {  // iterative loop starts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dirty="0" smtClean="0">
                          <a:latin typeface="Times"/>
                          <a:ea typeface="Malgun Gothic"/>
                          <a:cs typeface="Times New Roman"/>
                        </a:rPr>
                        <a:t>        </a:t>
                      </a:r>
                      <a:r>
                        <a:rPr lang="en-US" sz="1000" b="1" dirty="0" err="1" smtClean="0">
                          <a:latin typeface="Times"/>
                          <a:ea typeface="Malgun Gothic"/>
                          <a:cs typeface="Times New Roman"/>
                        </a:rPr>
                        <a:t>vui_temporal_id</a:t>
                      </a:r>
                      <a:r>
                        <a:rPr lang="en-US" sz="1000" b="1" dirty="0" smtClean="0">
                          <a:latin typeface="Times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US" sz="1000" b="1" dirty="0" err="1" smtClean="0">
                          <a:latin typeface="Times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US" sz="1000" b="1" dirty="0" smtClean="0">
                          <a:latin typeface="Times"/>
                          <a:ea typeface="Malgun Gothic"/>
                          <a:cs typeface="Times New Roman"/>
                        </a:rPr>
                        <a:t>]</a:t>
                      </a:r>
                      <a:r>
                        <a:rPr lang="en-US" sz="1000" dirty="0" smtClean="0">
                          <a:latin typeface="Times"/>
                          <a:ea typeface="Malgun Gothic"/>
                          <a:cs typeface="Times New Roman"/>
                        </a:rPr>
                        <a:t> </a:t>
                      </a:r>
                      <a:endParaRPr lang="en-US" sz="1000" b="1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 b="0" dirty="0" smtClean="0">
                          <a:latin typeface="Times New Roman"/>
                          <a:ea typeface="Malgun Gothic"/>
                          <a:cs typeface="Times New Roman"/>
                        </a:rPr>
                        <a:t>u(3)</a:t>
                      </a:r>
                      <a:endParaRPr lang="en-US" sz="1000" b="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   </a:t>
                      </a:r>
                      <a:r>
                        <a:rPr lang="en-GB" sz="1000" b="1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field_seq_flag</a:t>
                      </a:r>
                      <a:r>
                        <a:rPr lang="en-GB" sz="1000" b="1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000" b="1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b="1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   </a:t>
                      </a:r>
                      <a:r>
                        <a:rPr lang="en-GB" sz="1000" b="1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timing_info_present_flag</a:t>
                      </a:r>
                      <a:r>
                        <a:rPr lang="en-GB" sz="1000" b="1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000" b="1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b="1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   if( </a:t>
                      </a:r>
                      <a:r>
                        <a:rPr lang="en-GB" sz="1000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timing_info_present_flag</a:t>
                      </a: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000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] ) {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00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   </a:t>
                      </a:r>
                      <a:r>
                        <a:rPr lang="en-GB" sz="1000" b="1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num_units_in_tick</a:t>
                      </a:r>
                      <a:r>
                        <a:rPr lang="en-GB" sz="1000" b="1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000" b="1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b="1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u(32)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   </a:t>
                      </a:r>
                      <a:r>
                        <a:rPr lang="en-GB" sz="1000" b="1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time_scale</a:t>
                      </a:r>
                      <a:r>
                        <a:rPr lang="en-GB" sz="1000" b="1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000" b="1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b="1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u(32)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   </a:t>
                      </a:r>
                      <a:r>
                        <a:rPr lang="en-GB" sz="1000" b="1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fixed_pic_rate_flag</a:t>
                      </a:r>
                      <a:r>
                        <a:rPr lang="en-GB" sz="1000" b="1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000" b="1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b="1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   }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00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   </a:t>
                      </a:r>
                      <a:r>
                        <a:rPr lang="en-GB" sz="1000" b="1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nal_hrd_parameters_present_flag</a:t>
                      </a:r>
                      <a:r>
                        <a:rPr lang="en-GB" sz="1000" b="1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000" b="1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b="1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   if( </a:t>
                      </a:r>
                      <a:r>
                        <a:rPr lang="en-GB" sz="1000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nal_hrd_parameters_present_flag</a:t>
                      </a: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000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] ) 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00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   </a:t>
                      </a:r>
                      <a:r>
                        <a:rPr lang="en-GB" sz="1000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hrd_parameters</a:t>
                      </a: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( )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00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   </a:t>
                      </a:r>
                      <a:r>
                        <a:rPr lang="en-GB" sz="1000" b="1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vcl_hrd_parameters_present_flag</a:t>
                      </a:r>
                      <a:r>
                        <a:rPr lang="en-GB" sz="1000" b="1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000" b="1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b="1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   if( </a:t>
                      </a:r>
                      <a:r>
                        <a:rPr lang="en-GB" sz="1000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vcl_hrd_parameters_present_flag</a:t>
                      </a: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000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] )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00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   </a:t>
                      </a:r>
                      <a:r>
                        <a:rPr lang="en-GB" sz="1000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hrd_parameters</a:t>
                      </a: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( )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00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24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   if( </a:t>
                      </a:r>
                      <a:r>
                        <a:rPr lang="en-GB" sz="1000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nal_hrd_parameters_present_flag</a:t>
                      </a: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000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] | | </a:t>
                      </a:r>
                      <a:r>
                        <a:rPr lang="en-GB" sz="1000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vcl_hrd_parameters_present_flag</a:t>
                      </a: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000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] )   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{ // </a:t>
                      </a:r>
                      <a:r>
                        <a:rPr lang="en-GB" sz="1000" dirty="0" err="1">
                          <a:solidFill>
                            <a:srgbClr val="FF0000"/>
                          </a:solidFill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ed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- missing ?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00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   </a:t>
                      </a:r>
                      <a:r>
                        <a:rPr lang="en-GB" sz="1000" b="1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low_delay_hrd_flag</a:t>
                      </a:r>
                      <a:r>
                        <a:rPr lang="en-GB" sz="1000" b="1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000" b="1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b="1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   sub_pic_cpb_params_present_flag[i]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   if( sub_pic_cpb_params_present_flag[i]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 dirty="0">
                        <a:highlight>
                          <a:srgbClr val="00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   </a:t>
                      </a:r>
                      <a:r>
                        <a:rPr lang="en-GB" sz="1000" b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num_units_in_sub_tick[i]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u(32)</a:t>
                      </a:r>
                      <a:endParaRPr lang="en-US" sz="1000" b="1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solidFill>
                            <a:srgbClr val="FF0000"/>
                          </a:solidFill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   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 dirty="0">
                        <a:highlight>
                          <a:srgbClr val="00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>
                          <a:solidFill>
                            <a:srgbClr val="FF0000"/>
                          </a:solidFill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}  // iterative loop ends for temporal layers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bitstream_restriction_flag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if( bitstream_restriction_flag 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tiles_fixed_structure_flag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motion_vectors_over_pic_boundaries_flag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max_bytes_per_pic_denom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max_bits_per_mincu_denom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log2_max_mv_length_horizontal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log2_max_mv_length_vertical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vui_extension_flag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if( vui_extension_flag 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00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   while( more_rbsp_data() )  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00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      </a:t>
                      </a:r>
                      <a:r>
                        <a:rPr lang="en-GB" sz="1000" b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vui_extension_data_flag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00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rbsp_trailing_bits()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00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4605" marR="44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A50A37-81EF-4D3B-9702-4FA57AD69CD8}" type="slidenum">
              <a:rPr lang="zh-CN" altLang="en-US" smtClean="0"/>
              <a:pPr>
                <a:defRPr/>
              </a:pPr>
              <a:t>4</a:t>
            </a:fld>
            <a:endParaRPr lang="en-US" altLang="zh-CN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04800" y="0"/>
            <a:ext cx="8534400" cy="40011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entury Gothic" pitchFamily="34" charset="0"/>
                <a:ea typeface="+mj-ea"/>
                <a:cs typeface="HGP創英角ｺﾞｼｯｸUB"/>
              </a:rPr>
              <a:t>VUI Extension for Temporal Scalability: Option-2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CC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entury Gothic" pitchFamily="34" charset="0"/>
              <a:ea typeface="+mj-ea"/>
              <a:cs typeface="HGP創英角ｺﾞｼｯｸUB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71600" y="304800"/>
          <a:ext cx="6858000" cy="6364515"/>
        </p:xfrm>
        <a:graphic>
          <a:graphicData uri="http://schemas.openxmlformats.org/drawingml/2006/table">
            <a:tbl>
              <a:tblPr/>
              <a:tblGrid>
                <a:gridCol w="5852378"/>
                <a:gridCol w="1005622"/>
              </a:tblGrid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vui_parameters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(</a:t>
                      </a:r>
                      <a:r>
                        <a:rPr lang="en-GB" sz="1000" dirty="0">
                          <a:latin typeface="Times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..... edited  out ....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 .......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 dirty="0" err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field_seq_flag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 dirty="0" err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timing_info_present_flag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if( timing_info_present_flag 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 dirty="0">
                        <a:highlight>
                          <a:srgbClr val="00FFFF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num_units_in_tick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u(32)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time_scale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u(32)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fixed_pic_rate_flag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00FFFF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    </a:t>
                      </a:r>
                      <a:r>
                        <a:rPr lang="en-GB" sz="1000" b="1" dirty="0" smtClean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vui_num_temporal_layers_minus1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u(3)</a:t>
                      </a:r>
                      <a:endParaRPr lang="en-US" sz="1000" b="1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for (</a:t>
                      </a:r>
                      <a:r>
                        <a:rPr lang="en-GB" sz="1000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=0; </a:t>
                      </a:r>
                      <a:r>
                        <a:rPr lang="en-GB" sz="1000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dirty="0" smtClean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&lt;=vui_num_temporal_layers_minus1</a:t>
                      </a: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; </a:t>
                      </a:r>
                      <a:r>
                        <a:rPr lang="en-GB" sz="1000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++ ) {  // iterative loop starts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aseline="0" dirty="0" smtClean="0">
                          <a:latin typeface="Times"/>
                          <a:ea typeface="Malgun Gothic"/>
                          <a:cs typeface="Times New Roman"/>
                        </a:rPr>
                        <a:t>      </a:t>
                      </a:r>
                      <a:r>
                        <a:rPr lang="en-US" sz="1000" b="1" baseline="0" dirty="0" smtClean="0">
                          <a:latin typeface="Times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US" sz="1000" b="1" baseline="0" dirty="0" err="1" smtClean="0">
                          <a:latin typeface="Times"/>
                          <a:ea typeface="Malgun Gothic"/>
                          <a:cs typeface="Times New Roman"/>
                        </a:rPr>
                        <a:t>vui_t</a:t>
                      </a:r>
                      <a:r>
                        <a:rPr lang="en-US" sz="1000" b="1" dirty="0" err="1" smtClean="0">
                          <a:latin typeface="Times"/>
                          <a:ea typeface="Malgun Gothic"/>
                          <a:cs typeface="Times New Roman"/>
                        </a:rPr>
                        <a:t>emporal_id</a:t>
                      </a:r>
                      <a:r>
                        <a:rPr lang="en-US" sz="1000" b="1" dirty="0" smtClean="0">
                          <a:latin typeface="Times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US" sz="1000" b="1" dirty="0" err="1" smtClean="0">
                          <a:latin typeface="Times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US" sz="1000" b="1" dirty="0" smtClean="0">
                          <a:latin typeface="Times"/>
                          <a:ea typeface="Malgun Gothic"/>
                          <a:cs typeface="Times New Roman"/>
                        </a:rPr>
                        <a:t>]</a:t>
                      </a:r>
                      <a:endParaRPr lang="en-US" sz="1000" b="1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 b="0" dirty="0" smtClean="0">
                          <a:latin typeface="Times New Roman"/>
                          <a:ea typeface="Malgun Gothic"/>
                          <a:cs typeface="Times New Roman"/>
                        </a:rPr>
                        <a:t>u(3)</a:t>
                      </a:r>
                      <a:endParaRPr lang="en-US" sz="1000" b="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   </a:t>
                      </a:r>
                      <a:r>
                        <a:rPr lang="en-GB" sz="1000" b="1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nal_hrd_parameters_present_flag</a:t>
                      </a:r>
                      <a:r>
                        <a:rPr lang="en-GB" sz="1000" b="1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000" b="1" dirty="0" err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00" b="1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   if( nal_hrd_parameters_present_flag[i] ) 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 dirty="0">
                        <a:highlight>
                          <a:srgbClr val="00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   hrd_parameters(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00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   </a:t>
                      </a:r>
                      <a:r>
                        <a:rPr lang="en-GB" sz="1000" b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vcl_hrd_parameters_present_flag[i]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   if( vcl_hrd_parameters_present_flag[i]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00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   hrd_parameters(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00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51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   if( nal_hrd_parameters_present_flag[i] | | vcl_hrd_parameters_present_flag[i] )   </a:t>
                      </a:r>
                      <a:r>
                        <a:rPr lang="en-GB" sz="1000">
                          <a:solidFill>
                            <a:srgbClr val="FF0000"/>
                          </a:solidFill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{ // ed - missing ?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00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   low_delay_hrd_flag[i]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   sub_pic_cpb_params_present_flag[i]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   if( sub_pic_cpb_params_present_flag[i]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00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   </a:t>
                      </a:r>
                      <a:r>
                        <a:rPr lang="en-GB" sz="1000" b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num_units_in_sub_tick[i]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u(32)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solidFill>
                            <a:srgbClr val="FF0000"/>
                          </a:solidFill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   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00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>
                          <a:solidFill>
                            <a:srgbClr val="FF0000"/>
                          </a:solidFill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}  // iterative loop ends for temporal layers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bitstream_restriction_flag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if( bitstream_restriction_flag 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tiles_fixed_structure_flag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motion_vectors_over_pic_boundaries_flag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max_bytes_per_pic_denom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max_bits_per_mincu_denom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log2_max_mv_length_horizontal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log2_max_mv_length_vertical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vui_extension_flag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if( vui_extension_flag 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00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   while( more_rbsp_data() )  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00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      </a:t>
                      </a:r>
                      <a:r>
                        <a:rPr lang="en-GB" sz="1000" b="1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vui_extension_data_flag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00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rbsp_trailing_bits()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00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90800"/>
            <a:ext cx="8534400" cy="646113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EBCED-98E8-4442-846C-FC76F46F16C3}" type="slidenum">
              <a:rPr lang="zh-CN" altLang="en-US" smtClean="0"/>
              <a:pPr>
                <a:defRPr/>
              </a:pPr>
              <a:t>5</a:t>
            </a:fld>
            <a:endParaRPr lang="en-US" altLang="zh-CN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1014"/>
            <a:ext cx="8534400" cy="584775"/>
          </a:xfrm>
        </p:spPr>
        <p:txBody>
          <a:bodyPr/>
          <a:lstStyle/>
          <a:p>
            <a:r>
              <a:rPr lang="en-US" sz="3200" dirty="0" smtClean="0"/>
              <a:t>SVC &amp; MVC VUI Extensions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EBCED-98E8-4442-846C-FC76F46F16C3}" type="slidenum">
              <a:rPr lang="zh-CN" altLang="en-US" smtClean="0"/>
              <a:pPr>
                <a:defRPr/>
              </a:pPr>
              <a:t>6</a:t>
            </a:fld>
            <a:endParaRPr lang="en-US" altLang="zh-CN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066800"/>
          <a:ext cx="3962400" cy="4206240"/>
        </p:xfrm>
        <a:graphic>
          <a:graphicData uri="http://schemas.openxmlformats.org/drawingml/2006/table">
            <a:tbl>
              <a:tblPr/>
              <a:tblGrid>
                <a:gridCol w="3276600"/>
                <a:gridCol w="685800"/>
              </a:tblGrid>
              <a:tr h="16933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Calibri"/>
                          <a:cs typeface="Times New Roman"/>
                        </a:rPr>
                        <a:t>svc_vui_parameters_extension( ) {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1">
                          <a:latin typeface="Times New Roman"/>
                          <a:ea typeface="Times New Roman"/>
                          <a:cs typeface="Times New Roman"/>
                        </a:rPr>
                        <a:t>Descriptor</a:t>
                      </a:r>
                      <a:endParaRPr lang="en-US" sz="9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2183765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vui_ext_num_entries_minus1	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ue(v)</a:t>
                      </a:r>
                      <a:endParaRPr lang="en-US" sz="9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Calibri"/>
                          <a:cs typeface="Times New Roman"/>
                        </a:rPr>
                        <a:t>	for( i = 0; i &lt;= vui_ext_num_entries_minus1; i++ ) {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Calibri"/>
                          <a:cs typeface="Times New Roman"/>
                        </a:rPr>
                        <a:t>		vui_ext_dependency_id[</a:t>
                      </a:r>
                      <a:r>
                        <a:rPr lang="en-GB" sz="1000">
                          <a:latin typeface="Times New Roman"/>
                          <a:ea typeface="Calibri"/>
                          <a:cs typeface="Times New Roman"/>
                        </a:rPr>
                        <a:t> i </a:t>
                      </a:r>
                      <a:r>
                        <a:rPr lang="en-GB" sz="1000" b="1"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Times New Roman"/>
                          <a:cs typeface="Times New Roman"/>
                        </a:rPr>
                        <a:t>u(3)</a:t>
                      </a:r>
                      <a:endParaRPr lang="en-US" sz="9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Calibri"/>
                          <a:cs typeface="Times New Roman"/>
                        </a:rPr>
                        <a:t>		vui_ext_quality_id[</a:t>
                      </a:r>
                      <a:r>
                        <a:rPr lang="en-GB" sz="1000">
                          <a:latin typeface="Times New Roman"/>
                          <a:ea typeface="Calibri"/>
                          <a:cs typeface="Times New Roman"/>
                        </a:rPr>
                        <a:t> i </a:t>
                      </a:r>
                      <a:r>
                        <a:rPr lang="en-GB" sz="1000" b="1"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latin typeface="Times New Roman"/>
                          <a:ea typeface="Times New Roman"/>
                          <a:cs typeface="Times New Roman"/>
                        </a:rPr>
                        <a:t>u(4)</a:t>
                      </a:r>
                      <a:endParaRPr lang="en-US" sz="9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vui_ext_temporal_id[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 i 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u(3)</a:t>
                      </a:r>
                      <a:endParaRPr lang="en-US" sz="9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vui_ext_timing_info_present_flag[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 i 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if( vui_ext_timing_info_present_flag[ i ] ) {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	vui_ext_num_units_in_tick[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 i 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u(32)</a:t>
                      </a:r>
                      <a:endParaRPr lang="en-US" sz="9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	vui_ext_time_scale[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 i 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u(32)</a:t>
                      </a:r>
                      <a:endParaRPr lang="en-US" sz="9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	vui_ext_fixed_frame_rate_flag[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 i 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}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vui_ext_nal_hrd_parameters_present_flag[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 i 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if( vui_ext_nal_hrd_parameters_present_flag[ i ] )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	hrd_parameters( )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vui_ext_vcl_hrd_parameters_present_flag[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 i 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if( vui_ext_vcl_hrd_parameters_present_flag[ i ] )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	hrd_parameters( )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667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if( vui_ext_nal_hrd_parameters_present_flag[ i ]  | |  </a:t>
                      </a:r>
                      <a:b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	vui_ext_vcl_hrd_parameters_present_flag[ i ] )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	vui_ext_low_delay_hrd_flag[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 i 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vui_ext_pic_struct_present_flag[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 i 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en-US" sz="9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}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Calibri"/>
                          <a:cs typeface="Times New Roman"/>
                        </a:rPr>
                        <a:t>}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495800" y="1143000"/>
          <a:ext cx="4465045" cy="4064000"/>
        </p:xfrm>
        <a:graphic>
          <a:graphicData uri="http://schemas.openxmlformats.org/drawingml/2006/table">
            <a:tbl>
              <a:tblPr/>
              <a:tblGrid>
                <a:gridCol w="3790389"/>
                <a:gridCol w="674656"/>
              </a:tblGrid>
              <a:tr h="16256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mvc_vui_parameters_extension( ) {</a:t>
                      </a: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>
                          <a:latin typeface="Times New Roman"/>
                          <a:ea typeface="Times New Roman"/>
                          <a:cs typeface="Times New Roman"/>
                        </a:rPr>
                        <a:t>Descriptor</a:t>
                      </a:r>
                      <a:endParaRPr lang="en-US" sz="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vui_mvc_num_ops_minus1</a:t>
                      </a: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ue(v)</a:t>
                      </a:r>
                      <a:endParaRPr lang="en-US" sz="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for( i = 0; i &lt;= vui_mvc_num_ops_minus1; i++ ) {</a:t>
                      </a: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800" b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vui_mvc_temporal_id[</a:t>
                      </a: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 i </a:t>
                      </a: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u(3)</a:t>
                      </a:r>
                      <a:endParaRPr lang="en-US" sz="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Calibri"/>
                          <a:cs typeface="Times New Roman"/>
                        </a:rPr>
                        <a:t>		vui_mvc_num_target_output_views_minus1[</a:t>
                      </a: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 i </a:t>
                      </a:r>
                      <a:r>
                        <a:rPr lang="en-GB" sz="900" b="1"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0">
                          <a:latin typeface="Times New Roman"/>
                          <a:ea typeface="Times New Roman"/>
                          <a:cs typeface="Times New Roman"/>
                        </a:rPr>
                        <a:t>ue(v)</a:t>
                      </a:r>
                      <a:endParaRPr lang="en-US" sz="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Calibri"/>
                          <a:cs typeface="Times New Roman"/>
                        </a:rPr>
                        <a:t>		</a:t>
                      </a: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for( j = 0; j &lt;= vui_mvc_num_target_output_views_minus1[ i ]; j++ ) </a:t>
                      </a: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8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Calibri"/>
                          <a:cs typeface="Times New Roman"/>
                        </a:rPr>
                        <a:t>			vui_mvc_view_id[</a:t>
                      </a: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 i </a:t>
                      </a:r>
                      <a:r>
                        <a:rPr lang="en-GB" sz="900" b="1">
                          <a:latin typeface="Times New Roman"/>
                          <a:ea typeface="Calibri"/>
                          <a:cs typeface="Times New Roman"/>
                        </a:rPr>
                        <a:t>][</a:t>
                      </a: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 j </a:t>
                      </a:r>
                      <a:r>
                        <a:rPr lang="en-GB" sz="900" b="1"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0">
                          <a:latin typeface="Times New Roman"/>
                          <a:ea typeface="Times New Roman"/>
                          <a:cs typeface="Times New Roman"/>
                        </a:rPr>
                        <a:t>ue(v)</a:t>
                      </a:r>
                      <a:endParaRPr lang="en-US" sz="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vui_mvc_timing_info_present_flag[</a:t>
                      </a: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 i </a:t>
                      </a: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en-US" sz="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</a:t>
                      </a: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if( vui_mvc_timing_info_present_flag[ i ] ) {</a:t>
                      </a: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800" b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	vui_mvc_num_units_in_tick[</a:t>
                      </a: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 i </a:t>
                      </a: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u(32)</a:t>
                      </a:r>
                      <a:endParaRPr lang="en-US" sz="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	vui_mvc_time_scale[</a:t>
                      </a: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 i </a:t>
                      </a: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u(32)</a:t>
                      </a:r>
                      <a:endParaRPr lang="en-US" sz="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	vui_mvc_fixed_frame_rate_flag[</a:t>
                      </a: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 i </a:t>
                      </a: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en-US" sz="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</a:t>
                      </a: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}</a:t>
                      </a: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800" b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vui_mvc_nal_hrd_parameters_present_flag[</a:t>
                      </a: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 i </a:t>
                      </a: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en-US" sz="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if( vui_mvc_nal_hrd_parameters_present_flag[ i ] )</a:t>
                      </a: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800" b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	hrd_parameters( )</a:t>
                      </a: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800" b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vui_mvc_vcl_hrd_parameters_present_flag[</a:t>
                      </a: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 i </a:t>
                      </a: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en-US" sz="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if( vui_mvc_vcl_hrd_parameters_present_flag[ i ] )</a:t>
                      </a: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800" b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	hrd_parameters( )</a:t>
                      </a: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800" b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12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</a:t>
                      </a: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if( vui_mvc_nal_hrd_parameters_present_flag[ i ]  | |  </a:t>
                      </a:r>
                      <a:b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	vui_mvc_vcl_hrd_parameters_present_flag[ i ] )</a:t>
                      </a: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800" b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	vui_mvc_low_delay_hrd_flag[</a:t>
                      </a: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 i </a:t>
                      </a: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en-US" sz="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	</a:t>
                      </a: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vui_mvc_pic_struct_present_flag[</a:t>
                      </a: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 i </a:t>
                      </a: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en-US" sz="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	}</a:t>
                      </a: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800" b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Calibri"/>
                          <a:cs typeface="Times New Roman"/>
                        </a:rPr>
                        <a:t>}</a:t>
                      </a: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8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210519</TotalTime>
  <Words>298</Words>
  <Application>Microsoft Office PowerPoint</Application>
  <PresentationFormat>On-screen Show (4:3)</PresentationFormat>
  <Paragraphs>308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8" baseType="lpstr">
      <vt:lpstr>Arial</vt:lpstr>
      <vt:lpstr>Brush Script MT</vt:lpstr>
      <vt:lpstr>SimSun</vt:lpstr>
      <vt:lpstr>Times New Roman</vt:lpstr>
      <vt:lpstr>Century Gothic</vt:lpstr>
      <vt:lpstr>HGP創英角ｺﾞｼｯｸUB</vt:lpstr>
      <vt:lpstr>Calibri</vt:lpstr>
      <vt:lpstr>Malgun Gothic</vt:lpstr>
      <vt:lpstr>Times</vt:lpstr>
      <vt:lpstr>?l?r ??’c</vt:lpstr>
      <vt:lpstr>Tahoma</vt:lpstr>
      <vt:lpstr>Default Design</vt:lpstr>
      <vt:lpstr>Slide 1</vt:lpstr>
      <vt:lpstr>Current HEVC VUI Syntax Structure</vt:lpstr>
      <vt:lpstr>VUI Extension for Temporal Scalability: Option-1</vt:lpstr>
      <vt:lpstr>Slide 4</vt:lpstr>
      <vt:lpstr>Backup</vt:lpstr>
      <vt:lpstr>SVC &amp; MVC VUI Extensions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munsi</cp:lastModifiedBy>
  <cp:revision>7654</cp:revision>
  <dcterms:created xsi:type="dcterms:W3CDTF">2006-02-22T01:05:12Z</dcterms:created>
  <dcterms:modified xsi:type="dcterms:W3CDTF">2012-07-12T14:01:05Z</dcterms:modified>
</cp:coreProperties>
</file>