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 bookmarkIdSeed="5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610" r:id="rId2"/>
    <p:sldId id="875" r:id="rId3"/>
    <p:sldId id="874" r:id="rId4"/>
    <p:sldId id="876" r:id="rId5"/>
    <p:sldId id="878" r:id="rId6"/>
    <p:sldId id="877" r:id="rId7"/>
  </p:sldIdLst>
  <p:sldSz cx="9144000" cy="6858000" type="screen4x3"/>
  <p:notesSz cx="6858000" cy="9296400"/>
  <p:embeddedFontLst>
    <p:embeddedFont>
      <p:font typeface="Brush Script MT" pitchFamily="66" charset="0"/>
      <p:italic r:id="rId10"/>
    </p:embeddedFont>
    <p:embeddedFont>
      <p:font typeface="SimSun" pitchFamily="2" charset="-122"/>
      <p:regular r:id="rId11"/>
    </p:embeddedFont>
    <p:embeddedFont>
      <p:font typeface="Century Gothic" pitchFamily="34" charset="0"/>
      <p:regular r:id="rId12"/>
      <p:bold r:id="rId13"/>
      <p:italic r:id="rId14"/>
      <p:boldItalic r:id="rId15"/>
    </p:embeddedFont>
    <p:embeddedFont>
      <p:font typeface="HGP創英角ｺﾞｼｯｸUB" charset="-128"/>
      <p:regular r:id="rId16"/>
    </p:embeddedFont>
    <p:embeddedFont>
      <p:font typeface="Calibri" pitchFamily="34" charset="0"/>
      <p:regular r:id="rId17"/>
      <p:bold r:id="rId18"/>
      <p:italic r:id="rId19"/>
      <p:boldItalic r:id="rId20"/>
    </p:embeddedFont>
    <p:embeddedFont>
      <p:font typeface="Malgun Gothic" pitchFamily="34" charset="-127"/>
      <p:regular r:id="rId21"/>
      <p:bold r:id="rId22"/>
    </p:embeddedFont>
    <p:embeddedFont>
      <p:font typeface="Times" pitchFamily="18" charset="0"/>
      <p:regular r:id="rId23"/>
      <p:bold r:id="rId24"/>
      <p:italic r:id="rId25"/>
      <p:boldItalic r:id="rId26"/>
    </p:embeddedFont>
    <p:embeddedFont>
      <p:font typeface="Tahoma" pitchFamily="34" charset="0"/>
      <p:regular r:id="rId27"/>
      <p:bold r:id="rId28"/>
    </p:embeddedFont>
  </p:embeddedFontLst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Tahoma" pitchFamily="34" charset="0"/>
        <a:ea typeface="HGP創英角ｺﾞｼｯｸUB"/>
        <a:cs typeface="HGP創英角ｺﾞｼｯｸUB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CC00"/>
    <a:srgbClr val="00B0F5"/>
    <a:srgbClr val="000099"/>
    <a:srgbClr val="DEA900"/>
    <a:srgbClr val="FF9966"/>
    <a:srgbClr val="FF5050"/>
    <a:srgbClr val="CC9900"/>
    <a:srgbClr val="CC6600"/>
    <a:srgbClr val="C00000"/>
    <a:srgbClr val="99CCFF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 horzBarState="maximized">
    <p:restoredLeft sz="12957" autoAdjust="0"/>
    <p:restoredTop sz="95878" autoAdjust="0"/>
  </p:normalViewPr>
  <p:slideViewPr>
    <p:cSldViewPr>
      <p:cViewPr>
        <p:scale>
          <a:sx n="96" d="100"/>
          <a:sy n="96" d="100"/>
        </p:scale>
        <p:origin x="-120" y="942"/>
      </p:cViewPr>
      <p:guideLst>
        <p:guide orient="horz" pos="2496"/>
        <p:guide pos="816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-3852" y="-96"/>
      </p:cViewPr>
      <p:guideLst>
        <p:guide orient="horz" pos="2928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font" Target="fonts/font4.fntdata"/><Relationship Id="rId18" Type="http://schemas.openxmlformats.org/officeDocument/2006/relationships/font" Target="fonts/font9.fntdata"/><Relationship Id="rId26" Type="http://schemas.openxmlformats.org/officeDocument/2006/relationships/font" Target="fonts/font17.fntdata"/><Relationship Id="rId3" Type="http://schemas.openxmlformats.org/officeDocument/2006/relationships/slide" Target="slides/slide2.xml"/><Relationship Id="rId21" Type="http://schemas.openxmlformats.org/officeDocument/2006/relationships/font" Target="fonts/font12.fntdata"/><Relationship Id="rId7" Type="http://schemas.openxmlformats.org/officeDocument/2006/relationships/slide" Target="slides/slide6.xml"/><Relationship Id="rId12" Type="http://schemas.openxmlformats.org/officeDocument/2006/relationships/font" Target="fonts/font3.fntdata"/><Relationship Id="rId17" Type="http://schemas.openxmlformats.org/officeDocument/2006/relationships/font" Target="fonts/font8.fntdata"/><Relationship Id="rId25" Type="http://schemas.openxmlformats.org/officeDocument/2006/relationships/font" Target="fonts/font16.fntdata"/><Relationship Id="rId2" Type="http://schemas.openxmlformats.org/officeDocument/2006/relationships/slide" Target="slides/slide1.xml"/><Relationship Id="rId16" Type="http://schemas.openxmlformats.org/officeDocument/2006/relationships/font" Target="fonts/font7.fntdata"/><Relationship Id="rId20" Type="http://schemas.openxmlformats.org/officeDocument/2006/relationships/font" Target="fonts/font11.fntdata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2.fntdata"/><Relationship Id="rId24" Type="http://schemas.openxmlformats.org/officeDocument/2006/relationships/font" Target="fonts/font15.fntdata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font" Target="fonts/font6.fntdata"/><Relationship Id="rId23" Type="http://schemas.openxmlformats.org/officeDocument/2006/relationships/font" Target="fonts/font14.fntdata"/><Relationship Id="rId28" Type="http://schemas.openxmlformats.org/officeDocument/2006/relationships/font" Target="fonts/font19.fntdata"/><Relationship Id="rId10" Type="http://schemas.openxmlformats.org/officeDocument/2006/relationships/font" Target="fonts/font1.fntdata"/><Relationship Id="rId19" Type="http://schemas.openxmlformats.org/officeDocument/2006/relationships/font" Target="fonts/font10.fntdata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Relationship Id="rId14" Type="http://schemas.openxmlformats.org/officeDocument/2006/relationships/font" Target="fonts/font5.fntdata"/><Relationship Id="rId22" Type="http://schemas.openxmlformats.org/officeDocument/2006/relationships/font" Target="fonts/font13.fntdata"/><Relationship Id="rId27" Type="http://schemas.openxmlformats.org/officeDocument/2006/relationships/font" Target="fonts/font18.fntdata"/><Relationship Id="rId30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5580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2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5580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fld id="{4FB2E958-B22A-4FFE-9C2F-0B33981F852A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2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5580" y="0"/>
            <a:ext cx="2972421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049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712" y="4416427"/>
            <a:ext cx="5028579" cy="41830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noProof="0" smtClean="0"/>
              <a:t>Click to edit Master text styles</a:t>
            </a:r>
          </a:p>
          <a:p>
            <a:pPr lvl="1"/>
            <a:r>
              <a:rPr lang="en-US" altLang="zh-CN" noProof="0" smtClean="0"/>
              <a:t>Second level</a:t>
            </a:r>
          </a:p>
          <a:p>
            <a:pPr lvl="2"/>
            <a:r>
              <a:rPr lang="en-US" altLang="zh-CN" noProof="0" smtClean="0"/>
              <a:t>Third level</a:t>
            </a:r>
          </a:p>
          <a:p>
            <a:pPr lvl="3"/>
            <a:r>
              <a:rPr lang="en-US" altLang="zh-CN" noProof="0" smtClean="0"/>
              <a:t>Fourth level</a:t>
            </a:r>
          </a:p>
          <a:p>
            <a:pPr lvl="4"/>
            <a:r>
              <a:rPr lang="en-US" altLang="zh-CN" noProof="0" smtClean="0"/>
              <a:t>Fifth level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2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5580" y="8831265"/>
            <a:ext cx="2972421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>
                <a:latin typeface="Times New Roman" pitchFamily="18" charset="0"/>
                <a:ea typeface="+mn-ea"/>
                <a:cs typeface="Times New Roman" pitchFamily="18" charset="0"/>
              </a:defRPr>
            </a:lvl1pPr>
          </a:lstStyle>
          <a:p>
            <a:pPr>
              <a:defRPr/>
            </a:pPr>
            <a:fld id="{4E4EB9C6-CAA3-4C6F-ACEE-21175F9156D8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Times New Roman" pitchFamily="18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6386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42162"/>
            <a:ext cx="7772400" cy="1446550"/>
          </a:xfrm>
        </p:spPr>
        <p:txBody>
          <a:bodyPr/>
          <a:lstStyle>
            <a:lvl1pPr>
              <a:defRPr sz="4400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6400800" y="6553200"/>
            <a:ext cx="15240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D87A77-87FD-4C0A-BBAD-8340E33A1601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02D61B-1EC3-480B-A323-2ED816F1C7F3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67927-EE31-4772-A5B2-614AF34C17B4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7034DA-F07E-431B-B012-00BE802C1757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FEF67CD-EDB0-4F6E-B25C-802A36B1AD1D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-7938"/>
            <a:ext cx="1943100" cy="65611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-7938"/>
            <a:ext cx="5676900" cy="65611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C06DCD-260C-4407-8B9A-85E59EE8938D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F88EB62-B8E6-4651-8C58-B4B23CFDDBD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BE5E03-B9CD-4473-B2CD-FFB3FE1908D9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A6F512-E44F-4B8B-AE78-ECC8873CA479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FCC9C7-163F-493F-8516-3263F49EFB87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A47E51-3F89-42A4-837F-42F9B13F88BB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C2A835-9928-41A2-BDD4-3D5156ECCF30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C697BC-F3E7-49D2-B9C3-576222EED27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BA75EC-D73B-41F3-BAB8-7BB76060A28A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066800"/>
            <a:ext cx="3810000" cy="5486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DB3616-B7C2-4F70-817A-760B27A1EC51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051FED-FD7A-43E6-877B-B7435F7224C4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D11A60-ED6A-43CD-B35C-036B8434A263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C26052-D9C0-4713-B743-94286532811F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9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6CF221-E419-42CD-B0B0-16650105428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10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3399DD-D3C5-4E4E-B763-1056F74392AB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2EBCED-98E8-4442-846C-FC76F46F16C3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7F23583-B0AF-4A43-8A13-7E5D38907A87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0ED762A-6166-4C37-A941-27EB5144F8D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010400" y="6553200"/>
            <a:ext cx="1676400" cy="3048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A50A37-81EF-4D3B-9702-4FA57AD69CD8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8C0B68-2B81-4191-B2C7-E5B440433DC8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19668E-8512-467B-B2D2-F66B8350CF16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29C1F8-2E1E-4095-ABE5-F02A723B6945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05FDDB-1FCF-4613-BFCF-582BE83B0E34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7A7308-AE29-4AD1-B346-75E3B76A0A52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428AFF-7D78-435F-AD95-0532BE1A9A57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A5AD43-C397-4104-AC88-48CCB486FB70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8" name="Rectangle 4"/>
          <p:cNvSpPr>
            <a:spLocks noGrp="1" noChangeArrowheads="1"/>
          </p:cNvSpPr>
          <p:nvPr>
            <p:ph type="dt" sz="half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9FE86B2-64D8-409F-9113-718511DE37B9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0" descr="d_3_4"/>
          <p:cNvPicPr>
            <a:picLocks noChangeAspect="1" noChangeArrowheads="1"/>
          </p:cNvPicPr>
          <p:nvPr/>
        </p:nvPicPr>
        <p:blipFill>
          <a:blip r:embed="rId13" cstate="print"/>
          <a:srcRect/>
          <a:stretch>
            <a:fillRect/>
          </a:stretch>
        </p:blipFill>
        <p:spPr bwMode="auto">
          <a:xfrm>
            <a:off x="0" y="0"/>
            <a:ext cx="9145588" cy="6859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81000"/>
            <a:ext cx="8534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dirty="0" smtClean="0"/>
              <a:t> ____ __ ____  _____ _____ _____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04800" y="381000"/>
            <a:ext cx="8534400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n-US" altLang="zh-CN" dirty="0" smtClean="0"/>
              <a:t>Click to edit Master title style</a:t>
            </a:r>
          </a:p>
        </p:txBody>
      </p:sp>
      <p:sp>
        <p:nvSpPr>
          <p:cNvPr id="102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04800" y="1066800"/>
            <a:ext cx="8534400" cy="533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</a:p>
        </p:txBody>
      </p:sp>
      <p:sp>
        <p:nvSpPr>
          <p:cNvPr id="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467600" y="6553200"/>
            <a:ext cx="16764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bg1"/>
                </a:solidFill>
                <a:latin typeface="Brush Script MT" pitchFamily="66" charset="0"/>
                <a:ea typeface="宋体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0FF53AA4-3B65-41B4-87EC-2358243013B4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276600" y="6553200"/>
            <a:ext cx="2895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endParaRPr lang="en-US" altLang="zh-CN"/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781E00A9-A92B-407B-87FB-9FF4660851CC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0" y="6553200"/>
            <a:ext cx="19050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Brush Script MT" pitchFamily="66" charset="0"/>
                <a:ea typeface="SimSun" pitchFamily="2" charset="-122"/>
                <a:cs typeface="Times New Roman" pitchFamily="18" charset="0"/>
              </a:defRPr>
            </a:lvl1pPr>
          </a:lstStyle>
          <a:p>
            <a:pPr>
              <a:defRPr/>
            </a:pPr>
            <a:fld id="{D82C6D3D-3535-41AA-AAF4-0864B230E71B}" type="datetime1">
              <a:rPr lang="en-US"/>
              <a:pPr>
                <a:defRPr/>
              </a:pPr>
              <a:t>7/12/2012</a:t>
            </a:fld>
            <a:endParaRPr lang="en-US" altLang="zh-C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+mj-ea"/>
          <a:cs typeface="HGP創英角ｺﾞｼｯｸUB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Century Gothic" pitchFamily="34" charset="0"/>
          <a:ea typeface="HGP創英角ｺﾞｼｯｸUB"/>
          <a:cs typeface="HGP創英角ｺﾞｼｯｸUB"/>
        </a:defRPr>
      </a:lvl5pPr>
      <a:lvl6pPr marL="4572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000">
          <a:solidFill>
            <a:srgbClr val="CC0066"/>
          </a:solidFill>
          <a:effectLst>
            <a:outerShdw blurRad="38100" dist="38100" dir="2700000" algn="tl">
              <a:srgbClr val="C0C0C0"/>
            </a:outerShdw>
          </a:effectLst>
          <a:latin typeface="Tahoma" pitchFamily="34" charset="0"/>
          <a:cs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2800">
          <a:solidFill>
            <a:schemeClr val="accent2"/>
          </a:solidFill>
          <a:latin typeface="Calibri" pitchFamily="34" charset="0"/>
          <a:ea typeface="+mn-ea"/>
          <a:cs typeface="Calibri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400">
          <a:solidFill>
            <a:schemeClr val="tx1"/>
          </a:solidFill>
          <a:latin typeface="Calibri" pitchFamily="34" charset="0"/>
          <a:ea typeface="HGP創英角ｺﾞｼｯｸUB"/>
          <a:cs typeface="Calibri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000">
          <a:solidFill>
            <a:srgbClr val="996633"/>
          </a:solidFill>
          <a:latin typeface="Calibri" pitchFamily="34" charset="0"/>
          <a:ea typeface="HGP創英角ｺﾞｼｯｸUB"/>
          <a:cs typeface="Calibri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>
          <a:solidFill>
            <a:srgbClr val="CC0066"/>
          </a:solidFill>
          <a:latin typeface="Calibri" pitchFamily="34" charset="0"/>
          <a:ea typeface="HGP創英角ｺﾞｼｯｸUB"/>
          <a:cs typeface="Calibri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>
          <a:solidFill>
            <a:srgbClr val="008000"/>
          </a:solidFill>
          <a:latin typeface="Calibri" pitchFamily="34" charset="0"/>
          <a:ea typeface="HGP創英角ｺﾞｼｯｸUB"/>
          <a:cs typeface="Calibri" pitchFamily="34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rgbClr val="008000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6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7391400" y="6553200"/>
            <a:ext cx="1524000" cy="304800"/>
          </a:xfrm>
          <a:noFill/>
        </p:spPr>
        <p:txBody>
          <a:bodyPr/>
          <a:lstStyle/>
          <a:p>
            <a:fld id="{BA990385-194C-4337-B482-A0BD3498B741}" type="slidenum">
              <a:rPr lang="zh-CN" altLang="en-US" smtClean="0">
                <a:ea typeface="SimSun" pitchFamily="2" charset="-122"/>
              </a:rPr>
              <a:pPr/>
              <a:t>1</a:t>
            </a:fld>
            <a:endParaRPr lang="en-US" altLang="zh-CN" dirty="0" smtClean="0">
              <a:ea typeface="SimSun" pitchFamily="2" charset="-122"/>
            </a:endParaRPr>
          </a:p>
        </p:txBody>
      </p:sp>
      <p:sp>
        <p:nvSpPr>
          <p:cNvPr id="5" name="Title 1"/>
          <p:cNvSpPr txBox="1">
            <a:spLocks/>
          </p:cNvSpPr>
          <p:nvPr/>
        </p:nvSpPr>
        <p:spPr bwMode="auto">
          <a:xfrm>
            <a:off x="533400" y="1746648"/>
            <a:ext cx="7772400" cy="193899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algn="ctr" eaLnBrk="0" hangingPunct="0">
              <a:defRPr/>
            </a:pPr>
            <a:r>
              <a:rPr kumimoji="0" lang="en-US" sz="4000" b="0" i="0" u="none" strike="noStrike" kern="0" cap="none" spc="0" normalizeH="0" baseline="0" noProof="0" dirty="0" smtClean="0">
                <a:ln>
                  <a:noFill/>
                </a:ln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LnTx/>
                <a:uFillTx/>
                <a:latin typeface="Century Gothic" pitchFamily="34" charset="0"/>
                <a:ea typeface="+mj-ea"/>
              </a:rPr>
              <a:t>JCTVC-J0270: </a:t>
            </a:r>
            <a:r>
              <a:rPr lang="en-US" sz="4000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entury Gothic" pitchFamily="34" charset="0"/>
              </a:rPr>
              <a:t>HEVC VUI Parameters with Extension Hooks </a:t>
            </a:r>
            <a:endParaRPr kumimoji="0" lang="en-US" sz="4000" i="0" u="none" strike="noStrike" kern="0" cap="none" spc="0" normalizeH="0" baseline="0" noProof="0" dirty="0" smtClean="0">
              <a:ln>
                <a:noFill/>
              </a:ln>
              <a:solidFill>
                <a:srgbClr val="C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uLnTx/>
              <a:uFillTx/>
              <a:latin typeface="Century Gothic" pitchFamily="34" charset="0"/>
              <a:ea typeface="+mj-ea"/>
            </a:endParaRPr>
          </a:p>
        </p:txBody>
      </p:sp>
      <p:sp>
        <p:nvSpPr>
          <p:cNvPr id="7" name="Subtitle 2"/>
          <p:cNvSpPr txBox="1">
            <a:spLocks/>
          </p:cNvSpPr>
          <p:nvPr/>
        </p:nvSpPr>
        <p:spPr bwMode="auto">
          <a:xfrm>
            <a:off x="1219200" y="4191000"/>
            <a:ext cx="67056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M. Haque, K.</a:t>
            </a:r>
            <a:r>
              <a:rPr kumimoji="0" lang="en-US" sz="2400" b="0" i="0" u="none" strike="noStrike" kern="0" cap="none" spc="0" normalizeH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 Sato, A. Tabatabai, T. Suzuki</a:t>
            </a:r>
            <a:endParaRPr kumimoji="0" lang="en-US" sz="2400" b="0" i="0" u="none" strike="noStrike" kern="0" cap="none" spc="0" normalizeH="0" baseline="0" noProof="0" dirty="0" smtClean="0">
              <a:ln>
                <a:noFill/>
              </a:ln>
              <a:solidFill>
                <a:srgbClr val="0070C0"/>
              </a:solidFill>
              <a:effectLst/>
              <a:uLnTx/>
              <a:uFillTx/>
              <a:latin typeface="Calibri" pitchFamily="34" charset="0"/>
              <a:ea typeface="+mn-ea"/>
              <a:cs typeface="Calibri" pitchFamily="34" charset="0"/>
            </a:endParaRPr>
          </a:p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July </a:t>
            </a:r>
            <a:r>
              <a:rPr lang="en-US" sz="1800" kern="0" smtClean="0">
                <a:solidFill>
                  <a:srgbClr val="0070C0"/>
                </a:solidFill>
                <a:latin typeface="Calibri" pitchFamily="34" charset="0"/>
                <a:ea typeface="+mn-ea"/>
                <a:cs typeface="Calibri" pitchFamily="34" charset="0"/>
              </a:rPr>
              <a:t>12</a:t>
            </a:r>
            <a:r>
              <a:rPr kumimoji="0" lang="en-US" sz="1800" b="0" i="0" u="none" strike="noStrike" kern="0" cap="none" spc="0" normalizeH="0" baseline="0" noProof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, </a:t>
            </a: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rgbClr val="0070C0"/>
                </a:solidFill>
                <a:effectLst/>
                <a:uLnTx/>
                <a:uFillTx/>
                <a:latin typeface="Calibri" pitchFamily="34" charset="0"/>
                <a:ea typeface="+mn-ea"/>
                <a:cs typeface="Calibri" pitchFamily="34" charset="0"/>
              </a:rPr>
              <a:t>2012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Current HEVC VUI Syntax Structure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C2EBCED-98E8-4442-846C-FC76F46F16C3}" type="slidenum">
              <a:rPr lang="zh-CN" altLang="en-US" smtClean="0"/>
              <a:pPr>
                <a:defRPr/>
              </a:pPr>
              <a:t>2</a:t>
            </a:fld>
            <a:endParaRPr lang="en-US" altLang="zh-CN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52400" y="1295400"/>
          <a:ext cx="3695700" cy="5074920"/>
        </p:xfrm>
        <a:graphic>
          <a:graphicData uri="http://schemas.openxmlformats.org/drawingml/2006/table">
            <a:tbl>
              <a:tblPr/>
              <a:tblGrid>
                <a:gridCol w="3151481"/>
                <a:gridCol w="544219"/>
              </a:tblGrid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vui_parameters(</a:t>
                      </a:r>
                      <a:r>
                        <a:rPr lang="en-GB" sz="900">
                          <a:latin typeface="Times"/>
                          <a:ea typeface="Malgun Gothic"/>
                          <a:cs typeface="Times New Roman"/>
                        </a:rPr>
                        <a:t> </a:t>
                      </a: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Descriptor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aspect_ratio_info_present_flag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if( aspect_ratio_info_present_flag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aspect_ratio_idc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u(8)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if( aspect_ratio_idc  = =  Extended_SAR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	sar_width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u(16)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	sar_height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u(16)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overscan_info_present_flag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if( overscan_info_present_flag )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overscan_appropriate_flag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video_signal_type_present_flag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if( video_signal_type_present_flag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video_format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video_full_range_flag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colour_description_present_flag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if( colour_description_present_flag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?l?r ??’c"/>
                          <a:cs typeface="Times New Roman"/>
                        </a:rPr>
                        <a:t>	</a:t>
                      </a: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colour_primaries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u(8)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?l?r ??’c"/>
                          <a:cs typeface="Times New Roman"/>
                        </a:rPr>
                        <a:t>	</a:t>
                      </a: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transfer_characteristics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u(8)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?l?r ??’c"/>
                          <a:cs typeface="Times New Roman"/>
                        </a:rPr>
                        <a:t>	</a:t>
                      </a: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matrix_coefficients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u(8)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</a:t>
                      </a: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chroma_loc_info_present_flag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if( chroma_loc_info_present_flag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chroma_sample_loc_type_top_field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	chroma_sample_loc_type_bottom_field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Malgun Gothic"/>
                          <a:cs typeface="Times New Roman"/>
                        </a:rPr>
                        <a:t>	neutral_chroma_indication_flag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field_seq_flag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timing_info_present_flag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if( timing_info_present_flag ) {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num_units_in_tick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time_scale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fixed_pic_rate_flag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2889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9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 dirty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50800" marR="5080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4038600" y="1371600"/>
          <a:ext cx="4495800" cy="3886195"/>
        </p:xfrm>
        <a:graphic>
          <a:graphicData uri="http://schemas.openxmlformats.org/drawingml/2006/table">
            <a:tbl>
              <a:tblPr/>
              <a:tblGrid>
                <a:gridCol w="4038600"/>
                <a:gridCol w="457200"/>
              </a:tblGrid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nal_hrd_parameters_present_flag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if( nal_hrd_parameters_present_flag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hrd_parameters(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vcl_hrd_parameters_present_flag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if( vcl_hrd_parameters_present_flag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hrd_parameters(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793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if( nal_hrd_parameters_present_flag  | |  vcl_hrd_parameters_present_flag ) </a:t>
                      </a:r>
                      <a:r>
                        <a:rPr lang="en-GB" sz="10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{ // ed - missing ?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low_delay_hrd_flag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sub_pic_cpb_params_present_flag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if( sub_pic_cpb_params_present_flag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	num_units_in_sub_tick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>
                          <a:solidFill>
                            <a:srgbClr val="FF0000"/>
                          </a:solidFill>
                          <a:highlight>
                            <a:srgbClr val="FF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FF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bitstream_restriction_flag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if( bitstream_restriction_flag ) {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tiles_fixed_structure_flag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motion_vectors_over_pic_boundaries_flag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max_bytes_per_pic_denom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max_bits_per_mincu_denom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log2_max_mv_length_horizontal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log2_max_mv_length_vertical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896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0"/>
            <a:ext cx="8534400" cy="461665"/>
          </a:xfrm>
        </p:spPr>
        <p:txBody>
          <a:bodyPr/>
          <a:lstStyle/>
          <a:p>
            <a:r>
              <a:rPr lang="en-US" sz="2400" dirty="0" smtClean="0"/>
              <a:t>VUI Extension for Temporal Scalability: Option-1</a:t>
            </a:r>
            <a:endParaRPr lang="en-US" sz="2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>
          <a:xfrm>
            <a:off x="7315200" y="6553200"/>
            <a:ext cx="1676400" cy="304800"/>
          </a:xfrm>
        </p:spPr>
        <p:txBody>
          <a:bodyPr/>
          <a:lstStyle/>
          <a:p>
            <a:pPr>
              <a:defRPr/>
            </a:pPr>
            <a:fld id="{1CA6F512-E44F-4B8B-AE78-ECC8873CA479}" type="slidenum">
              <a:rPr lang="zh-CN" altLang="en-US" smtClean="0"/>
              <a:pPr>
                <a:defRPr/>
              </a:pPr>
              <a:t>3</a:t>
            </a:fld>
            <a:endParaRPr lang="en-US" altLang="zh-CN" dirty="0"/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533400" y="381000"/>
          <a:ext cx="7543800" cy="6294244"/>
        </p:xfrm>
        <a:graphic>
          <a:graphicData uri="http://schemas.openxmlformats.org/drawingml/2006/table">
            <a:tbl>
              <a:tblPr/>
              <a:tblGrid>
                <a:gridCol w="6437617"/>
                <a:gridCol w="1106183"/>
              </a:tblGrid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 err="1">
                          <a:latin typeface="Times New Roman"/>
                          <a:ea typeface="Malgun Gothic"/>
                          <a:cs typeface="Times New Roman"/>
                        </a:rPr>
                        <a:t>vui_parameters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(</a:t>
                      </a:r>
                      <a:r>
                        <a:rPr lang="en-GB" sz="1000" dirty="0">
                          <a:latin typeface="Times"/>
                          <a:ea typeface="Malgun Gothic"/>
                          <a:cs typeface="Times New Roman"/>
                        </a:rPr>
                        <a:t> 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) {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Descriptor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	..... edited  out ....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 .......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algun Gothic"/>
                          <a:cs typeface="Times New Roman"/>
                        </a:rPr>
                        <a:t>    </a:t>
                      </a:r>
                      <a:r>
                        <a:rPr lang="en-GB" sz="1000" b="1" dirty="0" smtClean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vui_num_temporal_layers_minus1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10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400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for (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=0; </a:t>
                      </a:r>
                      <a:r>
                        <a:rPr lang="en-GB" sz="1000" dirty="0" err="1" smtClean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 smtClean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&lt;vui_num_temporal_layers_minus1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;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++ ) {  // iterative loop starts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US" sz="1000" b="1" dirty="0" smtClean="0">
                          <a:latin typeface="Times"/>
                          <a:ea typeface="Malgun Gothic"/>
                          <a:cs typeface="Times New Roman"/>
                        </a:rPr>
                        <a:t>        </a:t>
                      </a:r>
                      <a:r>
                        <a:rPr lang="en-US" sz="1000" b="1" dirty="0" err="1" smtClean="0">
                          <a:latin typeface="Times"/>
                          <a:ea typeface="Malgun Gothic"/>
                          <a:cs typeface="Times New Roman"/>
                        </a:rPr>
                        <a:t>vui_temporal_id</a:t>
                      </a:r>
                      <a:r>
                        <a:rPr lang="en-US" sz="1000" b="1" dirty="0" smtClean="0">
                          <a:latin typeface="Times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US" sz="1000" b="1" dirty="0" err="1" smtClean="0">
                          <a:latin typeface="Times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US" sz="1000" b="1" dirty="0" smtClean="0">
                          <a:latin typeface="Times"/>
                          <a:ea typeface="Malgun Gothic"/>
                          <a:cs typeface="Times New Roman"/>
                        </a:rPr>
                        <a:t>]</a:t>
                      </a:r>
                      <a:r>
                        <a:rPr lang="en-US" sz="1000" dirty="0" smtClean="0">
                          <a:latin typeface="Times"/>
                          <a:ea typeface="Malgun Gothic"/>
                          <a:cs typeface="Times New Roman"/>
                        </a:rPr>
                        <a:t> </a:t>
                      </a:r>
                      <a:endParaRPr lang="en-US" sz="1000" b="1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US" sz="1000" b="0" dirty="0" smtClean="0"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10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field_seq_flag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timing_info_present_flag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if(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timing_info_present_flag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 ) {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num_units_in_tick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time_scale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fixed_pic_rate_flag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}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nal_hrd_parameters_present_flag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if(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nal_hrd_parameters_present_flag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 ) 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hrd_parameters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( )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vcl_hrd_parameters_present_flag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if(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vcl_hrd_parameters_present_flag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 )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hrd_parameters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( )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8244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if(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nal_hrd_parameters_present_flag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 | |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vcl_hrd_parameters_present_flag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 )   </a:t>
                      </a:r>
                      <a:r>
                        <a:rPr lang="en-GB" sz="1000" dirty="0">
                          <a:solidFill>
                            <a:srgbClr val="FF0000"/>
                          </a:solidFill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{ // </a:t>
                      </a:r>
                      <a:r>
                        <a:rPr lang="en-GB" sz="1000" dirty="0" err="1">
                          <a:solidFill>
                            <a:srgbClr val="FF0000"/>
                          </a:solidFill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ed</a:t>
                      </a:r>
                      <a:r>
                        <a:rPr lang="en-GB" sz="1000" dirty="0">
                          <a:solidFill>
                            <a:srgbClr val="FF0000"/>
                          </a:solidFill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 - missing ?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low_delay_hrd_flag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sub_pic_cpb_params_present_flag[i]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if( sub_pic_cpb_params_present_flag[i]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	   </a:t>
                      </a: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num_units_in_sub_tick[i]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10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solidFill>
                            <a:srgbClr val="FF0000"/>
                          </a:solidFill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>
                          <a:solidFill>
                            <a:srgbClr val="FF0000"/>
                          </a:solidFill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}  // iterative loop ends for temporal layers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bitstream_restriction_flag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	if( bitstream_restriction_flag ) {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tiles_fixed_structure_flag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motion_vectors_over_pic_boundaries_flag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max_bytes_per_pic_denom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max_bits_per_mincu_denom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log2_max_mv_length_horizontal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log2_max_mv_length_vertical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vui_extension_flag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if( vui_extension_flag ) {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while( more_rbsp_data() )  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   </a:t>
                      </a: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vui_extension_data_flag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rbsp_trailing_bits()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122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4605" marR="4460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64A50A37-81EF-4D3B-9702-4FA57AD69CD8}" type="slidenum">
              <a:rPr lang="zh-CN" altLang="en-US" smtClean="0"/>
              <a:pPr>
                <a:defRPr/>
              </a:pPr>
              <a:t>4</a:t>
            </a:fld>
            <a:endParaRPr lang="en-US" altLang="zh-CN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304800" y="0"/>
            <a:ext cx="8534400" cy="400110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CC0066"/>
                </a:solidFill>
                <a:effectLst>
                  <a:outerShdw blurRad="38100" dist="38100" dir="2700000" algn="tl">
                    <a:srgbClr val="C0C0C0"/>
                  </a:outerShdw>
                </a:effectLst>
                <a:uLnTx/>
                <a:uFillTx/>
                <a:latin typeface="Century Gothic" pitchFamily="34" charset="0"/>
                <a:ea typeface="+mj-ea"/>
                <a:cs typeface="HGP創英角ｺﾞｼｯｸUB"/>
              </a:rPr>
              <a:t>VUI Extension for Temporal Scalability: Option-2</a:t>
            </a:r>
            <a:endParaRPr kumimoji="0" lang="en-US" sz="2000" b="0" i="0" u="none" strike="noStrike" kern="0" cap="none" spc="0" normalizeH="0" baseline="0" noProof="0" dirty="0">
              <a:ln>
                <a:noFill/>
              </a:ln>
              <a:solidFill>
                <a:srgbClr val="CC0066"/>
              </a:solidFill>
              <a:effectLst>
                <a:outerShdw blurRad="38100" dist="38100" dir="2700000" algn="tl">
                  <a:srgbClr val="C0C0C0"/>
                </a:outerShdw>
              </a:effectLst>
              <a:uLnTx/>
              <a:uFillTx/>
              <a:latin typeface="Century Gothic" pitchFamily="34" charset="0"/>
              <a:ea typeface="+mj-ea"/>
              <a:cs typeface="HGP創英角ｺﾞｼｯｸUB"/>
            </a:endParaRP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371600" y="304800"/>
          <a:ext cx="6858000" cy="6364515"/>
        </p:xfrm>
        <a:graphic>
          <a:graphicData uri="http://schemas.openxmlformats.org/drawingml/2006/table">
            <a:tbl>
              <a:tblPr/>
              <a:tblGrid>
                <a:gridCol w="5852378"/>
                <a:gridCol w="1005622"/>
              </a:tblGrid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 err="1">
                          <a:latin typeface="Times New Roman"/>
                          <a:ea typeface="Malgun Gothic"/>
                          <a:cs typeface="Times New Roman"/>
                        </a:rPr>
                        <a:t>vui_parameters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(</a:t>
                      </a:r>
                      <a:r>
                        <a:rPr lang="en-GB" sz="1000" dirty="0">
                          <a:latin typeface="Times"/>
                          <a:ea typeface="Malgun Gothic"/>
                          <a:cs typeface="Times New Roman"/>
                        </a:rPr>
                        <a:t> </a:t>
                      </a: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) {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Descriptor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	..... edited  out ....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 .......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field_seq_flag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b="1" dirty="0" err="1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timing_info_present_flag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    if( timing_info_present_flag ) {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highlight>
                          <a:srgbClr val="00FFFF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num_units_in_tick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time_scale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fixed_pic_rate_flag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FF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FF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latin typeface="Times New Roman"/>
                          <a:ea typeface="Malgun Gothic"/>
                          <a:cs typeface="Times New Roman"/>
                        </a:rPr>
                        <a:t>    </a:t>
                      </a:r>
                      <a:r>
                        <a:rPr lang="en-GB" sz="1000" b="1" dirty="0" smtClean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vui_num_temporal_layers_minus1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10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dirty="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for (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=0;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 smtClean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&lt;=vui_num_temporal_layers_minus1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; </a:t>
                      </a:r>
                      <a:r>
                        <a:rPr lang="en-GB" sz="1000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++ ) {  // iterative loop starts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US" sz="1000" baseline="0" dirty="0" smtClean="0">
                          <a:latin typeface="Times"/>
                          <a:ea typeface="Malgun Gothic"/>
                          <a:cs typeface="Times New Roman"/>
                        </a:rPr>
                        <a:t>      </a:t>
                      </a:r>
                      <a:r>
                        <a:rPr lang="en-US" sz="1000" b="1" baseline="0" dirty="0" smtClean="0">
                          <a:latin typeface="Times"/>
                          <a:ea typeface="Malgun Gothic"/>
                          <a:cs typeface="Times New Roman"/>
                        </a:rPr>
                        <a:t> </a:t>
                      </a:r>
                      <a:r>
                        <a:rPr lang="en-US" sz="1000" b="1" baseline="0" dirty="0" err="1" smtClean="0">
                          <a:latin typeface="Times"/>
                          <a:ea typeface="Malgun Gothic"/>
                          <a:cs typeface="Times New Roman"/>
                        </a:rPr>
                        <a:t>vui_t</a:t>
                      </a:r>
                      <a:r>
                        <a:rPr lang="en-US" sz="1000" b="1" dirty="0" err="1" smtClean="0">
                          <a:latin typeface="Times"/>
                          <a:ea typeface="Malgun Gothic"/>
                          <a:cs typeface="Times New Roman"/>
                        </a:rPr>
                        <a:t>emporal_id</a:t>
                      </a:r>
                      <a:r>
                        <a:rPr lang="en-US" sz="1000" b="1" dirty="0" smtClean="0">
                          <a:latin typeface="Times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US" sz="1000" b="1" dirty="0" err="1" smtClean="0">
                          <a:latin typeface="Times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US" sz="1000" b="1" dirty="0" smtClean="0">
                          <a:latin typeface="Times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b="1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US" sz="1000" b="0" dirty="0" smtClean="0">
                          <a:latin typeface="Times New Roman"/>
                          <a:ea typeface="Malgun Gothic"/>
                          <a:cs typeface="Times New Roman"/>
                        </a:rPr>
                        <a:t>u(3)</a:t>
                      </a:r>
                      <a:endParaRPr lang="en-US" sz="10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nal_hrd_parameters_present_flag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[</a:t>
                      </a:r>
                      <a:r>
                        <a:rPr lang="en-GB" sz="1000" b="1" dirty="0" err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i</a:t>
                      </a:r>
                      <a:r>
                        <a:rPr lang="en-GB" sz="1000" b="1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]</a:t>
                      </a:r>
                      <a:endParaRPr lang="en-US" sz="1000" dirty="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 dirty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if( nal_hrd_parameters_present_flag[i] ) 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hrd_parameters(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</a:t>
                      </a: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vcl_hrd_parameters_present_flag[i]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if( vcl_hrd_parameters_present_flag[i]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hrd_parameters(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8515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if( nal_hrd_parameters_present_flag[i] | | vcl_hrd_parameters_present_flag[i] )   </a:t>
                      </a:r>
                      <a:r>
                        <a:rPr lang="en-GB" sz="1000">
                          <a:solidFill>
                            <a:srgbClr val="FF0000"/>
                          </a:solidFill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{ // ed - missing ?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low_delay_hrd_flag[i]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sub_pic_cpb_params_present_flag[i]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   if( sub_pic_cpb_params_present_flag[i] 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		   </a:t>
                      </a: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num_units_in_sub_tick[i]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u(32)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solidFill>
                            <a:srgbClr val="FF0000"/>
                          </a:solidFill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solidFill>
                            <a:srgbClr val="FF0000"/>
                          </a:solidFill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>
                          <a:solidFill>
                            <a:srgbClr val="FF0000"/>
                          </a:solidFill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}  // iterative loop ends for temporal layers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bitstream_restriction_flag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	if( bitstream_restriction_flag ) {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tiles_fixed_structure_flag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motion_vectors_over_pic_boundaries_flag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max_bytes_per_pic_denom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max_bits_per_mincu_denom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log2_max_mv_length_horizontal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Malgun Gothic"/>
                          <a:cs typeface="Times New Roman"/>
                        </a:rPr>
                        <a:t>		log2_max_mv_length_vertical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latin typeface="Times New Roman"/>
                          <a:ea typeface="Malgun Gothic"/>
                          <a:cs typeface="Times New Roman"/>
                        </a:rPr>
                        <a:t>ue(v)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</a:t>
                      </a: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vui_extension_flag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if( vui_extension_flag ) {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while( more_rbsp_data() )  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      </a:t>
                      </a:r>
                      <a:r>
                        <a:rPr lang="en-GB" sz="1000" b="1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vui_extension_data_flag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1000" b="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u(1)</a:t>
                      </a:r>
                      <a:endParaRPr lang="en-US" sz="1000" b="1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00FF00"/>
                          </a:highlight>
                          <a:latin typeface="Times New Roman"/>
                          <a:ea typeface="Malgun Gothic"/>
                          <a:cs typeface="Times New Roman"/>
                        </a:rPr>
                        <a:t>	rbsp_trailing_bits()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>
                        <a:highlight>
                          <a:srgbClr val="00FF00"/>
                        </a:highlight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34257">
                <a:tc>
                  <a:txBody>
                    <a:bodyPr/>
                    <a:lstStyle/>
                    <a:p>
                      <a:pPr marL="0" marR="0" hangingPunct="0"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Malgun Gothic"/>
                          <a:cs typeface="Times New Roman"/>
                        </a:rPr>
                        <a:t>}</a:t>
                      </a:r>
                      <a:endParaRPr lang="en-US" sz="1000">
                        <a:latin typeface="Times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l" fontAlgn="auto" hangingPunct="1"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1000" b="0" dirty="0">
                        <a:latin typeface="Times New Roman"/>
                        <a:ea typeface="Malgun Gothic"/>
                        <a:cs typeface="Times New Roman"/>
                      </a:endParaRPr>
                    </a:p>
                  </a:txBody>
                  <a:tcPr marL="43543" marR="4354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590800"/>
            <a:ext cx="8534400" cy="646113"/>
          </a:xfrm>
        </p:spPr>
        <p:txBody>
          <a:bodyPr/>
          <a:lstStyle/>
          <a:p>
            <a:r>
              <a:rPr lang="en-US" dirty="0" smtClean="0"/>
              <a:t>Backup</a:t>
            </a:r>
            <a:endParaRPr 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C2EBCED-98E8-4442-846C-FC76F46F16C3}" type="slidenum">
              <a:rPr lang="zh-CN" altLang="en-US" smtClean="0"/>
              <a:pPr>
                <a:defRPr/>
              </a:pPr>
              <a:t>5</a:t>
            </a:fld>
            <a:endParaRPr lang="en-US" altLang="zh-CN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800" y="241014"/>
            <a:ext cx="8534400" cy="584775"/>
          </a:xfrm>
        </p:spPr>
        <p:txBody>
          <a:bodyPr/>
          <a:lstStyle/>
          <a:p>
            <a:r>
              <a:rPr lang="en-US" sz="3200" dirty="0" smtClean="0"/>
              <a:t>SVC &amp; MVC VUI Extensions</a:t>
            </a:r>
            <a:endParaRPr lang="en-US" sz="3200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C2EBCED-98E8-4442-846C-FC76F46F16C3}" type="slidenum">
              <a:rPr lang="zh-CN" altLang="en-US" smtClean="0"/>
              <a:pPr>
                <a:defRPr/>
              </a:pPr>
              <a:t>6</a:t>
            </a:fld>
            <a:endParaRPr lang="en-US" altLang="zh-CN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228600" y="1066800"/>
          <a:ext cx="3962400" cy="4206240"/>
        </p:xfrm>
        <a:graphic>
          <a:graphicData uri="http://schemas.openxmlformats.org/drawingml/2006/table">
            <a:tbl>
              <a:tblPr/>
              <a:tblGrid>
                <a:gridCol w="3276600"/>
                <a:gridCol w="685800"/>
              </a:tblGrid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Calibri"/>
                          <a:cs typeface="Times New Roman"/>
                        </a:rPr>
                        <a:t>svc_vui_parameters_extension( ) {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1">
                          <a:latin typeface="Times New Roman"/>
                          <a:ea typeface="Times New Roman"/>
                          <a:cs typeface="Times New Roman"/>
                        </a:rPr>
                        <a:t>Descriptor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  <a:tab pos="2183765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vui_ext_num_entries_minus1	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Calibri"/>
                          <a:cs typeface="Times New Roman"/>
                        </a:rPr>
                        <a:t>	for( i = 0; i &lt;= vui_ext_num_entries_minus1; i++ ) {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Calibri"/>
                          <a:cs typeface="Times New Roman"/>
                        </a:rPr>
                        <a:t>		vui_ext_dependency_id[</a:t>
                      </a:r>
                      <a:r>
                        <a:rPr lang="en-GB" sz="1000"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Times New Roman"/>
                          <a:cs typeface="Times New Roman"/>
                        </a:rPr>
                        <a:t>u(3)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latin typeface="Times New Roman"/>
                          <a:ea typeface="Calibri"/>
                          <a:cs typeface="Times New Roman"/>
                        </a:rPr>
                        <a:t>		vui_ext_quality_id[</a:t>
                      </a:r>
                      <a:r>
                        <a:rPr lang="en-GB" sz="1000"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latin typeface="Times New Roman"/>
                          <a:ea typeface="Times New Roman"/>
                          <a:cs typeface="Times New Roman"/>
                        </a:rPr>
                        <a:t>u(4)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vui_ext_temporal_id[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u(3)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vui_ext_timing_info_present_flag[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if( vui_ext_timing_info_present_flag[ i ] ) {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vui_ext_num_units_in_tick[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vui_ext_time_scale[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u(32)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vui_ext_fixed_frame_rate_flag[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}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vui_ext_nal_hrd_parameters_present_flag[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if( vui_ext_nal_hrd_parameters_present_flag[ i ] )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hrd_parameters( )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vui_ext_vcl_hrd_parameters_present_flag[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if( vui_ext_vcl_hrd_parameters_present_flag[ i ] )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hrd_parameters( )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8667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if( vui_ext_nal_hrd_parameters_present_flag[ i ]  | |  </a:t>
                      </a:r>
                      <a:b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</a:b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vui_ext_vcl_hrd_parameters_present_flag[ i ] )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vui_ext_low_delay_hrd_flag[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vui_ext_pic_struct_present_flag[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10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9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9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}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9333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1000">
                          <a:latin typeface="Times New Roman"/>
                          <a:ea typeface="Calibri"/>
                          <a:cs typeface="Times New Roman"/>
                        </a:rPr>
                        <a:t>}</a:t>
                      </a:r>
                      <a:endParaRPr lang="en-US" sz="10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900" b="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0237" marR="6023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4495800" y="1143000"/>
          <a:ext cx="4465045" cy="4064000"/>
        </p:xfrm>
        <a:graphic>
          <a:graphicData uri="http://schemas.openxmlformats.org/drawingml/2006/table">
            <a:tbl>
              <a:tblPr/>
              <a:tblGrid>
                <a:gridCol w="3790389"/>
                <a:gridCol w="674656"/>
              </a:tblGrid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Calibri"/>
                          <a:cs typeface="Times New Roman"/>
                        </a:rPr>
                        <a:t>mvc_vui_parameters_extension( ) {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1">
                          <a:latin typeface="Times New Roman"/>
                          <a:ea typeface="Times New Roman"/>
                          <a:cs typeface="Times New Roman"/>
                        </a:rPr>
                        <a:t>Descriptor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vui_mvc_num_ops_minus1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for( i = 0; i &lt;= vui_mvc_num_ops_minus1; i++ ) {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vui_mvc_temporal_id[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u(3)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Calibri"/>
                          <a:cs typeface="Times New Roman"/>
                        </a:rPr>
                        <a:t>		vui_mvc_num_target_output_views_minus1[</a:t>
                      </a:r>
                      <a:r>
                        <a:rPr lang="en-GB" sz="900"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Calibri"/>
                          <a:cs typeface="Times New Roman"/>
                        </a:rPr>
                        <a:t>		</a:t>
                      </a:r>
                      <a:r>
                        <a:rPr lang="en-GB" sz="900">
                          <a:latin typeface="Times New Roman"/>
                          <a:ea typeface="Calibri"/>
                          <a:cs typeface="Times New Roman"/>
                        </a:rPr>
                        <a:t>for( j = 0; j &lt;= vui_mvc_num_target_output_views_minus1[ i ]; j++ ) 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latin typeface="Times New Roman"/>
                          <a:ea typeface="Calibri"/>
                          <a:cs typeface="Times New Roman"/>
                        </a:rPr>
                        <a:t>			vui_mvc_view_id[</a:t>
                      </a:r>
                      <a:r>
                        <a:rPr lang="en-GB" sz="900"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latin typeface="Times New Roman"/>
                          <a:ea typeface="Calibri"/>
                          <a:cs typeface="Times New Roman"/>
                        </a:rPr>
                        <a:t>][</a:t>
                      </a:r>
                      <a:r>
                        <a:rPr lang="en-GB" sz="900">
                          <a:latin typeface="Times New Roman"/>
                          <a:ea typeface="Calibri"/>
                          <a:cs typeface="Times New Roman"/>
                        </a:rPr>
                        <a:t> j </a:t>
                      </a:r>
                      <a:r>
                        <a:rPr lang="en-GB" sz="900" b="1"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latin typeface="Times New Roman"/>
                          <a:ea typeface="Times New Roman"/>
                          <a:cs typeface="Times New Roman"/>
                        </a:rPr>
                        <a:t>ue(v)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vui_mvc_timing_info_present_flag[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if( vui_mvc_timing_info_present_flag[ i ] ) {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vui_mvc_num_units_in_tick[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u(32)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vui_mvc_time_scale[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u(32)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vui_mvc_fixed_frame_rate_flag[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}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vui_mvc_nal_hrd_parameters_present_flag[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if( vui_mvc_nal_hrd_parameters_present_flag[ i ] )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hrd_parameters( )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vui_mvc_vcl_hrd_parameters_present_flag[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if( vui_mvc_vcl_hrd_parameters_present_flag[ i ] )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hrd_parameters( )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512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if( vui_mvc_nal_hrd_parameters_present_flag[ i ]  | |  </a:t>
                      </a:r>
                      <a:b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</a:b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vui_mvc_vcl_hrd_parameters_present_flag[ i ] )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	vui_mvc_low_delay_hrd_flag[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	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vui_mvc_pic_struct_present_flag[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 i </a:t>
                      </a:r>
                      <a:r>
                        <a:rPr lang="en-GB" sz="900" b="1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]</a:t>
                      </a: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r>
                        <a:rPr lang="en-GB" sz="800" b="0">
                          <a:highlight>
                            <a:srgbClr val="FFFF00"/>
                          </a:highlight>
                          <a:latin typeface="Times New Roman"/>
                          <a:ea typeface="Times New Roman"/>
                          <a:cs typeface="Times New Roman"/>
                        </a:rPr>
                        <a:t>u(1)</a:t>
                      </a:r>
                      <a:endParaRPr lang="en-US" sz="800" b="1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highlight>
                            <a:srgbClr val="FFFF00"/>
                          </a:highlight>
                          <a:latin typeface="Times New Roman"/>
                          <a:ea typeface="Calibri"/>
                          <a:cs typeface="Times New Roman"/>
                        </a:rPr>
                        <a:t>	}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>
                        <a:highlight>
                          <a:srgbClr val="FFFF00"/>
                        </a:highligh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2560">
                <a:tc>
                  <a:txBody>
                    <a:bodyPr/>
                    <a:lstStyle/>
                    <a:p>
                      <a:pPr marL="0" marR="0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137160" algn="l"/>
                          <a:tab pos="274320" algn="l"/>
                          <a:tab pos="411480" algn="l"/>
                          <a:tab pos="548640" algn="l"/>
                          <a:tab pos="685800" algn="l"/>
                          <a:tab pos="822960" algn="l"/>
                          <a:tab pos="960120" algn="l"/>
                          <a:tab pos="1097280" algn="l"/>
                          <a:tab pos="1234440" algn="l"/>
                          <a:tab pos="1371600" algn="l"/>
                        </a:tabLst>
                      </a:pPr>
                      <a:r>
                        <a:rPr lang="en-GB" sz="900">
                          <a:latin typeface="Times New Roman"/>
                          <a:ea typeface="Calibri"/>
                          <a:cs typeface="Times New Roman"/>
                        </a:rPr>
                        <a:t>}</a:t>
                      </a:r>
                      <a:endParaRPr lang="en-US" sz="9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just" hangingPunct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</a:pPr>
                      <a:endParaRPr lang="en-GB" sz="800" b="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57828" marR="57828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HGP創英角ｺﾞｼｯｸUB"/>
        <a:ea typeface="HGP創英角ｺﾞｼｯｸUB"/>
        <a:cs typeface=""/>
      </a:majorFont>
      <a:minorFont>
        <a:latin typeface="HGP創英角ｺﾞｼｯｸUB"/>
        <a:ea typeface="HGP創英角ｺﾞｼｯｸUB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itchFamily="34" charset="0"/>
            <a:cs typeface="Times New Roman" pitchFamily="18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210519</TotalTime>
  <Words>298</Words>
  <Application>Microsoft Office PowerPoint</Application>
  <PresentationFormat>On-screen Show (4:3)</PresentationFormat>
  <Paragraphs>308</Paragraphs>
  <Slides>6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8" baseType="lpstr">
      <vt:lpstr>Arial</vt:lpstr>
      <vt:lpstr>Brush Script MT</vt:lpstr>
      <vt:lpstr>SimSun</vt:lpstr>
      <vt:lpstr>Times New Roman</vt:lpstr>
      <vt:lpstr>Century Gothic</vt:lpstr>
      <vt:lpstr>HGP創英角ｺﾞｼｯｸUB</vt:lpstr>
      <vt:lpstr>Calibri</vt:lpstr>
      <vt:lpstr>Malgun Gothic</vt:lpstr>
      <vt:lpstr>Times</vt:lpstr>
      <vt:lpstr>?l?r ??’c</vt:lpstr>
      <vt:lpstr>Tahoma</vt:lpstr>
      <vt:lpstr>Default Design</vt:lpstr>
      <vt:lpstr>Slide 1</vt:lpstr>
      <vt:lpstr>Current HEVC VUI Syntax Structure</vt:lpstr>
      <vt:lpstr>VUI Extension for Temporal Scalability: Option-1</vt:lpstr>
      <vt:lpstr>Slide 4</vt:lpstr>
      <vt:lpstr>Backup</vt:lpstr>
      <vt:lpstr>SVC &amp; MVC VUI Extensions</vt:lpstr>
    </vt:vector>
  </TitlesOfParts>
  <Company>Sony Electronics, Inc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Mohammad Gharavi</dc:creator>
  <cp:lastModifiedBy>munsi</cp:lastModifiedBy>
  <cp:revision>7654</cp:revision>
  <dcterms:created xsi:type="dcterms:W3CDTF">2006-02-22T01:05:12Z</dcterms:created>
  <dcterms:modified xsi:type="dcterms:W3CDTF">2012-07-12T14:01:05Z</dcterms:modified>
</cp:coreProperties>
</file>