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74" r:id="rId3"/>
    <p:sldId id="279" r:id="rId4"/>
    <p:sldId id="275" r:id="rId5"/>
    <p:sldId id="286" r:id="rId6"/>
    <p:sldId id="287" r:id="rId7"/>
    <p:sldId id="289" r:id="rId8"/>
    <p:sldId id="288" r:id="rId9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CC99FF"/>
    <a:srgbClr val="3399FF"/>
    <a:srgbClr val="000000"/>
    <a:srgbClr val="FF9900"/>
    <a:srgbClr val="FFD347"/>
    <a:srgbClr val="FF5050"/>
    <a:srgbClr val="008000"/>
    <a:srgbClr val="99CCFF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7" autoAdjust="0"/>
    <p:restoredTop sz="99685" autoAdjust="0"/>
  </p:normalViewPr>
  <p:slideViewPr>
    <p:cSldViewPr showGuides="1">
      <p:cViewPr>
        <p:scale>
          <a:sx n="110" d="100"/>
          <a:sy n="110" d="100"/>
        </p:scale>
        <p:origin x="-1650" y="-696"/>
      </p:cViewPr>
      <p:guideLst>
        <p:guide orient="horz" pos="648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73CA8BF6-B8DE-4898-8B90-B605A25321D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416426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7CC23B3-AD0D-42E2-A4C4-DBBDCD2E29A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B6465-0FA6-4241-8B21-B78AB7A8361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B7B3C4-A9A4-4FE8-A58B-0D6E2515E28E}" type="datetime1">
              <a:rPr lang="en-US" smtClean="0"/>
              <a:pPr/>
              <a:t>7/3/2012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721D1-369E-4B10-8778-4DA7B45ED08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81BF4-4D8E-4E49-9530-5AC302F21E6F}" type="datetime1">
              <a:rPr lang="en-US" smtClean="0"/>
              <a:pPr/>
              <a:t>7/3/2012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6DD2-5E33-4792-9848-40D16AFB1F7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82E88-46E6-4DEE-998E-33C4C29751B1}" type="datetime1">
              <a:rPr lang="en-US" smtClean="0"/>
              <a:pPr/>
              <a:t>7/3/2012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579A-9188-4B6B-872C-942BD7F848FC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8D8C6-E203-47DE-974D-B0CE99013057}" type="datetime1">
              <a:rPr lang="en-US" smtClean="0"/>
              <a:pPr/>
              <a:t>7/3/2012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27C0B-F711-4117-BE9E-BA45976421D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B175AD-D9AD-4C5F-96FF-C7B588E7EC0C}" type="datetime1">
              <a:rPr lang="en-US" smtClean="0"/>
              <a:pPr/>
              <a:t>7/3/2012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FF464-5CC8-4510-93FE-FF9E219407D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D8112A-60AA-4D72-934A-0894B2A6A1BB}" type="datetime1">
              <a:rPr lang="en-US" smtClean="0"/>
              <a:pPr/>
              <a:t>7/3/2012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0F69A-6EBE-4F27-B870-083C664C885E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ABF81-370F-42FF-90A9-9B48C9A3140C}" type="datetime1">
              <a:rPr lang="en-US" smtClean="0"/>
              <a:pPr/>
              <a:t>7/3/2012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EF9AF9-5419-40F5-927E-4FE8A5C15C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C6AF13-F866-4E0C-9EFF-1A994FEA05EC}" type="datetime1">
              <a:rPr lang="en-US" smtClean="0"/>
              <a:pPr/>
              <a:t>7/3/2012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EAAB3-4050-46B9-AD4A-E651531F3A4F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E98A06-72A4-4167-B1CD-892E65E5C3D0}" type="datetime1">
              <a:rPr lang="en-US" smtClean="0"/>
              <a:pPr/>
              <a:t>7/3/2012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0C1F5-77BC-4B81-8AC1-3B60217E4E2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5821F1-4224-4437-B432-B07DA2D40F84}" type="datetime1">
              <a:rPr lang="en-US" smtClean="0"/>
              <a:pPr/>
              <a:t>7/3/2012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BA26-E65A-49E3-9EB8-262D07C4CE2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FB161C-A0D3-4EDC-B8AE-804C12B6E489}" type="datetime1">
              <a:rPr lang="en-US" smtClean="0"/>
              <a:pPr/>
              <a:t>7/3/2012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fld id="{A9A1D5CA-5659-493A-9E04-F816F583DA9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fld id="{29ACF251-DFFD-4A73-992C-87662A3DE958}" type="datetime1">
              <a:rPr lang="en-US" smtClean="0"/>
              <a:pPr/>
              <a:t>7/3/2012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03718"/>
            <a:ext cx="7772400" cy="1323439"/>
          </a:xfrm>
        </p:spPr>
        <p:txBody>
          <a:bodyPr/>
          <a:lstStyle/>
          <a:p>
            <a:r>
              <a:rPr lang="en-CA" dirty="0" smtClean="0"/>
              <a:t>JCTVC-J0269</a:t>
            </a:r>
            <a:br>
              <a:rPr lang="en-CA" dirty="0" smtClean="0"/>
            </a:br>
            <a:r>
              <a:rPr lang="en-CA" dirty="0" smtClean="0"/>
              <a:t>AHG6: SAO on/off flags coding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 Xu, Ali Tabatabai</a:t>
            </a:r>
          </a:p>
          <a:p>
            <a:r>
              <a:rPr lang="en-US" dirty="0" smtClean="0"/>
              <a:t>SONY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1028700"/>
            <a:ext cx="7772400" cy="5486400"/>
          </a:xfrm>
        </p:spPr>
        <p:txBody>
          <a:bodyPr/>
          <a:lstStyle/>
          <a:p>
            <a:r>
              <a:rPr lang="en-US" sz="2800" dirty="0" smtClean="0"/>
              <a:t>SAO in HM7.0</a:t>
            </a:r>
          </a:p>
          <a:p>
            <a:pPr lvl="1"/>
            <a:r>
              <a:rPr lang="en-US" sz="2400" dirty="0" smtClean="0"/>
              <a:t>Signal at LCU level</a:t>
            </a:r>
          </a:p>
          <a:p>
            <a:pPr lvl="2"/>
            <a:r>
              <a:rPr lang="en-US" sz="2000" dirty="0" smtClean="0"/>
              <a:t>Merge Up or left flags</a:t>
            </a:r>
          </a:p>
          <a:p>
            <a:pPr lvl="2"/>
            <a:r>
              <a:rPr lang="en-US" sz="2000" dirty="0" smtClean="0"/>
              <a:t>If no merges, SAO offset information</a:t>
            </a:r>
          </a:p>
          <a:p>
            <a:pPr lvl="2"/>
            <a:r>
              <a:rPr lang="en-US" sz="2000" dirty="0" smtClean="0"/>
              <a:t>SAO offsets</a:t>
            </a:r>
          </a:p>
          <a:p>
            <a:pPr lvl="3"/>
            <a:r>
              <a:rPr lang="en-US" sz="1800" dirty="0" smtClean="0"/>
              <a:t>SAO type(i.e. on/off, BO, EO </a:t>
            </a:r>
            <a:r>
              <a:rPr lang="en-US" sz="1800" dirty="0" smtClean="0"/>
              <a:t>classes</a:t>
            </a:r>
            <a:r>
              <a:rPr lang="en-US" sz="1800" dirty="0" smtClean="0"/>
              <a:t>)</a:t>
            </a:r>
          </a:p>
          <a:p>
            <a:pPr lvl="3"/>
            <a:r>
              <a:rPr lang="en-US" sz="1800" dirty="0" smtClean="0"/>
              <a:t>BO </a:t>
            </a:r>
            <a:r>
              <a:rPr lang="en-US" sz="1800" dirty="0" err="1" smtClean="0"/>
              <a:t>bandposition</a:t>
            </a:r>
            <a:endParaRPr lang="en-US" sz="1800" dirty="0" smtClean="0"/>
          </a:p>
          <a:p>
            <a:pPr lvl="3"/>
            <a:r>
              <a:rPr lang="en-US" sz="1800" dirty="0" smtClean="0"/>
              <a:t>BO/EO offsets</a:t>
            </a:r>
          </a:p>
          <a:p>
            <a:r>
              <a:rPr lang="en-US" sz="2800" dirty="0" smtClean="0"/>
              <a:t>JCTVC-I0193</a:t>
            </a:r>
          </a:p>
          <a:p>
            <a:pPr lvl="1"/>
            <a:r>
              <a:rPr lang="en-US" sz="2400" dirty="0" smtClean="0"/>
              <a:t>Decouple SAO on/off from SAO type</a:t>
            </a:r>
          </a:p>
          <a:p>
            <a:pPr lvl="1"/>
            <a:r>
              <a:rPr lang="en-US" sz="2400" dirty="0" smtClean="0"/>
              <a:t>Combine SAO on/off flags from </a:t>
            </a:r>
            <a:r>
              <a:rPr lang="en-US" sz="2400" dirty="0" err="1" smtClean="0"/>
              <a:t>luma</a:t>
            </a:r>
            <a:r>
              <a:rPr lang="en-US" sz="2400" dirty="0" smtClean="0"/>
              <a:t> and </a:t>
            </a:r>
            <a:r>
              <a:rPr lang="en-US" sz="2400" dirty="0" err="1" smtClean="0"/>
              <a:t>chroma</a:t>
            </a:r>
            <a:r>
              <a:rPr lang="en-US" sz="2400" dirty="0" smtClean="0"/>
              <a:t> and signal together</a:t>
            </a:r>
          </a:p>
          <a:p>
            <a:pPr lvl="2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JCTVC-I0193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SAO on/off flags</a:t>
            </a:r>
          </a:p>
          <a:p>
            <a:pPr lvl="1"/>
            <a:r>
              <a:rPr lang="en-US" dirty="0" smtClean="0"/>
              <a:t>Combination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Look-up table to get code index </a:t>
            </a:r>
          </a:p>
          <a:p>
            <a:pPr lvl="1"/>
            <a:r>
              <a:rPr lang="en-US" dirty="0" smtClean="0"/>
              <a:t>Unary </a:t>
            </a:r>
            <a:r>
              <a:rPr lang="en-US" dirty="0" err="1" smtClean="0"/>
              <a:t>binarization</a:t>
            </a:r>
            <a:r>
              <a:rPr lang="en-US" dirty="0" smtClean="0"/>
              <a:t> for code index</a:t>
            </a:r>
          </a:p>
          <a:p>
            <a:pPr lvl="1"/>
            <a:r>
              <a:rPr lang="en-US" dirty="0" smtClean="0"/>
              <a:t>One context for all  bins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  <p:sp>
        <p:nvSpPr>
          <p:cNvPr id="5" name="TextBox 4"/>
          <p:cNvSpPr txBox="1"/>
          <p:nvPr/>
        </p:nvSpPr>
        <p:spPr>
          <a:xfrm>
            <a:off x="468227" y="2171700"/>
            <a:ext cx="86757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Combination index = (</a:t>
            </a:r>
            <a:r>
              <a:rPr lang="en-US" sz="1400" dirty="0" err="1" smtClean="0"/>
              <a:t>lcu_sao_enable_flagY</a:t>
            </a:r>
            <a:r>
              <a:rPr lang="en-US" sz="1400" dirty="0" smtClean="0"/>
              <a:t>&lt;&lt;2) + (</a:t>
            </a:r>
            <a:r>
              <a:rPr lang="en-US" sz="1400" dirty="0" err="1" smtClean="0"/>
              <a:t>lcu_sao_enable_flagCb</a:t>
            </a:r>
            <a:r>
              <a:rPr lang="en-US" sz="1400" dirty="0" smtClean="0"/>
              <a:t>&lt;&lt;1) + </a:t>
            </a:r>
            <a:r>
              <a:rPr lang="en-US" sz="1400" dirty="0" err="1" smtClean="0"/>
              <a:t>lcu_sao_enable_flagCr</a:t>
            </a:r>
            <a:endParaRPr lang="en-US" sz="1400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971800" y="4294559"/>
          <a:ext cx="4949825" cy="2263404"/>
        </p:xfrm>
        <a:graphic>
          <a:graphicData uri="http://schemas.openxmlformats.org/presentationml/2006/ole">
            <p:oleObj spid="_x0000_s1026" name="Document" r:id="rId3" imgW="6093237" imgH="2786074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Proposal(Solution 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00100"/>
            <a:ext cx="8229600" cy="5486400"/>
          </a:xfrm>
        </p:spPr>
        <p:txBody>
          <a:bodyPr/>
          <a:lstStyle/>
          <a:p>
            <a:r>
              <a:rPr lang="en-US" sz="2400" dirty="0" smtClean="0"/>
              <a:t>Simplify JCTVC-I0193 on SAO on/off </a:t>
            </a:r>
            <a:r>
              <a:rPr lang="en-US" sz="2400" dirty="0" smtClean="0"/>
              <a:t>flags coding</a:t>
            </a:r>
            <a:endParaRPr lang="en-US" sz="2400" dirty="0" smtClean="0"/>
          </a:p>
          <a:p>
            <a:pPr lvl="1"/>
            <a:r>
              <a:rPr lang="en-US" sz="2400" dirty="0" smtClean="0"/>
              <a:t>Remove the look-up </a:t>
            </a:r>
            <a:r>
              <a:rPr lang="en-US" sz="2400" dirty="0" smtClean="0"/>
              <a:t>table and new code index: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Truncated unary </a:t>
            </a:r>
            <a:r>
              <a:rPr lang="en-US" sz="2400" dirty="0" err="1" smtClean="0"/>
              <a:t>binarization</a:t>
            </a:r>
            <a:endParaRPr lang="en-US" sz="2400" dirty="0" smtClean="0"/>
          </a:p>
          <a:p>
            <a:pPr lvl="2"/>
            <a:r>
              <a:rPr lang="en-US" sz="2000" dirty="0" smtClean="0"/>
              <a:t>JCTVC-I1093 uses unary </a:t>
            </a:r>
            <a:r>
              <a:rPr lang="en-US" sz="2000" dirty="0" err="1" smtClean="0"/>
              <a:t>binarization</a:t>
            </a:r>
            <a:endParaRPr lang="en-US" sz="2000" dirty="0" smtClean="0"/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Context modeling</a:t>
            </a:r>
          </a:p>
          <a:p>
            <a:pPr lvl="2"/>
            <a:r>
              <a:rPr lang="en-US" sz="1800" dirty="0" smtClean="0"/>
              <a:t>One </a:t>
            </a:r>
            <a:r>
              <a:rPr lang="en-US" sz="1800" dirty="0" smtClean="0"/>
              <a:t>context for the first bin</a:t>
            </a:r>
          </a:p>
          <a:p>
            <a:pPr lvl="2"/>
            <a:r>
              <a:rPr lang="en-US" sz="1800" dirty="0" smtClean="0"/>
              <a:t>By-pass for other bins</a:t>
            </a:r>
          </a:p>
          <a:p>
            <a:pPr lvl="2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sp>
        <p:nvSpPr>
          <p:cNvPr id="5" name="TextBox 4"/>
          <p:cNvSpPr txBox="1"/>
          <p:nvPr/>
        </p:nvSpPr>
        <p:spPr>
          <a:xfrm>
            <a:off x="571500" y="1714500"/>
            <a:ext cx="80858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Code index = (</a:t>
            </a:r>
            <a:r>
              <a:rPr lang="en-US" sz="1400" dirty="0" err="1" smtClean="0"/>
              <a:t>lcu_sao_enable_flagCr</a:t>
            </a:r>
            <a:r>
              <a:rPr lang="en-US" sz="1400" dirty="0" smtClean="0"/>
              <a:t>&lt;&lt;2) + (</a:t>
            </a:r>
            <a:r>
              <a:rPr lang="en-US" sz="1400" dirty="0" err="1" smtClean="0"/>
              <a:t>lcu_sao_enable_flagCb</a:t>
            </a:r>
            <a:r>
              <a:rPr lang="en-US" sz="1400" dirty="0" smtClean="0"/>
              <a:t>&lt;&lt;1) + </a:t>
            </a:r>
            <a:r>
              <a:rPr lang="en-US" sz="1400" dirty="0" err="1" smtClean="0"/>
              <a:t>lcu_sao_enable_flagY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Binarization</a:t>
            </a:r>
            <a:r>
              <a:rPr lang="en-US" dirty="0" smtClean="0"/>
              <a:t> and context modeling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14400" y="1828800"/>
          <a:ext cx="7543801" cy="3916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72896"/>
                <a:gridCol w="1072896"/>
                <a:gridCol w="1072896"/>
                <a:gridCol w="781812"/>
                <a:gridCol w="1330453"/>
                <a:gridCol w="1106424"/>
                <a:gridCol w="1106424"/>
              </a:tblGrid>
              <a:tr h="370840">
                <a:tc gridSpan="3">
                  <a:txBody>
                    <a:bodyPr/>
                    <a:lstStyle/>
                    <a:p>
                      <a:r>
                        <a:rPr lang="en-US" sz="1600" dirty="0" smtClean="0"/>
                        <a:t>LCU SAO enable flag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JCTVC-I0193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Proposed</a:t>
                      </a:r>
                      <a:r>
                        <a:rPr lang="en-US" sz="1600" baseline="0" dirty="0" smtClean="0"/>
                        <a:t> solution A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Code index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Binary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Code index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Binary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1111110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1110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1110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111110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11110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111110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11111110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1111110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11110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1111111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 bwMode="auto">
          <a:xfrm>
            <a:off x="4914900" y="2857500"/>
            <a:ext cx="1028700" cy="2971800"/>
          </a:xfrm>
          <a:prstGeom prst="rect">
            <a:avLst/>
          </a:prstGeom>
          <a:solidFill>
            <a:srgbClr val="00CC99">
              <a:alpha val="16863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360920" y="2743200"/>
            <a:ext cx="182880" cy="3200400"/>
          </a:xfrm>
          <a:prstGeom prst="rect">
            <a:avLst/>
          </a:prstGeom>
          <a:solidFill>
            <a:srgbClr val="00CC99">
              <a:alpha val="16863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7543800" y="2857500"/>
            <a:ext cx="800100" cy="3086100"/>
          </a:xfrm>
          <a:prstGeom prst="rect">
            <a:avLst/>
          </a:prstGeom>
          <a:solidFill>
            <a:srgbClr val="FFC000">
              <a:alpha val="16863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3" name="Rectangular Callout 12"/>
          <p:cNvSpPr/>
          <p:nvPr/>
        </p:nvSpPr>
        <p:spPr bwMode="auto">
          <a:xfrm>
            <a:off x="6743700" y="6286500"/>
            <a:ext cx="800100" cy="342900"/>
          </a:xfrm>
          <a:prstGeom prst="wedgeRectCallout">
            <a:avLst>
              <a:gd name="adj1" fmla="val 35884"/>
              <a:gd name="adj2" fmla="val -20118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Context 0</a:t>
            </a:r>
          </a:p>
        </p:txBody>
      </p:sp>
      <p:sp>
        <p:nvSpPr>
          <p:cNvPr id="15" name="Rectangular Callout 14"/>
          <p:cNvSpPr/>
          <p:nvPr/>
        </p:nvSpPr>
        <p:spPr bwMode="auto">
          <a:xfrm>
            <a:off x="7886700" y="6057900"/>
            <a:ext cx="800100" cy="342900"/>
          </a:xfrm>
          <a:prstGeom prst="wedgeRectCallout">
            <a:avLst>
              <a:gd name="adj1" fmla="val -48693"/>
              <a:gd name="adj2" fmla="val -17133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By-pass</a:t>
            </a:r>
          </a:p>
        </p:txBody>
      </p:sp>
      <p:sp>
        <p:nvSpPr>
          <p:cNvPr id="16" name="Rectangular Callout 15"/>
          <p:cNvSpPr/>
          <p:nvPr/>
        </p:nvSpPr>
        <p:spPr bwMode="auto">
          <a:xfrm>
            <a:off x="4572000" y="6172200"/>
            <a:ext cx="800100" cy="342900"/>
          </a:xfrm>
          <a:prstGeom prst="wedgeRectCallout">
            <a:avLst>
              <a:gd name="adj1" fmla="val 35884"/>
              <a:gd name="adj2" fmla="val -201181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Context 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(Solution 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486400"/>
          </a:xfrm>
        </p:spPr>
        <p:txBody>
          <a:bodyPr/>
          <a:lstStyle/>
          <a:p>
            <a:r>
              <a:rPr lang="en-US" dirty="0" smtClean="0"/>
              <a:t>Thanks to TI for cross-checking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6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628900" y="1714500"/>
          <a:ext cx="4572001" cy="4038600"/>
        </p:xfrm>
        <a:graphic>
          <a:graphicData uri="http://schemas.openxmlformats.org/drawingml/2006/table">
            <a:tbl>
              <a:tblPr/>
              <a:tblGrid>
                <a:gridCol w="775927"/>
                <a:gridCol w="637454"/>
                <a:gridCol w="623726"/>
                <a:gridCol w="636857"/>
                <a:gridCol w="637454"/>
                <a:gridCol w="623726"/>
                <a:gridCol w="636857"/>
              </a:tblGrid>
              <a:tr h="112925">
                <a:tc>
                  <a:txBody>
                    <a:bodyPr/>
                    <a:lstStyle/>
                    <a:p>
                      <a:endParaRPr lang="en-US" sz="9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Main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HE10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2925"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07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907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07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5">
                <a:tc>
                  <a:txBody>
                    <a:bodyPr/>
                    <a:lstStyle/>
                    <a:p>
                      <a:endParaRPr lang="en-US" sz="9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5"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Main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HE10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2925"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907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07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5">
                <a:tc>
                  <a:txBody>
                    <a:bodyPr/>
                    <a:lstStyle/>
                    <a:p>
                      <a:endParaRPr lang="en-US" sz="9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5"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Main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HE10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2925"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07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-2.5%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907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07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(Solution B)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486400"/>
          </a:xfrm>
        </p:spPr>
        <p:txBody>
          <a:bodyPr/>
          <a:lstStyle/>
          <a:p>
            <a:r>
              <a:rPr lang="en-US" sz="2400" dirty="0" smtClean="0"/>
              <a:t>Solution B</a:t>
            </a:r>
          </a:p>
          <a:p>
            <a:pPr lvl="1"/>
            <a:r>
              <a:rPr lang="en-US" sz="2000" dirty="0" smtClean="0"/>
              <a:t>Combine </a:t>
            </a:r>
            <a:r>
              <a:rPr lang="en-US" sz="2000" dirty="0" smtClean="0"/>
              <a:t>Solution A and </a:t>
            </a:r>
            <a:r>
              <a:rPr lang="en-US" sz="2000" dirty="0" smtClean="0"/>
              <a:t>JCTVC-J0268</a:t>
            </a:r>
          </a:p>
          <a:p>
            <a:r>
              <a:rPr lang="en-US" sz="2400" dirty="0" smtClean="0"/>
              <a:t>Results</a:t>
            </a:r>
          </a:p>
          <a:p>
            <a:pPr lvl="1"/>
            <a:r>
              <a:rPr lang="en-US" sz="2000" dirty="0" smtClean="0"/>
              <a:t>Anchor is HM7.0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7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400300" y="2514600"/>
          <a:ext cx="4800601" cy="4038600"/>
        </p:xfrm>
        <a:graphic>
          <a:graphicData uri="http://schemas.openxmlformats.org/drawingml/2006/table">
            <a:tbl>
              <a:tblPr/>
              <a:tblGrid>
                <a:gridCol w="814723"/>
                <a:gridCol w="669327"/>
                <a:gridCol w="654912"/>
                <a:gridCol w="668700"/>
                <a:gridCol w="669327"/>
                <a:gridCol w="654912"/>
                <a:gridCol w="668700"/>
              </a:tblGrid>
              <a:tr h="112925">
                <a:tc>
                  <a:txBody>
                    <a:bodyPr/>
                    <a:lstStyle/>
                    <a:p>
                      <a:endParaRPr lang="en-US" sz="9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Main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HE10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2925"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07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907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07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5">
                <a:tc>
                  <a:txBody>
                    <a:bodyPr/>
                    <a:lstStyle/>
                    <a:p>
                      <a:endParaRPr lang="en-US" sz="9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5"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Main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HE10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2925"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907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07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5">
                <a:tc>
                  <a:txBody>
                    <a:bodyPr/>
                    <a:lstStyle/>
                    <a:p>
                      <a:endParaRPr lang="en-US" sz="9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5"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Main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HE10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2925"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-1.5%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-1.6%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07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latin typeface="Arial"/>
                          <a:ea typeface="Times New Roman"/>
                          <a:cs typeface="Times New Roman"/>
                        </a:rPr>
                        <a:t>-3.0%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latin typeface="Arial"/>
                          <a:ea typeface="Times New Roman"/>
                          <a:cs typeface="Times New Roman"/>
                        </a:rPr>
                        <a:t>-3.2%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6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907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07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-1.5%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96" marR="461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 to improve SAO </a:t>
            </a:r>
            <a:r>
              <a:rPr lang="en-US" dirty="0" err="1" smtClean="0"/>
              <a:t>signalling</a:t>
            </a:r>
            <a:endParaRPr lang="en-US" dirty="0" smtClean="0"/>
          </a:p>
          <a:p>
            <a:pPr lvl="1"/>
            <a:r>
              <a:rPr lang="en-US" dirty="0" smtClean="0"/>
              <a:t>Decouple SAO on/off</a:t>
            </a:r>
          </a:p>
          <a:p>
            <a:pPr lvl="1"/>
            <a:r>
              <a:rPr lang="en-US" dirty="0" smtClean="0"/>
              <a:t>0.2~0.3% BD-gains for Inter cases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Recommend for adaption of Solution B.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272535</TotalTime>
  <Words>1183</Words>
  <Application>Microsoft Office PowerPoint</Application>
  <PresentationFormat>On-screen Show (4:3)</PresentationFormat>
  <Paragraphs>507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Default Design</vt:lpstr>
      <vt:lpstr>Document</vt:lpstr>
      <vt:lpstr>JCTVC-J0269 AHG6: SAO on/off flags coding</vt:lpstr>
      <vt:lpstr>Introduction</vt:lpstr>
      <vt:lpstr>JCTVC-I0193</vt:lpstr>
      <vt:lpstr>Proposal(Solution A)</vt:lpstr>
      <vt:lpstr>Comparison</vt:lpstr>
      <vt:lpstr>Results (Solution A)</vt:lpstr>
      <vt:lpstr>Proposal (Solution B)</vt:lpstr>
      <vt:lpstr>Conclusion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Jun Xu</cp:lastModifiedBy>
  <cp:revision>11317</cp:revision>
  <dcterms:created xsi:type="dcterms:W3CDTF">2006-02-22T01:05:12Z</dcterms:created>
  <dcterms:modified xsi:type="dcterms:W3CDTF">2012-07-03T20:30:53Z</dcterms:modified>
</cp:coreProperties>
</file>