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74" r:id="rId3"/>
    <p:sldId id="275" r:id="rId4"/>
    <p:sldId id="278" r:id="rId5"/>
    <p:sldId id="279" r:id="rId6"/>
    <p:sldId id="280" r:id="rId7"/>
    <p:sldId id="281" r:id="rId8"/>
    <p:sldId id="282" r:id="rId9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  <a:srgbClr val="CC99FF"/>
    <a:srgbClr val="000000"/>
    <a:srgbClr val="FF9900"/>
    <a:srgbClr val="FFD347"/>
    <a:srgbClr val="FF5050"/>
    <a:srgbClr val="008000"/>
    <a:srgbClr val="99CCFF"/>
    <a:srgbClr val="FF0000"/>
    <a:srgbClr val="FFFF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47" autoAdjust="0"/>
    <p:restoredTop sz="99685" autoAdjust="0"/>
  </p:normalViewPr>
  <p:slideViewPr>
    <p:cSldViewPr showGuides="1">
      <p:cViewPr>
        <p:scale>
          <a:sx n="100" d="100"/>
          <a:sy n="100" d="100"/>
        </p:scale>
        <p:origin x="-1950" y="-438"/>
      </p:cViewPr>
      <p:guideLst>
        <p:guide orient="horz" pos="648"/>
        <p:guide pos="511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91" d="100"/>
          <a:sy n="91" d="100"/>
        </p:scale>
        <p:origin x="-2988" y="-96"/>
      </p:cViewPr>
      <p:guideLst>
        <p:guide orient="horz" pos="2928"/>
        <p:guide pos="2160"/>
      </p:guideLst>
    </p:cSldViewPr>
  </p:notesViewPr>
  <p:gridSpacing cx="117043200" cy="117043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5579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5579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fld id="{73CA8BF6-B8DE-4898-8B90-B605A25321D7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5579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711" y="4416426"/>
            <a:ext cx="5028579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5579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fld id="{D7CC23B3-AD0D-42E2-A4C4-DBBDCD2E29A9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DB6465-0FA6-4241-8B21-B78AB7A8361D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B7B3C4-A9A4-4FE8-A58B-0D6E2515E28E}" type="datetime1">
              <a:rPr lang="en-US" smtClean="0"/>
              <a:pPr/>
              <a:t>7/10/2012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9721D1-369E-4B10-8778-4DA7B45ED087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881BF4-4D8E-4E49-9530-5AC302F21E6F}" type="datetime1">
              <a:rPr lang="en-US" smtClean="0"/>
              <a:pPr/>
              <a:t>7/10/2012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-7938"/>
            <a:ext cx="1943100" cy="65611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-7938"/>
            <a:ext cx="5676900" cy="65611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176DD2-5E33-4792-9848-40D16AFB1F76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982E88-46E6-4DEE-998E-33C4C29751B1}" type="datetime1">
              <a:rPr lang="en-US" smtClean="0"/>
              <a:pPr/>
              <a:t>7/10/2012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E579A-9188-4B6B-872C-942BD7F848FC}" type="slidenum">
              <a:rPr lang="zh-CN" altLang="en-US"/>
              <a:pPr/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18D8C6-E203-47DE-974D-B0CE99013057}" type="datetime1">
              <a:rPr lang="en-US" smtClean="0"/>
              <a:pPr/>
              <a:t>7/10/2012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127C0B-F711-4117-BE9E-BA45976421D7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B175AD-D9AD-4C5F-96FF-C7B588E7EC0C}" type="datetime1">
              <a:rPr lang="en-US" smtClean="0"/>
              <a:pPr/>
              <a:t>7/10/2012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0DFF464-5CC8-4510-93FE-FF9E219407D2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D8112A-60AA-4D72-934A-0894B2A6A1BB}" type="datetime1">
              <a:rPr lang="en-US" smtClean="0"/>
              <a:pPr/>
              <a:t>7/10/2012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20F69A-6EBE-4F27-B870-083C664C885E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AABF81-370F-42FF-90A9-9B48C9A3140C}" type="datetime1">
              <a:rPr lang="en-US" smtClean="0"/>
              <a:pPr/>
              <a:t>7/10/2012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EF9AF9-5419-40F5-927E-4FE8A5C15C14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C6AF13-F866-4E0C-9EFF-1A994FEA05EC}" type="datetime1">
              <a:rPr lang="en-US" smtClean="0"/>
              <a:pPr/>
              <a:t>7/10/2012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FEAAB3-4050-46B9-AD4A-E651531F3A4F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E98A06-72A4-4167-B1CD-892E65E5C3D0}" type="datetime1">
              <a:rPr lang="en-US" smtClean="0"/>
              <a:pPr/>
              <a:t>7/10/2012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60C1F5-77BC-4B81-8AC1-3B60217E4E24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5821F1-4224-4437-B432-B07DA2D40F84}" type="datetime1">
              <a:rPr lang="en-US" smtClean="0"/>
              <a:pPr/>
              <a:t>7/10/2012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5ABA26-E65A-49E3-9EB8-262D07C4CE28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FB161C-A0D3-4EDC-B8AE-804C12B6E489}" type="datetime1">
              <a:rPr lang="en-US" smtClean="0"/>
              <a:pPr/>
              <a:t>7/10/2012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-7938"/>
            <a:ext cx="7772400" cy="701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066800"/>
            <a:ext cx="77724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8" name="正方形/長方形 7"/>
          <p:cNvSpPr>
            <a:spLocks noChangeArrowheads="1"/>
          </p:cNvSpPr>
          <p:nvPr/>
        </p:nvSpPr>
        <p:spPr bwMode="auto">
          <a:xfrm>
            <a:off x="0" y="6565900"/>
            <a:ext cx="9144000" cy="292100"/>
          </a:xfrm>
          <a:prstGeom prst="rect">
            <a:avLst/>
          </a:prstGeom>
          <a:gradFill rotWithShape="1">
            <a:gsLst>
              <a:gs pos="0">
                <a:srgbClr val="5962A1"/>
              </a:gs>
              <a:gs pos="100000">
                <a:srgbClr val="A4A9CC">
                  <a:alpha val="96001"/>
                </a:srgbClr>
              </a:gs>
            </a:gsLst>
            <a:lin ang="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kumimoji="1" lang="ja-JP" altLang="en-US" sz="1800">
              <a:solidFill>
                <a:schemeClr val="bg1"/>
              </a:solidFill>
              <a:ea typeface="ＭＳ Ｐゴシック" pitchFamily="34" charset="-128"/>
            </a:endParaRPr>
          </a:p>
        </p:txBody>
      </p:sp>
      <p:pic>
        <p:nvPicPr>
          <p:cNvPr id="1029" name="図 8" descr="sony_w.pn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58750" y="6637338"/>
            <a:ext cx="925513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ea typeface="SimSun" pitchFamily="2" charset="-122"/>
              </a:defRPr>
            </a:lvl1pPr>
          </a:lstStyle>
          <a:p>
            <a:fld id="{A9A1D5CA-5659-493A-9E04-F816F583DA98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5532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  <a:ea typeface="SimSun" pitchFamily="2" charset="-122"/>
              </a:defRPr>
            </a:lvl1pPr>
          </a:lstStyle>
          <a:p>
            <a:endParaRPr lang="en-US" altLang="zh-CN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192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pitchFamily="18" charset="0"/>
                <a:ea typeface="SimSun" pitchFamily="2" charset="-122"/>
              </a:defRPr>
            </a:lvl1pPr>
          </a:lstStyle>
          <a:p>
            <a:fld id="{29ACF251-DFFD-4A73-992C-87662A3DE958}" type="datetime1">
              <a:rPr lang="en-US" smtClean="0"/>
              <a:pPr/>
              <a:t>7/10/2012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996633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CC0066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03718"/>
            <a:ext cx="7772400" cy="1323439"/>
          </a:xfrm>
        </p:spPr>
        <p:txBody>
          <a:bodyPr/>
          <a:lstStyle/>
          <a:p>
            <a:r>
              <a:rPr lang="en-CA" dirty="0" smtClean="0"/>
              <a:t>JCTVC-J0268</a:t>
            </a:r>
            <a:br>
              <a:rPr lang="en-CA" dirty="0" smtClean="0"/>
            </a:br>
            <a:r>
              <a:rPr lang="en-CA" dirty="0" smtClean="0"/>
              <a:t>AHG6: on SAO signalling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Jun Xu, Ali Tabatabai</a:t>
            </a:r>
          </a:p>
          <a:p>
            <a:r>
              <a:rPr lang="en-US" dirty="0" smtClean="0"/>
              <a:t>SONY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B6465-0FA6-4241-8B21-B78AB7A8361D}" type="slidenum">
              <a:rPr lang="zh-CN" altLang="en-US" smtClean="0"/>
              <a:pPr/>
              <a:t>1</a:t>
            </a:fld>
            <a:endParaRPr lang="en-US" altLang="zh-CN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" y="685800"/>
            <a:ext cx="5600700" cy="5486400"/>
          </a:xfrm>
        </p:spPr>
        <p:txBody>
          <a:bodyPr/>
          <a:lstStyle/>
          <a:p>
            <a:r>
              <a:rPr lang="en-US" sz="2800" dirty="0" smtClean="0"/>
              <a:t>SAO in HM7.0</a:t>
            </a:r>
          </a:p>
          <a:p>
            <a:pPr lvl="1"/>
            <a:r>
              <a:rPr lang="en-US" sz="2400" dirty="0" smtClean="0"/>
              <a:t>If no merges, SAO offset information is signaled.</a:t>
            </a:r>
          </a:p>
          <a:p>
            <a:pPr lvl="1"/>
            <a:r>
              <a:rPr lang="en-US" sz="2400" dirty="0" smtClean="0"/>
              <a:t>SAO offsets</a:t>
            </a:r>
          </a:p>
          <a:p>
            <a:pPr lvl="2"/>
            <a:r>
              <a:rPr lang="en-US" sz="2000" dirty="0" smtClean="0"/>
              <a:t>SAO type(i.e. on/off, BO, EO classes)</a:t>
            </a:r>
          </a:p>
          <a:p>
            <a:pPr lvl="2"/>
            <a:r>
              <a:rPr lang="en-US" sz="2000" dirty="0" smtClean="0"/>
              <a:t>BO </a:t>
            </a:r>
            <a:r>
              <a:rPr lang="en-US" sz="2000" dirty="0" err="1" smtClean="0"/>
              <a:t>bandposition</a:t>
            </a:r>
            <a:endParaRPr lang="en-US" sz="2000" dirty="0" smtClean="0"/>
          </a:p>
          <a:p>
            <a:pPr lvl="2"/>
            <a:r>
              <a:rPr lang="en-US" sz="2000" dirty="0" smtClean="0"/>
              <a:t>BO/EO offsets</a:t>
            </a:r>
          </a:p>
          <a:p>
            <a:r>
              <a:rPr lang="en-US" sz="2800" dirty="0" smtClean="0"/>
              <a:t>Problems</a:t>
            </a:r>
          </a:p>
          <a:p>
            <a:pPr lvl="1"/>
            <a:r>
              <a:rPr lang="en-US" sz="2400" dirty="0" smtClean="0"/>
              <a:t>Unbalanced structure</a:t>
            </a:r>
          </a:p>
          <a:p>
            <a:pPr lvl="1"/>
            <a:r>
              <a:rPr lang="en-US" sz="2400" dirty="0" smtClean="0"/>
              <a:t>Interleaving of context coded bins and by-pass bins</a:t>
            </a:r>
          </a:p>
          <a:p>
            <a:pPr lvl="2">
              <a:buNone/>
            </a:pP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2</a:t>
            </a:fld>
            <a:endParaRPr lang="en-US" altLang="zh-CN" dirty="0"/>
          </a:p>
        </p:txBody>
      </p:sp>
      <p:grpSp>
        <p:nvGrpSpPr>
          <p:cNvPr id="5" name="Group 4"/>
          <p:cNvGrpSpPr/>
          <p:nvPr/>
        </p:nvGrpSpPr>
        <p:grpSpPr>
          <a:xfrm>
            <a:off x="5334000" y="1600200"/>
            <a:ext cx="3810000" cy="3889248"/>
            <a:chOff x="2590800" y="838200"/>
            <a:chExt cx="5867400" cy="4575048"/>
          </a:xfrm>
        </p:grpSpPr>
        <p:sp>
          <p:nvSpPr>
            <p:cNvPr id="6" name="Flowchart: Predefined Process 5"/>
            <p:cNvSpPr/>
            <p:nvPr/>
          </p:nvSpPr>
          <p:spPr>
            <a:xfrm>
              <a:off x="4724400" y="838200"/>
              <a:ext cx="1600200" cy="612648"/>
            </a:xfrm>
            <a:prstGeom prst="flowChartPredefined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SAO  type</a:t>
              </a:r>
              <a:endParaRPr lang="en-US" dirty="0"/>
            </a:p>
          </p:txBody>
        </p:sp>
        <p:sp>
          <p:nvSpPr>
            <p:cNvPr id="7" name="Flowchart: Predefined Process 6"/>
            <p:cNvSpPr/>
            <p:nvPr/>
          </p:nvSpPr>
          <p:spPr>
            <a:xfrm>
              <a:off x="2895600" y="2286000"/>
              <a:ext cx="1828800" cy="612648"/>
            </a:xfrm>
            <a:prstGeom prst="flowChartPredefined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BO band positions</a:t>
              </a:r>
              <a:endParaRPr lang="en-US" dirty="0"/>
            </a:p>
          </p:txBody>
        </p:sp>
        <p:sp>
          <p:nvSpPr>
            <p:cNvPr id="8" name="Flowchart: Predefined Process 7"/>
            <p:cNvSpPr/>
            <p:nvPr/>
          </p:nvSpPr>
          <p:spPr>
            <a:xfrm>
              <a:off x="2590800" y="3581400"/>
              <a:ext cx="2438400" cy="612648"/>
            </a:xfrm>
            <a:prstGeom prst="flowChartPredefined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Offset absolute values</a:t>
              </a:r>
              <a:endParaRPr lang="en-US" dirty="0"/>
            </a:p>
          </p:txBody>
        </p:sp>
        <p:sp>
          <p:nvSpPr>
            <p:cNvPr id="9" name="Flowchart: Predefined Process 8"/>
            <p:cNvSpPr/>
            <p:nvPr/>
          </p:nvSpPr>
          <p:spPr>
            <a:xfrm>
              <a:off x="6019800" y="3578352"/>
              <a:ext cx="2438400" cy="612648"/>
            </a:xfrm>
            <a:prstGeom prst="flowChartPredefined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Offset absolute values</a:t>
              </a:r>
              <a:endParaRPr lang="en-US" dirty="0"/>
            </a:p>
          </p:txBody>
        </p:sp>
        <p:sp>
          <p:nvSpPr>
            <p:cNvPr id="10" name="Flowchart: Predefined Process 9"/>
            <p:cNvSpPr/>
            <p:nvPr/>
          </p:nvSpPr>
          <p:spPr>
            <a:xfrm>
              <a:off x="2590800" y="4800600"/>
              <a:ext cx="2438400" cy="612648"/>
            </a:xfrm>
            <a:prstGeom prst="flowChartPredefined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Offset signs</a:t>
              </a:r>
              <a:endParaRPr lang="en-US" dirty="0"/>
            </a:p>
          </p:txBody>
        </p:sp>
        <p:cxnSp>
          <p:nvCxnSpPr>
            <p:cNvPr id="11" name="Straight Arrow Connector 10"/>
            <p:cNvCxnSpPr>
              <a:stCxn id="6" idx="2"/>
              <a:endCxn id="7" idx="0"/>
            </p:cNvCxnSpPr>
            <p:nvPr/>
          </p:nvCxnSpPr>
          <p:spPr>
            <a:xfrm rot="5400000">
              <a:off x="4249674" y="1011174"/>
              <a:ext cx="835152" cy="17145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>
              <a:stCxn id="8" idx="2"/>
              <a:endCxn id="10" idx="0"/>
            </p:cNvCxnSpPr>
            <p:nvPr/>
          </p:nvCxnSpPr>
          <p:spPr>
            <a:xfrm rot="5400000">
              <a:off x="3506724" y="4497324"/>
              <a:ext cx="606552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>
              <a:stCxn id="6" idx="2"/>
              <a:endCxn id="9" idx="0"/>
            </p:cNvCxnSpPr>
            <p:nvPr/>
          </p:nvCxnSpPr>
          <p:spPr>
            <a:xfrm rot="16200000" flipH="1">
              <a:off x="5317998" y="1657350"/>
              <a:ext cx="2127504" cy="17145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>
              <a:stCxn id="7" idx="2"/>
              <a:endCxn id="8" idx="0"/>
            </p:cNvCxnSpPr>
            <p:nvPr/>
          </p:nvCxnSpPr>
          <p:spPr>
            <a:xfrm rot="5400000">
              <a:off x="3468624" y="3240024"/>
              <a:ext cx="682752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3470910" y="1676400"/>
              <a:ext cx="948689" cy="3258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BO</a:t>
              </a:r>
              <a:endParaRPr lang="en-US" b="1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521958" y="1644929"/>
              <a:ext cx="4455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EO</a:t>
              </a:r>
              <a:endParaRPr lang="en-US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800100"/>
            <a:ext cx="7772400" cy="5486400"/>
          </a:xfrm>
        </p:spPr>
        <p:txBody>
          <a:bodyPr/>
          <a:lstStyle/>
          <a:p>
            <a:r>
              <a:rPr lang="en-US" sz="2400" dirty="0" smtClean="0"/>
              <a:t>Proposal on SAO signaling</a:t>
            </a:r>
          </a:p>
          <a:p>
            <a:pPr lvl="1"/>
            <a:r>
              <a:rPr lang="en-US" sz="2000" dirty="0" smtClean="0"/>
              <a:t>New SAO type (</a:t>
            </a:r>
            <a:r>
              <a:rPr lang="en-US" sz="2000" dirty="0" err="1" smtClean="0"/>
              <a:t>sao_type_idx</a:t>
            </a:r>
            <a:r>
              <a:rPr lang="en-US" sz="2000" dirty="0" smtClean="0"/>
              <a:t>, Truncated unary with 2 contexts: one for each bin)</a:t>
            </a:r>
          </a:p>
          <a:p>
            <a:pPr lvl="2"/>
            <a:r>
              <a:rPr lang="en-US" sz="1600" dirty="0" smtClean="0"/>
              <a:t>On/Off flag</a:t>
            </a:r>
          </a:p>
          <a:p>
            <a:pPr lvl="2"/>
            <a:r>
              <a:rPr lang="en-US" sz="1600" dirty="0" smtClean="0"/>
              <a:t>BO</a:t>
            </a:r>
          </a:p>
          <a:p>
            <a:pPr lvl="2"/>
            <a:r>
              <a:rPr lang="en-US" sz="1600" dirty="0" smtClean="0"/>
              <a:t>EO </a:t>
            </a:r>
          </a:p>
          <a:p>
            <a:pPr lvl="1"/>
            <a:r>
              <a:rPr lang="en-US" sz="2000" dirty="0" smtClean="0"/>
              <a:t>Subtype (FLC with by-pass)</a:t>
            </a:r>
          </a:p>
          <a:p>
            <a:pPr lvl="2"/>
            <a:r>
              <a:rPr lang="en-US" sz="1600" dirty="0" smtClean="0"/>
              <a:t>BO: band position</a:t>
            </a:r>
          </a:p>
          <a:p>
            <a:pPr lvl="2"/>
            <a:r>
              <a:rPr lang="en-US" sz="1600" dirty="0" smtClean="0"/>
              <a:t>EO: classes (</a:t>
            </a:r>
            <a:r>
              <a:rPr lang="en-US" sz="1600" dirty="0" err="1" smtClean="0"/>
              <a:t>sao_eo_class</a:t>
            </a:r>
            <a:r>
              <a:rPr lang="en-US" sz="1600" dirty="0" smtClean="0"/>
              <a:t>)</a:t>
            </a:r>
          </a:p>
          <a:p>
            <a:pPr lvl="1"/>
            <a:r>
              <a:rPr lang="en-US" sz="2000" dirty="0" smtClean="0"/>
              <a:t>Reordering of syntax</a:t>
            </a:r>
          </a:p>
          <a:p>
            <a:pPr lvl="2"/>
            <a:r>
              <a:rPr lang="en-US" sz="1600" dirty="0" smtClean="0"/>
              <a:t>Resolve interleaving of context coded bins and by-pass coded bins</a:t>
            </a:r>
          </a:p>
          <a:p>
            <a:pPr lvl="1"/>
            <a:r>
              <a:rPr lang="en-US" sz="2000" dirty="0" smtClean="0"/>
              <a:t>Reduced context coded bins</a:t>
            </a:r>
          </a:p>
          <a:p>
            <a:pPr lvl="2"/>
            <a:r>
              <a:rPr lang="en-US" sz="1600" dirty="0" smtClean="0"/>
              <a:t>SAO type</a:t>
            </a:r>
          </a:p>
          <a:p>
            <a:pPr lvl="3"/>
            <a:r>
              <a:rPr lang="en-US" sz="1200" dirty="0" smtClean="0"/>
              <a:t>HM7.0 : 6 bins in context</a:t>
            </a:r>
          </a:p>
          <a:p>
            <a:pPr lvl="3"/>
            <a:r>
              <a:rPr lang="en-US" sz="1200" dirty="0" smtClean="0"/>
              <a:t>Proposal: 2 bins in </a:t>
            </a:r>
            <a:r>
              <a:rPr lang="en-US" sz="1200" dirty="0" err="1" smtClean="0"/>
              <a:t>cotnext</a:t>
            </a:r>
            <a:endParaRPr lang="en-US" sz="1200" dirty="0" smtClean="0"/>
          </a:p>
          <a:p>
            <a:pPr lvl="1"/>
            <a:r>
              <a:rPr lang="en-US" sz="2000" dirty="0" smtClean="0"/>
              <a:t>Increased throughput </a:t>
            </a:r>
          </a:p>
          <a:p>
            <a:pPr lvl="2"/>
            <a:r>
              <a:rPr lang="en-US" sz="1600" dirty="0" smtClean="0"/>
              <a:t>More bins are encoded in by-pass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3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Interleaving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914400"/>
            <a:ext cx="7772400" cy="5486400"/>
          </a:xfrm>
        </p:spPr>
        <p:txBody>
          <a:bodyPr/>
          <a:lstStyle/>
          <a:p>
            <a:r>
              <a:rPr lang="en-US" sz="2400" dirty="0" smtClean="0"/>
              <a:t>Resolving interleaving of context coded bins and by-pass bins by re-ordering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Same re-ordering can apply to HM7.0 only</a:t>
            </a:r>
          </a:p>
          <a:p>
            <a:pPr lvl="1"/>
            <a:r>
              <a:rPr lang="en-US" sz="1600" dirty="0" smtClean="0"/>
              <a:t>JCTVC-J0046 and JCTVC-J0054 proposed the same idea.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4</a:t>
            </a:fld>
            <a:endParaRPr lang="en-US" altLang="zh-CN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28600" y="1828800"/>
          <a:ext cx="8343899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/>
                <a:gridCol w="914400"/>
                <a:gridCol w="1600200"/>
                <a:gridCol w="1257300"/>
                <a:gridCol w="571500"/>
                <a:gridCol w="1371600"/>
                <a:gridCol w="1714499"/>
              </a:tblGrid>
              <a:tr h="320767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Index</a:t>
                      </a:r>
                      <a:endParaRPr lang="en-US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600" dirty="0" smtClean="0"/>
                        <a:t>HM7.0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Proposal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2076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On/Off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0</a:t>
                      </a:r>
                      <a:endParaRPr lang="en-US" sz="1600" dirty="0">
                        <a:solidFill>
                          <a:srgbClr val="3399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-</a:t>
                      </a:r>
                      <a:endParaRPr lang="en-US" sz="1600" dirty="0">
                        <a:solidFill>
                          <a:srgbClr val="3399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0</a:t>
                      </a:r>
                      <a:endParaRPr lang="en-US" sz="1600" dirty="0">
                        <a:solidFill>
                          <a:srgbClr val="3399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-</a:t>
                      </a:r>
                      <a:endParaRPr lang="en-US" sz="1600" dirty="0">
                        <a:solidFill>
                          <a:srgbClr val="3399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-</a:t>
                      </a:r>
                      <a:endParaRPr lang="en-US" sz="1600" dirty="0">
                        <a:solidFill>
                          <a:srgbClr val="3399FF"/>
                        </a:solidFill>
                      </a:endParaRPr>
                    </a:p>
                  </a:txBody>
                  <a:tcPr/>
                </a:tc>
              </a:tr>
              <a:tr h="32076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EO1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10</a:t>
                      </a:r>
                      <a:endParaRPr lang="en-US" sz="1600" dirty="0">
                        <a:solidFill>
                          <a:srgbClr val="3399FF"/>
                        </a:solidFill>
                      </a:endParaRPr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C00000"/>
                          </a:solidFill>
                        </a:rPr>
                        <a:t>EO offsets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1</a:t>
                      </a:r>
                      <a:r>
                        <a:rPr lang="en-US" sz="1600" dirty="0" smtClean="0">
                          <a:solidFill>
                            <a:srgbClr val="CC99FF"/>
                          </a:solidFill>
                        </a:rPr>
                        <a:t>1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C00000"/>
                          </a:solidFill>
                        </a:rPr>
                        <a:t>EO offsets</a:t>
                      </a:r>
                    </a:p>
                    <a:p>
                      <a:endParaRPr lang="en-US" sz="1600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en-US" sz="1600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00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2076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EO2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110</a:t>
                      </a:r>
                      <a:endParaRPr lang="en-US" sz="1600" dirty="0">
                        <a:solidFill>
                          <a:srgbClr val="3399FF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600" dirty="0">
                        <a:solidFill>
                          <a:srgbClr val="CC99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1</a:t>
                      </a:r>
                      <a:r>
                        <a:rPr lang="en-US" sz="1600" kern="1200" dirty="0" smtClean="0">
                          <a:solidFill>
                            <a:srgbClr val="CC99FF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01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021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EO3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1110</a:t>
                      </a:r>
                      <a:endParaRPr lang="en-US" sz="1600" dirty="0">
                        <a:solidFill>
                          <a:srgbClr val="3399FF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600" dirty="0">
                        <a:solidFill>
                          <a:srgbClr val="CC99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1</a:t>
                      </a:r>
                      <a:r>
                        <a:rPr lang="en-US" sz="1600" dirty="0" smtClean="0">
                          <a:solidFill>
                            <a:srgbClr val="CC99FF"/>
                          </a:solidFill>
                        </a:rPr>
                        <a:t>1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0212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EO4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111110</a:t>
                      </a:r>
                      <a:endParaRPr lang="en-US" sz="1600" dirty="0">
                        <a:solidFill>
                          <a:srgbClr val="3399FF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600" dirty="0">
                        <a:solidFill>
                          <a:srgbClr val="CC99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1</a:t>
                      </a:r>
                      <a:r>
                        <a:rPr lang="en-US" sz="1600" dirty="0" smtClean="0">
                          <a:solidFill>
                            <a:srgbClr val="CC99FF"/>
                          </a:solidFill>
                        </a:rPr>
                        <a:t>1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11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73152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BO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1111110</a:t>
                      </a: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XXXXX</a:t>
                      </a:r>
                      <a:endParaRPr lang="en-US" sz="1600" dirty="0">
                        <a:solidFill>
                          <a:srgbClr val="CC99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C00000"/>
                          </a:solidFill>
                        </a:rPr>
                        <a:t>BO offsets</a:t>
                      </a:r>
                    </a:p>
                    <a:p>
                      <a:r>
                        <a:rPr lang="en-US" sz="1600" dirty="0" smtClean="0">
                          <a:solidFill>
                            <a:srgbClr val="C00000"/>
                          </a:solidFill>
                        </a:rPr>
                        <a:t>+ </a:t>
                      </a: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BO sign</a:t>
                      </a:r>
                      <a:endParaRPr lang="en-US" sz="1600" dirty="0">
                        <a:solidFill>
                          <a:srgbClr val="CC99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99FF"/>
                          </a:solidFill>
                        </a:rPr>
                        <a:t>1</a:t>
                      </a:r>
                      <a:r>
                        <a:rPr lang="en-US" sz="1600" dirty="0" smtClean="0">
                          <a:solidFill>
                            <a:srgbClr val="CC99FF"/>
                          </a:solidFill>
                        </a:rPr>
                        <a:t>0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C00000"/>
                          </a:solidFill>
                        </a:rPr>
                        <a:t>4 BO offsets</a:t>
                      </a:r>
                    </a:p>
                    <a:p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BO sign +</a:t>
                      </a:r>
                      <a:r>
                        <a:rPr lang="en-US" sz="1600" dirty="0" err="1" smtClean="0">
                          <a:solidFill>
                            <a:srgbClr val="FF0000"/>
                          </a:solidFill>
                        </a:rPr>
                        <a:t>xxxxx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515100" y="4572000"/>
            <a:ext cx="2397259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Blue: </a:t>
            </a:r>
            <a:r>
              <a:rPr lang="en-US" dirty="0" smtClean="0">
                <a:solidFill>
                  <a:srgbClr val="3399FF"/>
                </a:solidFill>
              </a:rPr>
              <a:t>SAO on/off flag w/ context</a:t>
            </a:r>
          </a:p>
          <a:p>
            <a:r>
              <a:rPr lang="en-US" dirty="0" smtClean="0"/>
              <a:t>Purple: </a:t>
            </a:r>
            <a:r>
              <a:rPr lang="en-US" dirty="0" smtClean="0">
                <a:solidFill>
                  <a:srgbClr val="CC99FF"/>
                </a:solidFill>
              </a:rPr>
              <a:t>EO/BO flag w/ context</a:t>
            </a:r>
          </a:p>
          <a:p>
            <a:r>
              <a:rPr lang="en-US" dirty="0" smtClean="0"/>
              <a:t>Red: </a:t>
            </a:r>
            <a:r>
              <a:rPr lang="en-US" dirty="0" smtClean="0">
                <a:solidFill>
                  <a:srgbClr val="FF0000"/>
                </a:solidFill>
              </a:rPr>
              <a:t>by-pass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Diagram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5</a:t>
            </a:fld>
            <a:endParaRPr lang="en-US" altLang="zh-CN" dirty="0"/>
          </a:p>
        </p:txBody>
      </p:sp>
      <p:grpSp>
        <p:nvGrpSpPr>
          <p:cNvPr id="5" name="Group 4"/>
          <p:cNvGrpSpPr/>
          <p:nvPr/>
        </p:nvGrpSpPr>
        <p:grpSpPr>
          <a:xfrm>
            <a:off x="228600" y="1257300"/>
            <a:ext cx="8686800" cy="4270248"/>
            <a:chOff x="152400" y="838200"/>
            <a:chExt cx="8686800" cy="4270248"/>
          </a:xfrm>
        </p:grpSpPr>
        <p:sp>
          <p:nvSpPr>
            <p:cNvPr id="6" name="Flowchart: Predefined Process 5"/>
            <p:cNvSpPr/>
            <p:nvPr/>
          </p:nvSpPr>
          <p:spPr>
            <a:xfrm>
              <a:off x="4724400" y="838200"/>
              <a:ext cx="1600200" cy="612648"/>
            </a:xfrm>
            <a:prstGeom prst="flowChartPredefined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SAO  type</a:t>
              </a:r>
              <a:endParaRPr lang="en-US" dirty="0"/>
            </a:p>
          </p:txBody>
        </p:sp>
        <p:sp>
          <p:nvSpPr>
            <p:cNvPr id="7" name="Flowchart: Predefined Process 6"/>
            <p:cNvSpPr/>
            <p:nvPr/>
          </p:nvSpPr>
          <p:spPr>
            <a:xfrm>
              <a:off x="6324600" y="4495800"/>
              <a:ext cx="1828800" cy="612648"/>
            </a:xfrm>
            <a:prstGeom prst="flowChartPredefined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EO class</a:t>
              </a:r>
              <a:endParaRPr lang="en-US" dirty="0"/>
            </a:p>
          </p:txBody>
        </p:sp>
        <p:sp>
          <p:nvSpPr>
            <p:cNvPr id="8" name="Flowchart: Predefined Process 7"/>
            <p:cNvSpPr/>
            <p:nvPr/>
          </p:nvSpPr>
          <p:spPr>
            <a:xfrm>
              <a:off x="2895600" y="4495800"/>
              <a:ext cx="1828800" cy="612648"/>
            </a:xfrm>
            <a:prstGeom prst="flowChartPredefined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BO </a:t>
              </a:r>
              <a:r>
                <a:rPr lang="en-US" smtClean="0"/>
                <a:t>band position</a:t>
              </a:r>
              <a:endParaRPr lang="en-US" dirty="0"/>
            </a:p>
          </p:txBody>
        </p:sp>
        <p:sp>
          <p:nvSpPr>
            <p:cNvPr id="9" name="Flowchart: Predefined Process 8"/>
            <p:cNvSpPr/>
            <p:nvPr/>
          </p:nvSpPr>
          <p:spPr>
            <a:xfrm>
              <a:off x="2590800" y="2209800"/>
              <a:ext cx="2438400" cy="612648"/>
            </a:xfrm>
            <a:prstGeom prst="flowChartPredefined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Offset absolute values</a:t>
              </a:r>
              <a:endParaRPr lang="en-US" dirty="0"/>
            </a:p>
          </p:txBody>
        </p:sp>
        <p:sp>
          <p:nvSpPr>
            <p:cNvPr id="10" name="Flowchart: Predefined Process 9"/>
            <p:cNvSpPr/>
            <p:nvPr/>
          </p:nvSpPr>
          <p:spPr>
            <a:xfrm>
              <a:off x="6019800" y="2206752"/>
              <a:ext cx="2438400" cy="612648"/>
            </a:xfrm>
            <a:prstGeom prst="flowChartPredefined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Offset absolute values</a:t>
              </a:r>
              <a:endParaRPr lang="en-US" dirty="0"/>
            </a:p>
          </p:txBody>
        </p:sp>
        <p:sp>
          <p:nvSpPr>
            <p:cNvPr id="11" name="Flowchart: Predefined Process 10"/>
            <p:cNvSpPr/>
            <p:nvPr/>
          </p:nvSpPr>
          <p:spPr>
            <a:xfrm>
              <a:off x="2590800" y="3429000"/>
              <a:ext cx="2438400" cy="612648"/>
            </a:xfrm>
            <a:prstGeom prst="flowChartPredefined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Offset signs</a:t>
              </a:r>
              <a:endParaRPr lang="en-US" dirty="0"/>
            </a:p>
          </p:txBody>
        </p:sp>
        <p:cxnSp>
          <p:nvCxnSpPr>
            <p:cNvPr id="12" name="Straight Arrow Connector 11"/>
            <p:cNvCxnSpPr>
              <a:stCxn id="6" idx="2"/>
              <a:endCxn id="9" idx="0"/>
            </p:cNvCxnSpPr>
            <p:nvPr/>
          </p:nvCxnSpPr>
          <p:spPr>
            <a:xfrm rot="5400000">
              <a:off x="4287774" y="973074"/>
              <a:ext cx="758952" cy="17145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>
              <a:stCxn id="9" idx="2"/>
              <a:endCxn id="11" idx="0"/>
            </p:cNvCxnSpPr>
            <p:nvPr/>
          </p:nvCxnSpPr>
          <p:spPr>
            <a:xfrm rot="5400000">
              <a:off x="3506724" y="3125724"/>
              <a:ext cx="606552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>
              <a:stCxn id="11" idx="2"/>
              <a:endCxn id="8" idx="0"/>
            </p:cNvCxnSpPr>
            <p:nvPr/>
          </p:nvCxnSpPr>
          <p:spPr>
            <a:xfrm rot="5400000">
              <a:off x="3582924" y="4268724"/>
              <a:ext cx="454152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>
              <a:stCxn id="6" idx="2"/>
              <a:endCxn id="10" idx="0"/>
            </p:cNvCxnSpPr>
            <p:nvPr/>
          </p:nvCxnSpPr>
          <p:spPr>
            <a:xfrm rot="16200000" flipH="1">
              <a:off x="6003798" y="971550"/>
              <a:ext cx="755904" cy="17145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>
              <a:stCxn id="10" idx="2"/>
              <a:endCxn id="7" idx="0"/>
            </p:cNvCxnSpPr>
            <p:nvPr/>
          </p:nvCxnSpPr>
          <p:spPr>
            <a:xfrm rot="5400000">
              <a:off x="6400800" y="3657600"/>
              <a:ext cx="16764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228600" y="3124200"/>
              <a:ext cx="8610600" cy="1588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667070" y="2438400"/>
              <a:ext cx="15599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Context coded</a:t>
              </a:r>
              <a:endParaRPr lang="en-US" b="1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09600" y="3440668"/>
              <a:ext cx="15454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By-pass coded</a:t>
              </a:r>
              <a:endParaRPr lang="en-US" b="1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033814" y="1600200"/>
              <a:ext cx="4700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BO</a:t>
              </a:r>
              <a:endParaRPr lang="en-US" b="1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667500" y="1611868"/>
              <a:ext cx="4455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EO</a:t>
              </a:r>
              <a:endParaRPr lang="en-US" b="1" dirty="0"/>
            </a:p>
          </p:txBody>
        </p:sp>
        <p:sp>
          <p:nvSpPr>
            <p:cNvPr id="22" name="Down Arrow 21"/>
            <p:cNvSpPr/>
            <p:nvPr/>
          </p:nvSpPr>
          <p:spPr>
            <a:xfrm>
              <a:off x="152400" y="3441192"/>
              <a:ext cx="484632" cy="978408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Down Arrow 22"/>
            <p:cNvSpPr/>
            <p:nvPr/>
          </p:nvSpPr>
          <p:spPr>
            <a:xfrm rot="10800000">
              <a:off x="152401" y="1828800"/>
              <a:ext cx="484632" cy="978408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800100"/>
            <a:ext cx="7772400" cy="5486400"/>
          </a:xfrm>
        </p:spPr>
        <p:txBody>
          <a:bodyPr/>
          <a:lstStyle/>
          <a:p>
            <a:r>
              <a:rPr lang="en-US" sz="2400" dirty="0" smtClean="0"/>
              <a:t>Thanks </a:t>
            </a:r>
            <a:r>
              <a:rPr lang="en-US" sz="2400" smtClean="0"/>
              <a:t>to </a:t>
            </a:r>
            <a:r>
              <a:rPr lang="en-US" sz="2400" smtClean="0"/>
              <a:t>Motorola</a:t>
            </a:r>
            <a:r>
              <a:rPr lang="en-US" sz="2400" smtClean="0"/>
              <a:t> </a:t>
            </a:r>
            <a:r>
              <a:rPr lang="en-US" sz="2400" dirty="0" smtClean="0"/>
              <a:t>for cross-checking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6</a:t>
            </a:fld>
            <a:endParaRPr lang="en-US" altLang="zh-CN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626188" y="1382079"/>
          <a:ext cx="4917613" cy="5067227"/>
        </p:xfrm>
        <a:graphic>
          <a:graphicData uri="http://schemas.openxmlformats.org/drawingml/2006/table">
            <a:tbl>
              <a:tblPr/>
              <a:tblGrid>
                <a:gridCol w="843093"/>
                <a:gridCol w="684212"/>
                <a:gridCol w="669477"/>
                <a:gridCol w="683571"/>
                <a:gridCol w="684212"/>
                <a:gridCol w="669477"/>
                <a:gridCol w="683571"/>
              </a:tblGrid>
              <a:tr h="168147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All Intra Main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All Intra HE10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8147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16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916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916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916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848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16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848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48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F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147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147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Random Access Main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Random Access HE10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8147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16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916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916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916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8147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16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848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48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F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147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147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Low delay B Main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Low delay B HE10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8147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16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916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916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916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0.4%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848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16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848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48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F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4754" marR="5475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AHG5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AHG5 decoder bin count patch</a:t>
            </a:r>
          </a:p>
          <a:p>
            <a:pPr lvl="1"/>
            <a:r>
              <a:rPr lang="en-US" sz="2000" dirty="0" smtClean="0"/>
              <a:t>Count number of context coded bins and by-pass coded bins</a:t>
            </a:r>
          </a:p>
          <a:p>
            <a:r>
              <a:rPr lang="en-US" sz="2400" dirty="0" smtClean="0"/>
              <a:t>Results show that</a:t>
            </a:r>
          </a:p>
          <a:p>
            <a:pPr lvl="1"/>
            <a:r>
              <a:rPr lang="en-US" sz="2000" dirty="0" smtClean="0"/>
              <a:t>Context coded bins are reduced or no change</a:t>
            </a:r>
          </a:p>
          <a:p>
            <a:pPr lvl="1"/>
            <a:r>
              <a:rPr lang="en-US" sz="2000" dirty="0" smtClean="0"/>
              <a:t>By-pass coded bins are increased.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7</a:t>
            </a:fld>
            <a:endParaRPr lang="en-US" altLang="zh-CN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514600" y="3429000"/>
          <a:ext cx="4000500" cy="3011805"/>
        </p:xfrm>
        <a:graphic>
          <a:graphicData uri="http://schemas.openxmlformats.org/drawingml/2006/table">
            <a:tbl>
              <a:tblPr/>
              <a:tblGrid>
                <a:gridCol w="847475"/>
                <a:gridCol w="630605"/>
                <a:gridCol w="630605"/>
                <a:gridCol w="630605"/>
                <a:gridCol w="630605"/>
                <a:gridCol w="630605"/>
              </a:tblGrid>
              <a:tr h="152400">
                <a:tc row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SAO 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Bins relative to total bins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Delta </a:t>
                      </a:r>
                      <a:b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rates 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Reference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Tested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ctx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bp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ctx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bp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AI Main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1.06%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0.14%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1.03%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0.33%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6.28%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RA Main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3.57%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0.18%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3.64%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0.51%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4.71%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LB Main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3.76%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0.36%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3.74%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0.85%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4.91%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LP Main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4.10%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0.23%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4.04%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0.87%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2.54%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Average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3.12%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0.23%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3.11%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0.64%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4.61%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endParaRPr lang="en-US" sz="12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 row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SAO 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Bins relative to total bins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Delta </a:t>
                      </a:r>
                      <a:b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rates 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Reference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Tested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ctx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bp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ctx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bp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AI HE10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0.80%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0.05%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0.79%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0.11%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6.06%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RA HE10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2.50%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0.06%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2.50%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0.16%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3.53%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LB HE10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2.96%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0.08%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2.97%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0.22%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3.52%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LP HE10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3.03%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0.06%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3.04%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0.24%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3.14%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Average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2.32%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0.06%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2.32%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0.18%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4.06%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Proposed changes to SAO </a:t>
            </a:r>
            <a:r>
              <a:rPr lang="en-US" dirty="0" err="1" smtClean="0"/>
              <a:t>signalling</a:t>
            </a:r>
            <a:endParaRPr lang="en-US" dirty="0" smtClean="0"/>
          </a:p>
          <a:p>
            <a:pPr lvl="1"/>
            <a:r>
              <a:rPr lang="en-US" dirty="0" smtClean="0"/>
              <a:t>Balanced structure</a:t>
            </a:r>
          </a:p>
          <a:p>
            <a:pPr lvl="1"/>
            <a:r>
              <a:rPr lang="en-US" dirty="0" smtClean="0"/>
              <a:t>Grouped by-pass bins for high throughput</a:t>
            </a:r>
          </a:p>
          <a:p>
            <a:pPr lvl="1"/>
            <a:r>
              <a:rPr lang="en-US" dirty="0" smtClean="0"/>
              <a:t>No loss or minor BD gains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Recommend </a:t>
            </a:r>
            <a:r>
              <a:rPr lang="en-US" smtClean="0"/>
              <a:t>for adoption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8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ahoma"/>
        <a:ea typeface=""/>
        <a:cs typeface="Times New Roman"/>
      </a:majorFont>
      <a:minorFont>
        <a:latin typeface="Tahoma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272379</TotalTime>
  <Words>907</Words>
  <Application>Microsoft Office PowerPoint</Application>
  <PresentationFormat>On-screen Show (4:3)</PresentationFormat>
  <Paragraphs>398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Default Design</vt:lpstr>
      <vt:lpstr>JCTVC-J0268 AHG6: on SAO signalling</vt:lpstr>
      <vt:lpstr>Introduction</vt:lpstr>
      <vt:lpstr>Proposal</vt:lpstr>
      <vt:lpstr>Interleaving</vt:lpstr>
      <vt:lpstr>Diagram</vt:lpstr>
      <vt:lpstr>Results</vt:lpstr>
      <vt:lpstr>AHG5 results</vt:lpstr>
      <vt:lpstr>Conclusion </vt:lpstr>
    </vt:vector>
  </TitlesOfParts>
  <Company>Sony Electronics, Inc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 Gharavi</dc:creator>
  <cp:lastModifiedBy>Jun Xu</cp:lastModifiedBy>
  <cp:revision>11305</cp:revision>
  <dcterms:created xsi:type="dcterms:W3CDTF">2006-02-22T01:05:12Z</dcterms:created>
  <dcterms:modified xsi:type="dcterms:W3CDTF">2012-07-10T17:49:53Z</dcterms:modified>
</cp:coreProperties>
</file>