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4" r:id="rId3"/>
    <p:sldId id="275" r:id="rId4"/>
    <p:sldId id="278" r:id="rId5"/>
    <p:sldId id="279" r:id="rId6"/>
    <p:sldId id="280" r:id="rId7"/>
    <p:sldId id="281" r:id="rId8"/>
    <p:sldId id="283" r:id="rId9"/>
    <p:sldId id="284" r:id="rId10"/>
    <p:sldId id="287" r:id="rId11"/>
    <p:sldId id="285" r:id="rId12"/>
    <p:sldId id="286" r:id="rId13"/>
    <p:sldId id="282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CC99FF"/>
    <a:srgbClr val="000000"/>
    <a:srgbClr val="FF9900"/>
    <a:srgbClr val="FFD347"/>
    <a:srgbClr val="FF5050"/>
    <a:srgbClr val="008000"/>
    <a:srgbClr val="99CCFF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47" autoAdjust="0"/>
    <p:restoredTop sz="99685" autoAdjust="0"/>
  </p:normalViewPr>
  <p:slideViewPr>
    <p:cSldViewPr showGuides="1">
      <p:cViewPr varScale="1">
        <p:scale>
          <a:sx n="91" d="100"/>
          <a:sy n="91" d="100"/>
        </p:scale>
        <p:origin x="-1392" y="-108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7/14/2012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8"/>
            <a:ext cx="7772400" cy="1323439"/>
          </a:xfrm>
        </p:spPr>
        <p:txBody>
          <a:bodyPr/>
          <a:lstStyle/>
          <a:p>
            <a:r>
              <a:rPr lang="en-CA" dirty="0" smtClean="0"/>
              <a:t>JCTVC-J0268</a:t>
            </a:r>
            <a:br>
              <a:rPr lang="en-CA" dirty="0" smtClean="0"/>
            </a:br>
            <a:r>
              <a:rPr lang="en-CA" dirty="0" smtClean="0"/>
              <a:t>AHG6: on SAO signalling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one context for SAO type</a:t>
            </a:r>
          </a:p>
          <a:p>
            <a:pPr lvl="1"/>
            <a:r>
              <a:rPr lang="en-US" dirty="0" smtClean="0"/>
              <a:t>Only 1</a:t>
            </a:r>
            <a:r>
              <a:rPr lang="en-US" baseline="30000" dirty="0" smtClean="0"/>
              <a:t>st</a:t>
            </a:r>
            <a:r>
              <a:rPr lang="en-US" dirty="0" smtClean="0"/>
              <a:t> bin is encoded with context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bin is changed to by-pass</a:t>
            </a:r>
          </a:p>
          <a:p>
            <a:pPr lvl="1"/>
            <a:r>
              <a:rPr lang="en-US" dirty="0" smtClean="0"/>
              <a:t>Removed interleaving of context coded bins and by-pass bins.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10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3657600"/>
          <a:ext cx="83438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1600200"/>
                <a:gridCol w="1257300"/>
                <a:gridCol w="571500"/>
                <a:gridCol w="1371600"/>
                <a:gridCol w="1714499"/>
              </a:tblGrid>
              <a:tr h="32076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Index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HM7.0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Proposal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On/Off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1111110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BO offsets</a:t>
                      </a:r>
                    </a:p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4 BO offsets</a:t>
                      </a: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 + BO sign +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dirty="0" err="1" smtClean="0"/>
              <a:t>BoG</a:t>
            </a:r>
            <a:r>
              <a:rPr lang="en-US" dirty="0" smtClean="0"/>
              <a:t> on SAO required properties</a:t>
            </a:r>
          </a:p>
          <a:p>
            <a:pPr lvl="1"/>
            <a:r>
              <a:rPr lang="en-US" dirty="0" smtClean="0"/>
              <a:t>SAO type</a:t>
            </a:r>
          </a:p>
          <a:p>
            <a:pPr lvl="1"/>
            <a:r>
              <a:rPr lang="en-US" dirty="0" smtClean="0"/>
              <a:t>Each color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11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500" y="2286000"/>
          <a:ext cx="8343900" cy="4232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5723"/>
                <a:gridCol w="974624"/>
                <a:gridCol w="1430383"/>
                <a:gridCol w="2503170"/>
              </a:tblGrid>
              <a:tr h="355690">
                <a:tc>
                  <a:txBody>
                    <a:bodyPr/>
                    <a:lstStyle/>
                    <a:p>
                      <a:r>
                        <a:rPr lang="en-US" dirty="0" smtClean="0"/>
                        <a:t>Item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HM7.0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J0268-variation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99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number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coded bins (the worst case)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99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number total bins (the worst case)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number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818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Coding efficiency, including average BD-rate (Main/HE10 AL, RA, LB, LP w/o class F) and worst case drop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</a:t>
                      </a:r>
                      <a:r>
                        <a:rPr lang="en-US" baseline="0" dirty="0" smtClean="0"/>
                        <a:t> 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3873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 HE10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8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8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 HE10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  <a:tr h="3556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Amount of s/w and spec changes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3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Possible design unification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aseline="0" dirty="0" smtClean="0"/>
                        <a:t>balanced structure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</a:t>
            </a:r>
            <a:r>
              <a:rPr lang="en-US" dirty="0" smtClean="0"/>
              <a:t>variation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12</a:t>
            </a:fld>
            <a:endParaRPr lang="en-US" altLang="zh-CN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514600" y="685800"/>
          <a:ext cx="4412877" cy="5897880"/>
        </p:xfrm>
        <a:graphic>
          <a:graphicData uri="http://schemas.openxmlformats.org/drawingml/2006/table">
            <a:tbl>
              <a:tblPr/>
              <a:tblGrid>
                <a:gridCol w="748383"/>
                <a:gridCol w="610749"/>
                <a:gridCol w="610749"/>
                <a:gridCol w="610749"/>
                <a:gridCol w="610749"/>
                <a:gridCol w="610749"/>
                <a:gridCol w="610749"/>
              </a:tblGrid>
              <a:tr h="10462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P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P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2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16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01000" cy="5486400"/>
          </a:xfrm>
        </p:spPr>
        <p:txBody>
          <a:bodyPr/>
          <a:lstStyle/>
          <a:p>
            <a:r>
              <a:rPr lang="en-US" dirty="0" smtClean="0"/>
              <a:t>Proposed changes to SAO </a:t>
            </a:r>
            <a:r>
              <a:rPr lang="en-US" dirty="0" err="1" smtClean="0"/>
              <a:t>signalling</a:t>
            </a:r>
            <a:endParaRPr lang="en-US" dirty="0" smtClean="0"/>
          </a:p>
          <a:p>
            <a:pPr lvl="1"/>
            <a:r>
              <a:rPr lang="en-US" dirty="0" smtClean="0"/>
              <a:t>Balanced and simplified structure</a:t>
            </a:r>
          </a:p>
          <a:p>
            <a:pPr lvl="1"/>
            <a:r>
              <a:rPr lang="en-US" dirty="0" smtClean="0"/>
              <a:t>Grouped by-pass bins for high throughput</a:t>
            </a:r>
          </a:p>
          <a:p>
            <a:pPr lvl="1"/>
            <a:r>
              <a:rPr lang="en-US" smtClean="0"/>
              <a:t>Context </a:t>
            </a:r>
            <a:r>
              <a:rPr lang="en-US" dirty="0" smtClean="0"/>
              <a:t>coded bins are reduced from 6 to 1 in variation 1 and 2.</a:t>
            </a:r>
          </a:p>
          <a:p>
            <a:pPr lvl="1"/>
            <a:r>
              <a:rPr lang="en-US" dirty="0" smtClean="0"/>
              <a:t>No loss or minor BD gains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Recommend for adoption.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685800"/>
            <a:ext cx="5600700" cy="5486400"/>
          </a:xfrm>
        </p:spPr>
        <p:txBody>
          <a:bodyPr/>
          <a:lstStyle/>
          <a:p>
            <a:r>
              <a:rPr lang="en-US" sz="2800" dirty="0" smtClean="0"/>
              <a:t>SAO in HM7.0</a:t>
            </a:r>
          </a:p>
          <a:p>
            <a:pPr lvl="1"/>
            <a:r>
              <a:rPr lang="en-US" sz="2400" dirty="0" smtClean="0"/>
              <a:t>If no merges, SAO offset information is signaled.</a:t>
            </a:r>
          </a:p>
          <a:p>
            <a:pPr lvl="1"/>
            <a:r>
              <a:rPr lang="en-US" sz="2400" dirty="0" smtClean="0"/>
              <a:t>SAO offsets</a:t>
            </a:r>
          </a:p>
          <a:p>
            <a:pPr lvl="2"/>
            <a:r>
              <a:rPr lang="en-US" sz="2000" dirty="0" smtClean="0"/>
              <a:t>SAO type(i.e. on/off, BO, EO classes)</a:t>
            </a:r>
          </a:p>
          <a:p>
            <a:pPr lvl="2"/>
            <a:r>
              <a:rPr lang="en-US" sz="2000" dirty="0" smtClean="0"/>
              <a:t>BO </a:t>
            </a:r>
            <a:r>
              <a:rPr lang="en-US" sz="2000" dirty="0" err="1" smtClean="0"/>
              <a:t>bandposition</a:t>
            </a:r>
            <a:endParaRPr lang="en-US" sz="2000" dirty="0" smtClean="0"/>
          </a:p>
          <a:p>
            <a:pPr lvl="2"/>
            <a:r>
              <a:rPr lang="en-US" sz="2000" dirty="0" smtClean="0"/>
              <a:t>BO/EO offsets</a:t>
            </a:r>
          </a:p>
          <a:p>
            <a:r>
              <a:rPr lang="en-US" sz="2800" dirty="0" smtClean="0"/>
              <a:t>Problems</a:t>
            </a:r>
          </a:p>
          <a:p>
            <a:pPr lvl="1"/>
            <a:r>
              <a:rPr lang="en-US" sz="2400" dirty="0" smtClean="0"/>
              <a:t>Unbalanced structure</a:t>
            </a:r>
          </a:p>
          <a:p>
            <a:pPr lvl="1"/>
            <a:r>
              <a:rPr lang="en-US" sz="2400" dirty="0" smtClean="0"/>
              <a:t>Interleaving of context coded bins and by-pass bins</a:t>
            </a:r>
          </a:p>
          <a:p>
            <a:pPr lvl="2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5334000" y="1600200"/>
            <a:ext cx="3810000" cy="3889248"/>
            <a:chOff x="2590800" y="838200"/>
            <a:chExt cx="5867400" cy="4575048"/>
          </a:xfrm>
        </p:grpSpPr>
        <p:sp>
          <p:nvSpPr>
            <p:cNvPr id="6" name="Flowchart: Predefined Process 5"/>
            <p:cNvSpPr/>
            <p:nvPr/>
          </p:nvSpPr>
          <p:spPr>
            <a:xfrm>
              <a:off x="4724400" y="838200"/>
              <a:ext cx="16002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SAO  type</a:t>
              </a:r>
              <a:endParaRPr lang="en-US" dirty="0"/>
            </a:p>
          </p:txBody>
        </p:sp>
        <p:sp>
          <p:nvSpPr>
            <p:cNvPr id="7" name="Flowchart: Predefined Process 6"/>
            <p:cNvSpPr/>
            <p:nvPr/>
          </p:nvSpPr>
          <p:spPr>
            <a:xfrm>
              <a:off x="2895600" y="2286000"/>
              <a:ext cx="18288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BO band positions</a:t>
              </a:r>
              <a:endParaRPr lang="en-US" dirty="0"/>
            </a:p>
          </p:txBody>
        </p:sp>
        <p:sp>
          <p:nvSpPr>
            <p:cNvPr id="8" name="Flowchart: Predefined Process 7"/>
            <p:cNvSpPr/>
            <p:nvPr/>
          </p:nvSpPr>
          <p:spPr>
            <a:xfrm>
              <a:off x="2590800" y="35814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9" name="Flowchart: Predefined Process 8"/>
            <p:cNvSpPr/>
            <p:nvPr/>
          </p:nvSpPr>
          <p:spPr>
            <a:xfrm>
              <a:off x="6019800" y="3578352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10" name="Flowchart: Predefined Process 9"/>
            <p:cNvSpPr/>
            <p:nvPr/>
          </p:nvSpPr>
          <p:spPr>
            <a:xfrm>
              <a:off x="2590800" y="48006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signs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6" idx="2"/>
              <a:endCxn id="7" idx="0"/>
            </p:cNvCxnSpPr>
            <p:nvPr/>
          </p:nvCxnSpPr>
          <p:spPr>
            <a:xfrm rot="5400000">
              <a:off x="4249674" y="1011174"/>
              <a:ext cx="835152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8" idx="2"/>
              <a:endCxn id="10" idx="0"/>
            </p:cNvCxnSpPr>
            <p:nvPr/>
          </p:nvCxnSpPr>
          <p:spPr>
            <a:xfrm rot="5400000">
              <a:off x="3506724" y="4497324"/>
              <a:ext cx="6065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6" idx="2"/>
              <a:endCxn id="9" idx="0"/>
            </p:cNvCxnSpPr>
            <p:nvPr/>
          </p:nvCxnSpPr>
          <p:spPr>
            <a:xfrm rot="16200000" flipH="1">
              <a:off x="5317998" y="1657350"/>
              <a:ext cx="2127504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7" idx="2"/>
              <a:endCxn id="8" idx="0"/>
            </p:cNvCxnSpPr>
            <p:nvPr/>
          </p:nvCxnSpPr>
          <p:spPr>
            <a:xfrm rot="5400000">
              <a:off x="3468624" y="3240024"/>
              <a:ext cx="6827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470910" y="1676400"/>
              <a:ext cx="948689" cy="32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BO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21958" y="1644929"/>
              <a:ext cx="445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EO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Proposal on SAO signaling</a:t>
            </a:r>
          </a:p>
          <a:p>
            <a:pPr lvl="1"/>
            <a:r>
              <a:rPr lang="en-US" sz="2000" dirty="0" smtClean="0"/>
              <a:t>New SAO type (</a:t>
            </a:r>
            <a:r>
              <a:rPr lang="en-US" sz="2000" dirty="0" err="1" smtClean="0"/>
              <a:t>sao_type_idx</a:t>
            </a:r>
            <a:r>
              <a:rPr lang="en-US" sz="2000" dirty="0" smtClean="0"/>
              <a:t>, Truncated unary with 2 contexts: one for each bin)</a:t>
            </a:r>
          </a:p>
          <a:p>
            <a:pPr lvl="2"/>
            <a:r>
              <a:rPr lang="en-US" sz="1600" dirty="0" smtClean="0"/>
              <a:t>On/Off flag</a:t>
            </a:r>
          </a:p>
          <a:p>
            <a:pPr lvl="2"/>
            <a:r>
              <a:rPr lang="en-US" sz="1600" dirty="0" smtClean="0"/>
              <a:t>BO</a:t>
            </a:r>
          </a:p>
          <a:p>
            <a:pPr lvl="2"/>
            <a:r>
              <a:rPr lang="en-US" sz="1600" dirty="0" smtClean="0"/>
              <a:t>EO </a:t>
            </a:r>
          </a:p>
          <a:p>
            <a:pPr lvl="1"/>
            <a:r>
              <a:rPr lang="en-US" sz="2000" dirty="0" smtClean="0"/>
              <a:t>Subtype (FLC with by-pass)</a:t>
            </a:r>
          </a:p>
          <a:p>
            <a:pPr lvl="2"/>
            <a:r>
              <a:rPr lang="en-US" sz="1600" dirty="0" smtClean="0"/>
              <a:t>BO: band position</a:t>
            </a:r>
          </a:p>
          <a:p>
            <a:pPr lvl="2"/>
            <a:r>
              <a:rPr lang="en-US" sz="1600" dirty="0" smtClean="0"/>
              <a:t>EO: classes (</a:t>
            </a:r>
            <a:r>
              <a:rPr lang="en-US" sz="1600" dirty="0" err="1" smtClean="0"/>
              <a:t>sao_eo_class</a:t>
            </a:r>
            <a:r>
              <a:rPr lang="en-US" sz="1600" dirty="0" smtClean="0"/>
              <a:t>)</a:t>
            </a:r>
          </a:p>
          <a:p>
            <a:pPr lvl="1"/>
            <a:r>
              <a:rPr lang="en-US" sz="2000" dirty="0" smtClean="0"/>
              <a:t>Reordering of syntax</a:t>
            </a:r>
          </a:p>
          <a:p>
            <a:pPr lvl="2"/>
            <a:r>
              <a:rPr lang="en-US" sz="1600" dirty="0" smtClean="0"/>
              <a:t>Resolve interleaving of context coded bins and by-pass coded bins</a:t>
            </a:r>
          </a:p>
          <a:p>
            <a:pPr lvl="1"/>
            <a:r>
              <a:rPr lang="en-US" sz="2000" dirty="0" smtClean="0"/>
              <a:t>Reduced context coded bins</a:t>
            </a:r>
          </a:p>
          <a:p>
            <a:pPr lvl="2"/>
            <a:r>
              <a:rPr lang="en-US" sz="1600" dirty="0" smtClean="0"/>
              <a:t>SAO type</a:t>
            </a:r>
          </a:p>
          <a:p>
            <a:pPr lvl="3"/>
            <a:r>
              <a:rPr lang="en-US" sz="1200" dirty="0" smtClean="0"/>
              <a:t>HM7.0 : 6 bins in context</a:t>
            </a:r>
          </a:p>
          <a:p>
            <a:pPr lvl="3"/>
            <a:r>
              <a:rPr lang="en-US" sz="1200" dirty="0" smtClean="0"/>
              <a:t>Proposal: 2 bins in </a:t>
            </a:r>
            <a:r>
              <a:rPr lang="en-US" sz="1200" dirty="0" err="1" smtClean="0"/>
              <a:t>cotnext</a:t>
            </a:r>
            <a:endParaRPr lang="en-US" sz="1200" dirty="0" smtClean="0"/>
          </a:p>
          <a:p>
            <a:pPr lvl="1"/>
            <a:r>
              <a:rPr lang="en-US" sz="2000" dirty="0" smtClean="0"/>
              <a:t>Increased throughput </a:t>
            </a:r>
          </a:p>
          <a:p>
            <a:pPr lvl="2"/>
            <a:r>
              <a:rPr lang="en-US" sz="1600" dirty="0" smtClean="0"/>
              <a:t>More bins are encoded in by-pass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Interleaving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14400"/>
            <a:ext cx="7772400" cy="5486400"/>
          </a:xfrm>
        </p:spPr>
        <p:txBody>
          <a:bodyPr/>
          <a:lstStyle/>
          <a:p>
            <a:r>
              <a:rPr lang="en-US" sz="2400" dirty="0" smtClean="0"/>
              <a:t>Resolving interleaving of context coded bins and by-pass bins by re-ordering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Same re-ordering can apply to HM7.0 only</a:t>
            </a:r>
          </a:p>
          <a:p>
            <a:pPr lvl="1"/>
            <a:r>
              <a:rPr lang="en-US" sz="1600" dirty="0" smtClean="0"/>
              <a:t>JCTVC-J0046 and JCTVC-J0054 proposed the same idea.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828800"/>
          <a:ext cx="83438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1600200"/>
                <a:gridCol w="1257300"/>
                <a:gridCol w="571500"/>
                <a:gridCol w="1371600"/>
                <a:gridCol w="1714499"/>
              </a:tblGrid>
              <a:tr h="32076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Index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HM7.0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Proposal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On/Off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kern="1200" dirty="0" smtClean="0">
                          <a:solidFill>
                            <a:srgbClr val="CC99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1111110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BO offsets</a:t>
                      </a:r>
                    </a:p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4 BO offsets</a:t>
                      </a: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 +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15100" y="4572000"/>
            <a:ext cx="239725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Blue: </a:t>
            </a:r>
            <a:r>
              <a:rPr lang="en-US" dirty="0" smtClean="0">
                <a:solidFill>
                  <a:srgbClr val="3399FF"/>
                </a:solidFill>
              </a:rPr>
              <a:t>SAO on/off flag w/ context</a:t>
            </a:r>
          </a:p>
          <a:p>
            <a:r>
              <a:rPr lang="en-US" dirty="0" smtClean="0"/>
              <a:t>Purple: </a:t>
            </a:r>
            <a:r>
              <a:rPr lang="en-US" dirty="0" smtClean="0">
                <a:solidFill>
                  <a:srgbClr val="CC99FF"/>
                </a:solidFill>
              </a:rPr>
              <a:t>EO/BO flag w/ context</a:t>
            </a:r>
          </a:p>
          <a:p>
            <a:r>
              <a:rPr lang="en-US" dirty="0" smtClean="0"/>
              <a:t>Red: </a:t>
            </a:r>
            <a:r>
              <a:rPr lang="en-US" dirty="0" smtClean="0">
                <a:solidFill>
                  <a:srgbClr val="FF0000"/>
                </a:solidFill>
              </a:rPr>
              <a:t>by-pass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228600" y="1257300"/>
            <a:ext cx="8686800" cy="4270248"/>
            <a:chOff x="152400" y="838200"/>
            <a:chExt cx="8686800" cy="4270248"/>
          </a:xfrm>
        </p:grpSpPr>
        <p:sp>
          <p:nvSpPr>
            <p:cNvPr id="6" name="Flowchart: Predefined Process 5"/>
            <p:cNvSpPr/>
            <p:nvPr/>
          </p:nvSpPr>
          <p:spPr>
            <a:xfrm>
              <a:off x="4724400" y="838200"/>
              <a:ext cx="16002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SAO  type</a:t>
              </a:r>
              <a:endParaRPr lang="en-US" dirty="0"/>
            </a:p>
          </p:txBody>
        </p:sp>
        <p:sp>
          <p:nvSpPr>
            <p:cNvPr id="7" name="Flowchart: Predefined Process 6"/>
            <p:cNvSpPr/>
            <p:nvPr/>
          </p:nvSpPr>
          <p:spPr>
            <a:xfrm>
              <a:off x="6324600" y="4495800"/>
              <a:ext cx="18288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EO class</a:t>
              </a:r>
              <a:endParaRPr lang="en-US" dirty="0"/>
            </a:p>
          </p:txBody>
        </p:sp>
        <p:sp>
          <p:nvSpPr>
            <p:cNvPr id="8" name="Flowchart: Predefined Process 7"/>
            <p:cNvSpPr/>
            <p:nvPr/>
          </p:nvSpPr>
          <p:spPr>
            <a:xfrm>
              <a:off x="2895600" y="4495800"/>
              <a:ext cx="18288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BO </a:t>
              </a:r>
              <a:r>
                <a:rPr lang="en-US" smtClean="0"/>
                <a:t>band position</a:t>
              </a:r>
              <a:endParaRPr lang="en-US" dirty="0"/>
            </a:p>
          </p:txBody>
        </p:sp>
        <p:sp>
          <p:nvSpPr>
            <p:cNvPr id="9" name="Flowchart: Predefined Process 8"/>
            <p:cNvSpPr/>
            <p:nvPr/>
          </p:nvSpPr>
          <p:spPr>
            <a:xfrm>
              <a:off x="2590800" y="22098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10" name="Flowchart: Predefined Process 9"/>
            <p:cNvSpPr/>
            <p:nvPr/>
          </p:nvSpPr>
          <p:spPr>
            <a:xfrm>
              <a:off x="6019800" y="2206752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11" name="Flowchart: Predefined Process 10"/>
            <p:cNvSpPr/>
            <p:nvPr/>
          </p:nvSpPr>
          <p:spPr>
            <a:xfrm>
              <a:off x="2590800" y="34290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signs</a:t>
              </a:r>
              <a:endParaRPr lang="en-US" dirty="0"/>
            </a:p>
          </p:txBody>
        </p:sp>
        <p:cxnSp>
          <p:nvCxnSpPr>
            <p:cNvPr id="12" name="Straight Arrow Connector 11"/>
            <p:cNvCxnSpPr>
              <a:stCxn id="6" idx="2"/>
              <a:endCxn id="9" idx="0"/>
            </p:cNvCxnSpPr>
            <p:nvPr/>
          </p:nvCxnSpPr>
          <p:spPr>
            <a:xfrm rot="5400000">
              <a:off x="4287774" y="973074"/>
              <a:ext cx="758952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9" idx="2"/>
              <a:endCxn id="11" idx="0"/>
            </p:cNvCxnSpPr>
            <p:nvPr/>
          </p:nvCxnSpPr>
          <p:spPr>
            <a:xfrm rot="5400000">
              <a:off x="3506724" y="3125724"/>
              <a:ext cx="6065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1" idx="2"/>
              <a:endCxn id="8" idx="0"/>
            </p:cNvCxnSpPr>
            <p:nvPr/>
          </p:nvCxnSpPr>
          <p:spPr>
            <a:xfrm rot="5400000">
              <a:off x="3582924" y="4268724"/>
              <a:ext cx="4541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6" idx="2"/>
              <a:endCxn id="10" idx="0"/>
            </p:cNvCxnSpPr>
            <p:nvPr/>
          </p:nvCxnSpPr>
          <p:spPr>
            <a:xfrm rot="16200000" flipH="1">
              <a:off x="6003798" y="971550"/>
              <a:ext cx="755904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0" idx="2"/>
              <a:endCxn id="7" idx="0"/>
            </p:cNvCxnSpPr>
            <p:nvPr/>
          </p:nvCxnSpPr>
          <p:spPr>
            <a:xfrm rot="5400000">
              <a:off x="6400800" y="3657600"/>
              <a:ext cx="1676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28600" y="3124200"/>
              <a:ext cx="861060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67070" y="2438400"/>
              <a:ext cx="1559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Context coded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9600" y="3440668"/>
              <a:ext cx="1545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By-pass coded</a:t>
              </a:r>
              <a:endParaRPr lang="en-US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33814" y="1600200"/>
              <a:ext cx="470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BO</a:t>
              </a:r>
              <a:endParaRPr lang="en-US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67500" y="1611868"/>
              <a:ext cx="445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EO</a:t>
              </a:r>
              <a:endParaRPr lang="en-US" b="1" dirty="0"/>
            </a:p>
          </p:txBody>
        </p:sp>
        <p:sp>
          <p:nvSpPr>
            <p:cNvPr id="22" name="Down Arrow 21"/>
            <p:cNvSpPr/>
            <p:nvPr/>
          </p:nvSpPr>
          <p:spPr>
            <a:xfrm>
              <a:off x="152400" y="3441192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Down Arrow 22"/>
            <p:cNvSpPr/>
            <p:nvPr/>
          </p:nvSpPr>
          <p:spPr>
            <a:xfrm rot="10800000">
              <a:off x="152401" y="1828800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Thanks </a:t>
            </a:r>
            <a:r>
              <a:rPr lang="en-US" sz="2400" smtClean="0"/>
              <a:t>to Motorola </a:t>
            </a:r>
            <a:r>
              <a:rPr lang="en-US" sz="2400" dirty="0" smtClean="0"/>
              <a:t>for cross-checking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626188" y="1382079"/>
          <a:ext cx="4917613" cy="5067227"/>
        </p:xfrm>
        <a:graphic>
          <a:graphicData uri="http://schemas.openxmlformats.org/drawingml/2006/table">
            <a:tbl>
              <a:tblPr/>
              <a:tblGrid>
                <a:gridCol w="843093"/>
                <a:gridCol w="684212"/>
                <a:gridCol w="669477"/>
                <a:gridCol w="683571"/>
                <a:gridCol w="684212"/>
                <a:gridCol w="669477"/>
                <a:gridCol w="683571"/>
              </a:tblGrid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Main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Main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AHG5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AHG5 decoder bin count patch</a:t>
            </a:r>
          </a:p>
          <a:p>
            <a:pPr lvl="1"/>
            <a:r>
              <a:rPr lang="en-US" sz="2000" dirty="0" smtClean="0"/>
              <a:t>Count number of context coded bins and by-pass coded bins</a:t>
            </a:r>
          </a:p>
          <a:p>
            <a:r>
              <a:rPr lang="en-US" sz="2400" dirty="0" smtClean="0"/>
              <a:t>Results show that</a:t>
            </a:r>
          </a:p>
          <a:p>
            <a:pPr lvl="1"/>
            <a:r>
              <a:rPr lang="en-US" sz="2000" dirty="0" smtClean="0"/>
              <a:t>Context coded bins are reduced or no change</a:t>
            </a:r>
          </a:p>
          <a:p>
            <a:pPr lvl="1"/>
            <a:r>
              <a:rPr lang="en-US" sz="2000" dirty="0" smtClean="0"/>
              <a:t>By-pass coded bins are increased. </a:t>
            </a:r>
          </a:p>
          <a:p>
            <a:pPr lvl="1"/>
            <a:r>
              <a:rPr lang="en-US" sz="2000" dirty="0" smtClean="0"/>
              <a:t>Delta rates reflect increasing of SAO total bins.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4600" y="3429000"/>
          <a:ext cx="4000500" cy="3011805"/>
        </p:xfrm>
        <a:graphic>
          <a:graphicData uri="http://schemas.openxmlformats.org/drawingml/2006/table">
            <a:tbl>
              <a:tblPr/>
              <a:tblGrid>
                <a:gridCol w="847475"/>
                <a:gridCol w="630605"/>
                <a:gridCol w="630605"/>
                <a:gridCol w="630605"/>
                <a:gridCol w="630605"/>
                <a:gridCol w="630605"/>
              </a:tblGrid>
              <a:tr h="152400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SAO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Bins relative to total bins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Delta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rates 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Reference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Tested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6.28%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3.57%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3.64%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LB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3.76%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3.74%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4.91%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LP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4.04%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SAO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Bins relative to total bins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Delta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rates 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Reference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Tested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3.53%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LB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2.96%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2.97%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3.52%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LP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3.03%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3.04%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4.06%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sz="2800" dirty="0" err="1" smtClean="0"/>
              <a:t>BoG</a:t>
            </a:r>
            <a:r>
              <a:rPr lang="en-US" sz="2800" dirty="0" smtClean="0"/>
              <a:t> on SAO required properties</a:t>
            </a:r>
          </a:p>
          <a:p>
            <a:pPr lvl="1"/>
            <a:r>
              <a:rPr lang="en-US" sz="2400" dirty="0" smtClean="0"/>
              <a:t>SAO type</a:t>
            </a:r>
          </a:p>
          <a:p>
            <a:pPr lvl="1"/>
            <a:r>
              <a:rPr lang="en-US" sz="2400" dirty="0" smtClean="0"/>
              <a:t>Each color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2057400"/>
          <a:ext cx="8343900" cy="4380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1028700"/>
                <a:gridCol w="1485900"/>
                <a:gridCol w="2171700"/>
              </a:tblGrid>
              <a:tr h="355690">
                <a:tc>
                  <a:txBody>
                    <a:bodyPr/>
                    <a:lstStyle/>
                    <a:p>
                      <a:r>
                        <a:rPr lang="en-US" dirty="0" smtClean="0"/>
                        <a:t>Item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HM7.0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J0268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99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number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coded bins (the worst case)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number total bins (the worst case)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number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818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Coding efficiency, including average BD-rate (Main/HE10 AL, RA, LB, LP w/o class F) and worst case drop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</a:t>
                      </a:r>
                      <a:r>
                        <a:rPr lang="en-US" baseline="0" dirty="0" smtClean="0"/>
                        <a:t> 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0.0/-0.2/-0.3</a:t>
                      </a:r>
                    </a:p>
                  </a:txBody>
                  <a:tcPr/>
                </a:tc>
              </a:tr>
              <a:tr h="3873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 HE10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0.0/-0.1/-0.2</a:t>
                      </a:r>
                      <a:endParaRPr lang="en-US" dirty="0"/>
                    </a:p>
                  </a:txBody>
                  <a:tcPr/>
                </a:tc>
              </a:tr>
              <a:tr h="3508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0.0/0.0/0.4</a:t>
                      </a:r>
                      <a:endParaRPr lang="en-US" dirty="0"/>
                    </a:p>
                  </a:txBody>
                  <a:tcPr/>
                </a:tc>
              </a:tr>
              <a:tr h="3508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 HE10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0.0/0.1/0.3</a:t>
                      </a:r>
                      <a:endParaRPr lang="en-US" dirty="0"/>
                    </a:p>
                  </a:txBody>
                  <a:tcPr/>
                </a:tc>
              </a:tr>
              <a:tr h="3556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Amount of s/w and spec changes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3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Possible design unification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Can combine with proposals</a:t>
                      </a:r>
                      <a:r>
                        <a:rPr lang="en-US" baseline="0" dirty="0" smtClean="0"/>
                        <a:t> on merge flags, decoupled on/off flag, SAO offsets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one context for SAO type</a:t>
            </a:r>
          </a:p>
          <a:p>
            <a:pPr lvl="1"/>
            <a:r>
              <a:rPr lang="en-US" dirty="0" smtClean="0"/>
              <a:t>Only 1</a:t>
            </a:r>
            <a:r>
              <a:rPr lang="en-US" baseline="30000" dirty="0" smtClean="0"/>
              <a:t>st</a:t>
            </a:r>
            <a:r>
              <a:rPr lang="en-US" dirty="0" smtClean="0"/>
              <a:t> bin is encoded with context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bin is changed to by-pass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9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42900" y="2971800"/>
          <a:ext cx="83438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1600200"/>
                <a:gridCol w="1257300"/>
                <a:gridCol w="571500"/>
                <a:gridCol w="1371600"/>
                <a:gridCol w="1714499"/>
              </a:tblGrid>
              <a:tr h="32076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Index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HM7.0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Proposal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On/Off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1111110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BO offsets</a:t>
                      </a:r>
                    </a:p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4 BO offsets</a:t>
                      </a: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 +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272678</TotalTime>
  <Words>1858</Words>
  <Application>Microsoft Office PowerPoint</Application>
  <PresentationFormat>On-screen Show (4:3)</PresentationFormat>
  <Paragraphs>810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JCTVC-J0268 AHG6: on SAO signalling</vt:lpstr>
      <vt:lpstr>Introduction</vt:lpstr>
      <vt:lpstr>Proposal</vt:lpstr>
      <vt:lpstr>Interleaving</vt:lpstr>
      <vt:lpstr>Diagram</vt:lpstr>
      <vt:lpstr>Results</vt:lpstr>
      <vt:lpstr>AHG5 results</vt:lpstr>
      <vt:lpstr>Summary</vt:lpstr>
      <vt:lpstr>Variation 1</vt:lpstr>
      <vt:lpstr>Variation 2</vt:lpstr>
      <vt:lpstr>Summary of variation</vt:lpstr>
      <vt:lpstr>Results of variation 1</vt:lpstr>
      <vt:lpstr>Conclusion 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JCTVC-J0268</cp:lastModifiedBy>
  <cp:revision>11331</cp:revision>
  <dcterms:created xsi:type="dcterms:W3CDTF">2006-02-22T01:05:12Z</dcterms:created>
  <dcterms:modified xsi:type="dcterms:W3CDTF">2012-07-14T07:06:03Z</dcterms:modified>
</cp:coreProperties>
</file>