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70" r:id="rId3"/>
    <p:sldId id="261" r:id="rId4"/>
    <p:sldId id="278" r:id="rId5"/>
    <p:sldId id="275" r:id="rId6"/>
    <p:sldId id="276" r:id="rId7"/>
    <p:sldId id="279" r:id="rId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399FF"/>
    <a:srgbClr val="FF9900"/>
    <a:srgbClr val="CC99FF"/>
    <a:srgbClr val="FFD347"/>
    <a:srgbClr val="FF5050"/>
    <a:srgbClr val="008000"/>
    <a:srgbClr val="99CCFF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9685" autoAdjust="0"/>
  </p:normalViewPr>
  <p:slideViewPr>
    <p:cSldViewPr showGuides="1">
      <p:cViewPr>
        <p:scale>
          <a:sx n="100" d="100"/>
          <a:sy n="100" d="100"/>
        </p:scale>
        <p:origin x="-1950" y="-438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7/10/2012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2"/>
            <a:ext cx="7772400" cy="1938992"/>
          </a:xfrm>
        </p:spPr>
        <p:txBody>
          <a:bodyPr/>
          <a:lstStyle/>
          <a:p>
            <a:r>
              <a:rPr lang="en-CA" dirty="0" smtClean="0"/>
              <a:t>JCTVC-J0267</a:t>
            </a:r>
            <a:br>
              <a:rPr lang="en-CA" dirty="0" smtClean="0"/>
            </a:br>
            <a:r>
              <a:rPr lang="en-CA" dirty="0" smtClean="0"/>
              <a:t>Non-CE1: DCT/DST adaptation for </a:t>
            </a:r>
            <a:r>
              <a:rPr lang="en-CA" dirty="0" err="1" smtClean="0"/>
              <a:t>Chroma</a:t>
            </a:r>
            <a:r>
              <a:rPr lang="en-CA" dirty="0" smtClean="0"/>
              <a:t> of 4x4 TU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 Xu, Cheung Auyeung, Ali Tabatabai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HM7.0 employs adaptive combinations of DCT and DST for 4x4 TU of MODE_INTRA for </a:t>
            </a:r>
            <a:r>
              <a:rPr lang="en-US" sz="2400" dirty="0" err="1" smtClean="0">
                <a:solidFill>
                  <a:srgbClr val="FF0000"/>
                </a:solidFill>
              </a:rPr>
              <a:t>Luma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r>
              <a:rPr lang="en-US" sz="2000" dirty="0" smtClean="0"/>
              <a:t>DCT and DST are available for both row and column transforms</a:t>
            </a:r>
          </a:p>
          <a:p>
            <a:pPr lvl="1"/>
            <a:r>
              <a:rPr lang="en-US" sz="2000" dirty="0" smtClean="0"/>
              <a:t>Based on </a:t>
            </a:r>
            <a:r>
              <a:rPr lang="en-US" sz="2000" dirty="0" err="1" smtClean="0"/>
              <a:t>IntraPredMode</a:t>
            </a:r>
            <a:r>
              <a:rPr lang="en-US" sz="2000" dirty="0" smtClean="0"/>
              <a:t>,  DST and DCT are selected for row and column transforms.</a:t>
            </a:r>
          </a:p>
          <a:p>
            <a:pPr lvl="1"/>
            <a:r>
              <a:rPr lang="en-US" sz="2000" dirty="0" smtClean="0"/>
              <a:t>4 types of 2D transforms for 4x4 TU of MODE_INTRA</a:t>
            </a:r>
          </a:p>
          <a:p>
            <a:pPr lvl="1"/>
            <a:r>
              <a:rPr lang="en-US" sz="2000" dirty="0" smtClean="0"/>
              <a:t>2D DCT for </a:t>
            </a:r>
            <a:r>
              <a:rPr lang="en-US" sz="2000" dirty="0" err="1" smtClean="0"/>
              <a:t>chroma</a:t>
            </a:r>
            <a:endParaRPr lang="en-US" sz="2000" dirty="0" smtClean="0"/>
          </a:p>
          <a:p>
            <a:r>
              <a:rPr lang="en-US" sz="2400" dirty="0" smtClean="0"/>
              <a:t>CE1 is setup to test simplification of DCT-DST adaptation for </a:t>
            </a:r>
            <a:r>
              <a:rPr lang="en-US" sz="2400" dirty="0" err="1" smtClean="0">
                <a:solidFill>
                  <a:srgbClr val="FF0000"/>
                </a:solidFill>
              </a:rPr>
              <a:t>Luma</a:t>
            </a:r>
            <a:endParaRPr lang="en-US" sz="2400" dirty="0" smtClean="0">
              <a:solidFill>
                <a:srgbClr val="FF0000"/>
              </a:solidFill>
            </a:endParaRPr>
          </a:p>
          <a:p>
            <a:pPr lvl="1"/>
            <a:r>
              <a:rPr lang="en-US" sz="2000" dirty="0" smtClean="0"/>
              <a:t>Simplification 1: All 2D DST for all </a:t>
            </a:r>
            <a:r>
              <a:rPr lang="en-US" sz="2000" dirty="0" err="1" smtClean="0"/>
              <a:t>Luma</a:t>
            </a:r>
            <a:r>
              <a:rPr lang="en-US" sz="2000" dirty="0" smtClean="0"/>
              <a:t> modes</a:t>
            </a:r>
          </a:p>
          <a:p>
            <a:pPr lvl="1"/>
            <a:r>
              <a:rPr lang="en-US" sz="2000" dirty="0" smtClean="0"/>
              <a:t>Simplification 2: DC mode uses 2D DCT and all others use 2D DST.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914400"/>
            <a:ext cx="8229600" cy="54864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sz="2400" dirty="0" smtClean="0">
                <a:solidFill>
                  <a:schemeClr val="accent2"/>
                </a:solidFill>
                <a:ea typeface="+mn-ea"/>
              </a:rPr>
              <a:t>Extend the DCT/DST adaptation to </a:t>
            </a:r>
            <a:r>
              <a:rPr lang="en-US" sz="2400" dirty="0" err="1" smtClean="0">
                <a:solidFill>
                  <a:schemeClr val="accent2"/>
                </a:solidFill>
                <a:ea typeface="+mn-ea"/>
              </a:rPr>
              <a:t>Chroma</a:t>
            </a:r>
            <a:endParaRPr lang="en-US" sz="2400" dirty="0" smtClean="0">
              <a:solidFill>
                <a:schemeClr val="accent2"/>
              </a:solidFill>
              <a:ea typeface="+mn-ea"/>
            </a:endParaRPr>
          </a:p>
          <a:p>
            <a:pPr marL="742950" lvl="2" indent="-342900"/>
            <a:r>
              <a:rPr lang="en-US" sz="2000" dirty="0" smtClean="0">
                <a:solidFill>
                  <a:schemeClr val="accent2"/>
                </a:solidFill>
                <a:ea typeface="+mn-ea"/>
              </a:rPr>
              <a:t>Same selection logic as CE1</a:t>
            </a:r>
          </a:p>
          <a:p>
            <a:pPr marL="742950" lvl="2" indent="-342900"/>
            <a:endParaRPr lang="en-US" sz="2400" dirty="0" smtClean="0"/>
          </a:p>
          <a:p>
            <a:r>
              <a:rPr lang="en-US" sz="2400" dirty="0" smtClean="0"/>
              <a:t>Solution A</a:t>
            </a:r>
          </a:p>
          <a:p>
            <a:pPr lvl="1"/>
            <a:r>
              <a:rPr lang="en-US" sz="2000" dirty="0" smtClean="0"/>
              <a:t>Based on CE1 Simplification 1</a:t>
            </a:r>
          </a:p>
          <a:p>
            <a:pPr lvl="1"/>
            <a:r>
              <a:rPr lang="en-US" sz="2000" dirty="0" smtClean="0"/>
              <a:t>All 2D DST for all 4x4 TU</a:t>
            </a:r>
            <a:endParaRPr lang="en-US" sz="2400" dirty="0" smtClean="0"/>
          </a:p>
          <a:p>
            <a:r>
              <a:rPr lang="en-US" sz="2400" dirty="0" smtClean="0"/>
              <a:t>Solution B</a:t>
            </a:r>
          </a:p>
          <a:p>
            <a:pPr lvl="1"/>
            <a:r>
              <a:rPr lang="en-US" sz="2000" dirty="0" err="1" smtClean="0"/>
              <a:t>Chroma</a:t>
            </a:r>
            <a:r>
              <a:rPr lang="en-US" sz="2000" dirty="0" smtClean="0"/>
              <a:t> modes</a:t>
            </a:r>
          </a:p>
          <a:p>
            <a:pPr lvl="2"/>
            <a:r>
              <a:rPr lang="en-US" sz="1600" dirty="0" smtClean="0"/>
              <a:t>LM: replace </a:t>
            </a:r>
            <a:r>
              <a:rPr lang="en-US" sz="1600" dirty="0" err="1" smtClean="0"/>
              <a:t>chroma</a:t>
            </a:r>
            <a:r>
              <a:rPr lang="en-US" sz="1600" dirty="0" smtClean="0"/>
              <a:t> mode with </a:t>
            </a:r>
            <a:r>
              <a:rPr lang="en-US" sz="1600" dirty="0" err="1" smtClean="0"/>
              <a:t>luma</a:t>
            </a:r>
            <a:r>
              <a:rPr lang="en-US" sz="1600" dirty="0" smtClean="0"/>
              <a:t> mode</a:t>
            </a:r>
          </a:p>
          <a:p>
            <a:pPr lvl="2"/>
            <a:r>
              <a:rPr lang="en-US" sz="1600" dirty="0" smtClean="0"/>
              <a:t>DM: replace </a:t>
            </a:r>
            <a:r>
              <a:rPr lang="en-US" sz="1600" dirty="0" err="1" smtClean="0"/>
              <a:t>chroma</a:t>
            </a:r>
            <a:r>
              <a:rPr lang="en-US" sz="1600" dirty="0" smtClean="0"/>
              <a:t> mode with </a:t>
            </a:r>
            <a:r>
              <a:rPr lang="en-US" sz="1600" dirty="0" err="1" smtClean="0"/>
              <a:t>luma</a:t>
            </a:r>
            <a:r>
              <a:rPr lang="en-US" sz="1600" dirty="0" smtClean="0"/>
              <a:t> mode</a:t>
            </a:r>
          </a:p>
          <a:p>
            <a:pPr lvl="2"/>
            <a:r>
              <a:rPr lang="en-US" sz="1600" dirty="0" smtClean="0"/>
              <a:t>Planar, DC, </a:t>
            </a:r>
            <a:r>
              <a:rPr lang="en-US" sz="1600" dirty="0" err="1" smtClean="0"/>
              <a:t>Hor</a:t>
            </a:r>
            <a:r>
              <a:rPr lang="en-US" sz="1600" dirty="0" smtClean="0"/>
              <a:t> and </a:t>
            </a:r>
            <a:r>
              <a:rPr lang="en-US" sz="1600" dirty="0" err="1" smtClean="0"/>
              <a:t>Ver</a:t>
            </a:r>
            <a:r>
              <a:rPr lang="en-US" sz="1600" dirty="0" smtClean="0"/>
              <a:t> stay the same</a:t>
            </a:r>
            <a:endParaRPr lang="en-US" sz="2000" dirty="0" smtClean="0"/>
          </a:p>
          <a:p>
            <a:pPr lvl="1"/>
            <a:r>
              <a:rPr lang="en-US" sz="2000" dirty="0" smtClean="0"/>
              <a:t>Selection of DCT/DST adaptation for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share the same logic as CE1 simplification 2</a:t>
            </a:r>
          </a:p>
          <a:p>
            <a:pPr lvl="2"/>
            <a:r>
              <a:rPr lang="en-US" sz="1600" dirty="0" smtClean="0"/>
              <a:t>DC mode uses 2D DCT </a:t>
            </a:r>
          </a:p>
          <a:p>
            <a:pPr lvl="2"/>
            <a:r>
              <a:rPr lang="en-US" sz="1600" dirty="0" smtClean="0"/>
              <a:t>all others use 2D DST.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00100"/>
            <a:ext cx="7772400" cy="5486400"/>
          </a:xfrm>
        </p:spPr>
        <p:txBody>
          <a:bodyPr/>
          <a:lstStyle/>
          <a:p>
            <a:r>
              <a:rPr lang="en-US" sz="2000" dirty="0" smtClean="0"/>
              <a:t>Thanks to </a:t>
            </a:r>
            <a:r>
              <a:rPr lang="en-US" sz="2000" dirty="0" smtClean="0"/>
              <a:t>Samsung </a:t>
            </a:r>
            <a:r>
              <a:rPr lang="en-US" sz="2000" dirty="0" smtClean="0"/>
              <a:t>and </a:t>
            </a:r>
            <a:r>
              <a:rPr lang="en-US" sz="2000" dirty="0" smtClean="0"/>
              <a:t>Qualcomm </a:t>
            </a:r>
            <a:r>
              <a:rPr lang="en-US" sz="2000" dirty="0" smtClean="0"/>
              <a:t>for cross-checking</a:t>
            </a:r>
          </a:p>
          <a:p>
            <a:r>
              <a:rPr lang="en-US" sz="2000" dirty="0" smtClean="0"/>
              <a:t>CE1 test conditions, anchor is HM7.0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92101" y="1714500"/>
          <a:ext cx="7365999" cy="2299335"/>
        </p:xfrm>
        <a:graphic>
          <a:graphicData uri="http://schemas.openxmlformats.org/drawingml/2006/table">
            <a:tbl>
              <a:tblPr/>
              <a:tblGrid>
                <a:gridCol w="701012"/>
                <a:gridCol w="628214"/>
                <a:gridCol w="536543"/>
                <a:gridCol w="550023"/>
                <a:gridCol w="550023"/>
                <a:gridCol w="550023"/>
                <a:gridCol w="550023"/>
                <a:gridCol w="550023"/>
                <a:gridCol w="550023"/>
                <a:gridCol w="550023"/>
                <a:gridCol w="550023"/>
                <a:gridCol w="550023"/>
                <a:gridCol w="550023"/>
              </a:tblGrid>
              <a:tr h="152400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CE1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test 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  <a:defRPr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+mn-cs"/>
                        </a:rPr>
                        <a:t>CE1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+mn-cs"/>
                        </a:rPr>
                        <a:t> test 2</a:t>
                      </a:r>
                      <a:endParaRPr lang="en-US" sz="11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  <a:defRPr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+mn-cs"/>
                        </a:rPr>
                        <a:t>CE1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+mn-cs"/>
                        </a:rPr>
                        <a:t> test 3</a:t>
                      </a:r>
                      <a:endParaRPr lang="en-US" sz="11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  <a:defRPr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+mn-cs"/>
                        </a:rPr>
                        <a:t>CE1 test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+mn-cs"/>
                        </a:rPr>
                        <a:t> 3 </a:t>
                      </a:r>
                      <a:r>
                        <a:rPr lang="en-US" sz="1100" baseline="0" dirty="0" err="1" smtClean="0">
                          <a:latin typeface="Times New Roman"/>
                          <a:ea typeface="Times New Roman"/>
                          <a:cs typeface="+mn-cs"/>
                        </a:rPr>
                        <a:t>vs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+mn-cs"/>
                        </a:rPr>
                        <a:t> HM7.0+TS</a:t>
                      </a:r>
                      <a:endParaRPr lang="en-US" sz="11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  <a:defRPr/>
                      </a:pPr>
                      <a:endParaRPr lang="en-US" sz="11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  <a:defRPr/>
                      </a:pPr>
                      <a:endParaRPr lang="en-US" sz="11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0.7%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0.9%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-7.3%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-6.2%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-6.8%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4229100"/>
          <a:ext cx="7480301" cy="2299335"/>
        </p:xfrm>
        <a:graphic>
          <a:graphicData uri="http://schemas.openxmlformats.org/drawingml/2006/table">
            <a:tbl>
              <a:tblPr/>
              <a:tblGrid>
                <a:gridCol w="711890"/>
                <a:gridCol w="637962"/>
                <a:gridCol w="544869"/>
                <a:gridCol w="558558"/>
                <a:gridCol w="558558"/>
                <a:gridCol w="558558"/>
                <a:gridCol w="558558"/>
                <a:gridCol w="558558"/>
                <a:gridCol w="558558"/>
                <a:gridCol w="558558"/>
                <a:gridCol w="558558"/>
                <a:gridCol w="558558"/>
                <a:gridCol w="558558"/>
              </a:tblGrid>
              <a:tr h="152400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CE1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test 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  <a:defRPr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+mn-cs"/>
                        </a:rPr>
                        <a:t>CE1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+mn-cs"/>
                        </a:rPr>
                        <a:t> test 2</a:t>
                      </a:r>
                      <a:endParaRPr lang="en-US" sz="11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  <a:defRPr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+mn-cs"/>
                        </a:rPr>
                        <a:t>CE1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+mn-cs"/>
                        </a:rPr>
                        <a:t> test 3</a:t>
                      </a:r>
                      <a:endParaRPr lang="en-US" sz="11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  <a:defRPr/>
                      </a:pPr>
                      <a:r>
                        <a:rPr lang="en-US" sz="1100" dirty="0" smtClean="0">
                          <a:latin typeface="Times New Roman"/>
                          <a:ea typeface="Times New Roman"/>
                          <a:cs typeface="+mn-cs"/>
                        </a:rPr>
                        <a:t>CE1 test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+mn-cs"/>
                        </a:rPr>
                        <a:t> 3 </a:t>
                      </a:r>
                      <a:r>
                        <a:rPr lang="en-US" sz="1100" baseline="0" dirty="0" err="1" smtClean="0">
                          <a:latin typeface="Times New Roman"/>
                          <a:ea typeface="Times New Roman"/>
                          <a:cs typeface="+mn-cs"/>
                        </a:rPr>
                        <a:t>vs</a:t>
                      </a:r>
                      <a:r>
                        <a:rPr lang="en-US" sz="1100" baseline="0" dirty="0" smtClean="0">
                          <a:latin typeface="Times New Roman"/>
                          <a:ea typeface="Times New Roman"/>
                          <a:cs typeface="+mn-cs"/>
                        </a:rPr>
                        <a:t> HM7.0+TS</a:t>
                      </a:r>
                      <a:endParaRPr lang="en-US" sz="11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  <a:defRPr/>
                      </a:pPr>
                      <a:endParaRPr lang="en-US" sz="11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  <a:defRPr/>
                      </a:pPr>
                      <a:endParaRPr lang="en-US" sz="1100" dirty="0" smtClean="0"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Main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0.4%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-7.5%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Arial"/>
                          <a:ea typeface="Times New Roman"/>
                          <a:cs typeface="Times New Roman"/>
                        </a:rPr>
                        <a:t>-7.1%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Arial"/>
                          <a:ea typeface="Times New Roman"/>
                          <a:cs typeface="Times New Roman"/>
                        </a:rPr>
                        <a:t>-7.8%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128%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772400" y="2514600"/>
            <a:ext cx="1212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Solution A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7772400" y="5029200"/>
            <a:ext cx="1211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Solution B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657600" y="3543300"/>
            <a:ext cx="8001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DST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657600" y="5257800"/>
            <a:ext cx="8001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DST</a:t>
            </a:r>
          </a:p>
        </p:txBody>
      </p:sp>
      <p:sp>
        <p:nvSpPr>
          <p:cNvPr id="19" name="Flowchart: Process 18"/>
          <p:cNvSpPr/>
          <p:nvPr/>
        </p:nvSpPr>
        <p:spPr bwMode="auto">
          <a:xfrm>
            <a:off x="3657600" y="1714500"/>
            <a:ext cx="800100" cy="457200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4x4 TU</a:t>
            </a:r>
          </a:p>
        </p:txBody>
      </p:sp>
      <p:cxnSp>
        <p:nvCxnSpPr>
          <p:cNvPr id="24" name="Shape 23"/>
          <p:cNvCxnSpPr>
            <a:stCxn id="19" idx="2"/>
            <a:endCxn id="8" idx="0"/>
          </p:cNvCxnSpPr>
          <p:nvPr/>
        </p:nvCxnSpPr>
        <p:spPr bwMode="auto">
          <a:xfrm rot="5400000">
            <a:off x="3371850" y="2857500"/>
            <a:ext cx="1371600" cy="15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Elbow Connector 31"/>
          <p:cNvCxnSpPr>
            <a:stCxn id="8" idx="2"/>
            <a:endCxn id="11" idx="0"/>
          </p:cNvCxnSpPr>
          <p:nvPr/>
        </p:nvCxnSpPr>
        <p:spPr bwMode="auto">
          <a:xfrm rot="5400000">
            <a:off x="3314700" y="4514850"/>
            <a:ext cx="1485900" cy="15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36"/>
          <p:cNvSpPr/>
          <p:nvPr/>
        </p:nvSpPr>
        <p:spPr bwMode="auto">
          <a:xfrm>
            <a:off x="3543300" y="6172200"/>
            <a:ext cx="1028700" cy="3429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Coefficients</a:t>
            </a:r>
          </a:p>
        </p:txBody>
      </p:sp>
      <p:cxnSp>
        <p:nvCxnSpPr>
          <p:cNvPr id="43" name="Elbow Connector 42"/>
          <p:cNvCxnSpPr>
            <a:stCxn id="11" idx="2"/>
            <a:endCxn id="37" idx="0"/>
          </p:cNvCxnSpPr>
          <p:nvPr/>
        </p:nvCxnSpPr>
        <p:spPr bwMode="auto">
          <a:xfrm rot="5400000">
            <a:off x="3714750" y="5829300"/>
            <a:ext cx="685800" cy="15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Rectangle 53"/>
          <p:cNvSpPr/>
          <p:nvPr/>
        </p:nvSpPr>
        <p:spPr bwMode="auto">
          <a:xfrm>
            <a:off x="2171700" y="3429000"/>
            <a:ext cx="4914900" cy="457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71500" y="3543300"/>
            <a:ext cx="118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Row transform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 bwMode="auto">
          <a:xfrm>
            <a:off x="2324100" y="5143500"/>
            <a:ext cx="4876800" cy="457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23900" y="5257800"/>
            <a:ext cx="1405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Column transform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sp>
        <p:nvSpPr>
          <p:cNvPr id="6" name="Flowchart: Decision 5"/>
          <p:cNvSpPr/>
          <p:nvPr/>
        </p:nvSpPr>
        <p:spPr bwMode="auto">
          <a:xfrm>
            <a:off x="3200400" y="3314700"/>
            <a:ext cx="1943100" cy="571500"/>
          </a:xfrm>
          <a:prstGeom prst="flowChartDecis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Mode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743200" y="4000500"/>
            <a:ext cx="8001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DCT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800600" y="4000500"/>
            <a:ext cx="8001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DST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2743200" y="5257800"/>
            <a:ext cx="8001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DCT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4800600" y="5257800"/>
            <a:ext cx="800100" cy="228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DST</a:t>
            </a:r>
          </a:p>
        </p:txBody>
      </p:sp>
      <p:sp>
        <p:nvSpPr>
          <p:cNvPr id="19" name="Flowchart: Process 18"/>
          <p:cNvSpPr/>
          <p:nvPr/>
        </p:nvSpPr>
        <p:spPr bwMode="auto">
          <a:xfrm>
            <a:off x="4914900" y="1143000"/>
            <a:ext cx="800100" cy="457200"/>
          </a:xfrm>
          <a:prstGeom prst="flowChartProces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4x4 TU</a:t>
            </a:r>
          </a:p>
        </p:txBody>
      </p:sp>
      <p:sp>
        <p:nvSpPr>
          <p:cNvPr id="20" name="Flowchart: Decision 19"/>
          <p:cNvSpPr/>
          <p:nvPr/>
        </p:nvSpPr>
        <p:spPr bwMode="auto">
          <a:xfrm>
            <a:off x="4343400" y="2057400"/>
            <a:ext cx="1943100" cy="457200"/>
          </a:xfrm>
          <a:prstGeom prst="flowChartDecisio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Luma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/</a:t>
            </a:r>
            <a:r>
              <a:rPr kumimoji="0" lang="en-US" sz="9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Chroma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cxnSp>
        <p:nvCxnSpPr>
          <p:cNvPr id="22" name="Straight Arrow Connector 21"/>
          <p:cNvCxnSpPr>
            <a:stCxn id="19" idx="2"/>
            <a:endCxn id="20" idx="0"/>
          </p:cNvCxnSpPr>
          <p:nvPr/>
        </p:nvCxnSpPr>
        <p:spPr bwMode="auto">
          <a:xfrm rot="5400000">
            <a:off x="5086350" y="1828800"/>
            <a:ext cx="457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hape 23"/>
          <p:cNvCxnSpPr>
            <a:stCxn id="20" idx="1"/>
            <a:endCxn id="6" idx="0"/>
          </p:cNvCxnSpPr>
          <p:nvPr/>
        </p:nvCxnSpPr>
        <p:spPr bwMode="auto">
          <a:xfrm rot="10800000" flipV="1">
            <a:off x="4171950" y="2286000"/>
            <a:ext cx="171450" cy="102870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hape 25"/>
          <p:cNvCxnSpPr>
            <a:stCxn id="6" idx="1"/>
            <a:endCxn id="7" idx="0"/>
          </p:cNvCxnSpPr>
          <p:nvPr/>
        </p:nvCxnSpPr>
        <p:spPr bwMode="auto">
          <a:xfrm rot="10800000" flipV="1">
            <a:off x="3143250" y="3600450"/>
            <a:ext cx="57150" cy="40005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hape 27"/>
          <p:cNvCxnSpPr>
            <a:stCxn id="6" idx="3"/>
            <a:endCxn id="8" idx="0"/>
          </p:cNvCxnSpPr>
          <p:nvPr/>
        </p:nvCxnSpPr>
        <p:spPr bwMode="auto">
          <a:xfrm>
            <a:off x="5143500" y="3600450"/>
            <a:ext cx="57150" cy="40005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Elbow Connector 29"/>
          <p:cNvCxnSpPr>
            <a:stCxn id="7" idx="2"/>
            <a:endCxn id="10" idx="0"/>
          </p:cNvCxnSpPr>
          <p:nvPr/>
        </p:nvCxnSpPr>
        <p:spPr bwMode="auto">
          <a:xfrm rot="5400000">
            <a:off x="2628900" y="4743450"/>
            <a:ext cx="1028700" cy="15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Elbow Connector 31"/>
          <p:cNvCxnSpPr>
            <a:stCxn id="8" idx="2"/>
            <a:endCxn id="11" idx="0"/>
          </p:cNvCxnSpPr>
          <p:nvPr/>
        </p:nvCxnSpPr>
        <p:spPr bwMode="auto">
          <a:xfrm rot="5400000">
            <a:off x="4686300" y="4743450"/>
            <a:ext cx="1028700" cy="1588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Rectangle 36"/>
          <p:cNvSpPr/>
          <p:nvPr/>
        </p:nvSpPr>
        <p:spPr bwMode="auto">
          <a:xfrm>
            <a:off x="3886200" y="6172200"/>
            <a:ext cx="1028700" cy="3429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Coefficients</a:t>
            </a:r>
          </a:p>
        </p:txBody>
      </p:sp>
      <p:cxnSp>
        <p:nvCxnSpPr>
          <p:cNvPr id="39" name="Elbow Connector 38"/>
          <p:cNvCxnSpPr>
            <a:stCxn id="10" idx="2"/>
            <a:endCxn id="37" idx="0"/>
          </p:cNvCxnSpPr>
          <p:nvPr/>
        </p:nvCxnSpPr>
        <p:spPr bwMode="auto">
          <a:xfrm rot="16200000" flipH="1">
            <a:off x="3429000" y="5200650"/>
            <a:ext cx="685800" cy="12573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Elbow Connector 42"/>
          <p:cNvCxnSpPr>
            <a:stCxn id="11" idx="2"/>
            <a:endCxn id="37" idx="0"/>
          </p:cNvCxnSpPr>
          <p:nvPr/>
        </p:nvCxnSpPr>
        <p:spPr bwMode="auto">
          <a:xfrm rot="5400000">
            <a:off x="4457700" y="5429250"/>
            <a:ext cx="685800" cy="80010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hape 46"/>
          <p:cNvCxnSpPr>
            <a:stCxn id="20" idx="3"/>
            <a:endCxn id="35" idx="0"/>
          </p:cNvCxnSpPr>
          <p:nvPr/>
        </p:nvCxnSpPr>
        <p:spPr bwMode="auto">
          <a:xfrm>
            <a:off x="6286500" y="2286000"/>
            <a:ext cx="1257300" cy="228600"/>
          </a:xfrm>
          <a:prstGeom prst="bentConnector2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Rectangle 53"/>
          <p:cNvSpPr/>
          <p:nvPr/>
        </p:nvSpPr>
        <p:spPr bwMode="auto">
          <a:xfrm>
            <a:off x="2171700" y="3886200"/>
            <a:ext cx="4914900" cy="457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71500" y="4000500"/>
            <a:ext cx="1181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Row transform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 bwMode="auto">
          <a:xfrm>
            <a:off x="2171700" y="5143500"/>
            <a:ext cx="4876800" cy="457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37844" y="5257800"/>
            <a:ext cx="1405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Column transform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886200" y="1943100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Luma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172200" y="1943100"/>
            <a:ext cx="71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Chroma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 bwMode="auto">
          <a:xfrm>
            <a:off x="6515100" y="2514600"/>
            <a:ext cx="2057400" cy="3429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Chroma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 mode mapping</a:t>
            </a:r>
          </a:p>
        </p:txBody>
      </p:sp>
      <p:cxnSp>
        <p:nvCxnSpPr>
          <p:cNvPr id="40" name="Shape 39"/>
          <p:cNvCxnSpPr>
            <a:stCxn id="35" idx="2"/>
            <a:endCxn id="6" idx="0"/>
          </p:cNvCxnSpPr>
          <p:nvPr/>
        </p:nvCxnSpPr>
        <p:spPr bwMode="auto">
          <a:xfrm rot="5400000">
            <a:off x="5629275" y="1400175"/>
            <a:ext cx="457200" cy="337185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8" name="Table 37"/>
          <p:cNvGraphicFramePr>
            <a:graphicFrameLocks noGrp="1"/>
          </p:cNvGraphicFramePr>
          <p:nvPr/>
        </p:nvGraphicFramePr>
        <p:xfrm>
          <a:off x="457200" y="800100"/>
          <a:ext cx="2857498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8862"/>
                <a:gridCol w="1558636"/>
              </a:tblGrid>
              <a:tr h="293914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Chroma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Mapped mode</a:t>
                      </a:r>
                      <a:endParaRPr lang="en-US" sz="1600" dirty="0"/>
                    </a:p>
                  </a:txBody>
                  <a:tcPr/>
                </a:tc>
              </a:tr>
              <a:tr h="29391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Luma</a:t>
                      </a:r>
                      <a:r>
                        <a:rPr lang="en-US" sz="1600" dirty="0" smtClean="0"/>
                        <a:t> mode</a:t>
                      </a:r>
                      <a:endParaRPr lang="en-US" sz="1600" dirty="0"/>
                    </a:p>
                  </a:txBody>
                  <a:tcPr/>
                </a:tc>
              </a:tr>
              <a:tr h="29391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Luma</a:t>
                      </a:r>
                      <a:r>
                        <a:rPr lang="en-US" sz="1600" dirty="0" smtClean="0"/>
                        <a:t> mode</a:t>
                      </a:r>
                      <a:endParaRPr lang="en-US" sz="1600" dirty="0"/>
                    </a:p>
                  </a:txBody>
                  <a:tcPr/>
                </a:tc>
              </a:tr>
              <a:tr h="29391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Planar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Planar</a:t>
                      </a:r>
                      <a:endParaRPr lang="en-US" sz="1600" dirty="0"/>
                    </a:p>
                  </a:txBody>
                  <a:tcPr/>
                </a:tc>
              </a:tr>
              <a:tr h="29391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DC</a:t>
                      </a:r>
                      <a:endParaRPr lang="en-US" sz="1600" dirty="0"/>
                    </a:p>
                  </a:txBody>
                  <a:tcPr/>
                </a:tc>
              </a:tr>
              <a:tr h="29391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HOR</a:t>
                      </a:r>
                      <a:endParaRPr lang="en-US" sz="1600" dirty="0"/>
                    </a:p>
                  </a:txBody>
                  <a:tcPr/>
                </a:tc>
              </a:tr>
              <a:tr h="29391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Proposed to extend DCT/DST adaptation to </a:t>
            </a:r>
            <a:r>
              <a:rPr lang="en-US" sz="2800" dirty="0" err="1" smtClean="0"/>
              <a:t>chroma</a:t>
            </a:r>
            <a:r>
              <a:rPr lang="en-US" sz="2800" dirty="0" smtClean="0"/>
              <a:t> of 4x4 TU</a:t>
            </a:r>
          </a:p>
          <a:p>
            <a:endParaRPr lang="en-US" sz="2800" dirty="0" smtClean="0"/>
          </a:p>
          <a:p>
            <a:r>
              <a:rPr lang="en-US" sz="2800" dirty="0" smtClean="0"/>
              <a:t>Unified logic for </a:t>
            </a:r>
            <a:r>
              <a:rPr lang="en-US" sz="2800" dirty="0" err="1" smtClean="0"/>
              <a:t>luma</a:t>
            </a:r>
            <a:r>
              <a:rPr lang="en-US" sz="2800" dirty="0" smtClean="0"/>
              <a:t> and </a:t>
            </a:r>
            <a:r>
              <a:rPr lang="en-US" sz="2800" dirty="0" err="1" smtClean="0"/>
              <a:t>chroma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Recommend for adoption.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256175</TotalTime>
  <Words>894</Words>
  <Application>Microsoft Office PowerPoint</Application>
  <PresentationFormat>On-screen Show (4:3)</PresentationFormat>
  <Paragraphs>344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JCTVC-J0267 Non-CE1: DCT/DST adaptation for Chroma of 4x4 TU</vt:lpstr>
      <vt:lpstr>Introduction</vt:lpstr>
      <vt:lpstr>Proposal</vt:lpstr>
      <vt:lpstr>Results</vt:lpstr>
      <vt:lpstr>Solution A</vt:lpstr>
      <vt:lpstr>Solution B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10366</cp:revision>
  <dcterms:created xsi:type="dcterms:W3CDTF">2006-02-22T01:05:12Z</dcterms:created>
  <dcterms:modified xsi:type="dcterms:W3CDTF">2012-07-10T17:49:33Z</dcterms:modified>
</cp:coreProperties>
</file>