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E2F4-3204-4AE1-8E44-B91EC304E59F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1EBD-8D00-42DC-B9E8-1BCEEE422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226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E2F4-3204-4AE1-8E44-B91EC304E59F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1EBD-8D00-42DC-B9E8-1BCEEE422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99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E2F4-3204-4AE1-8E44-B91EC304E59F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1EBD-8D00-42DC-B9E8-1BCEEE422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469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E2F4-3204-4AE1-8E44-B91EC304E59F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1EBD-8D00-42DC-B9E8-1BCEEE422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771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E2F4-3204-4AE1-8E44-B91EC304E59F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1EBD-8D00-42DC-B9E8-1BCEEE422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53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E2F4-3204-4AE1-8E44-B91EC304E59F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1EBD-8D00-42DC-B9E8-1BCEEE422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875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E2F4-3204-4AE1-8E44-B91EC304E59F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1EBD-8D00-42DC-B9E8-1BCEEE422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34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E2F4-3204-4AE1-8E44-B91EC304E59F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1EBD-8D00-42DC-B9E8-1BCEEE422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48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E2F4-3204-4AE1-8E44-B91EC304E59F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1EBD-8D00-42DC-B9E8-1BCEEE422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684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E2F4-3204-4AE1-8E44-B91EC304E59F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1EBD-8D00-42DC-B9E8-1BCEEE422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322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E2F4-3204-4AE1-8E44-B91EC304E59F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1EBD-8D00-42DC-B9E8-1BCEEE422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684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7E2F4-3204-4AE1-8E44-B91EC304E59F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71EBD-8D00-42DC-B9E8-1BCEEE422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97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CA" sz="3200" b="1" dirty="0" smtClean="0"/>
              <a:t>JCTVC-J0265</a:t>
            </a:r>
            <a:r>
              <a:rPr lang="en-CA" sz="3200" b="1" dirty="0" smtClean="0"/>
              <a:t/>
            </a:r>
            <a:br>
              <a:rPr lang="en-CA" sz="3200" b="1" dirty="0" smtClean="0"/>
            </a:br>
            <a:r>
              <a:rPr lang="en-CA" sz="3200" b="1" dirty="0" smtClean="0"/>
              <a:t>Intra </a:t>
            </a:r>
            <a:r>
              <a:rPr lang="en-CA" sz="3200" b="1" dirty="0"/>
              <a:t>Transform Skipping: Smallest CU and Implicit Chroma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dirty="0"/>
              <a:t>Geert Van der Auwera, Marta </a:t>
            </a:r>
            <a:r>
              <a:rPr lang="en-CA" sz="2400" dirty="0" err="1"/>
              <a:t>Karczewicz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8261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Part 2: Intra Transform Skipping With Chroma Flags From </a:t>
            </a:r>
            <a:r>
              <a:rPr lang="en-CA" dirty="0" err="1"/>
              <a:t>Luma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Conclusion:</a:t>
            </a:r>
          </a:p>
          <a:p>
            <a:pPr marL="0" indent="0">
              <a:buNone/>
            </a:pPr>
            <a:r>
              <a:rPr lang="en-CA" dirty="0" smtClean="0"/>
              <a:t>Since </a:t>
            </a:r>
            <a:r>
              <a:rPr lang="en-CA" dirty="0"/>
              <a:t>the overall coding loss is negligible and the coding loss for class F sequences is acceptable compared with the total gain of intra transform skipping, it is recommended to adopt the proposed intra transform skipping with implicit </a:t>
            </a:r>
            <a:r>
              <a:rPr lang="en-CA" dirty="0" err="1"/>
              <a:t>chroma</a:t>
            </a:r>
            <a:r>
              <a:rPr lang="en-CA" dirty="0"/>
              <a:t> into HEVC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11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hangingPunct="0">
              <a:buNone/>
            </a:pPr>
            <a:r>
              <a:rPr lang="en-US" dirty="0"/>
              <a:t>This contribution proposes two topics on intra transform </a:t>
            </a:r>
            <a:r>
              <a:rPr lang="en-US" dirty="0" smtClean="0"/>
              <a:t>skipping</a:t>
            </a:r>
            <a:r>
              <a:rPr lang="en-US" dirty="0"/>
              <a:t>:</a:t>
            </a:r>
            <a:endParaRPr lang="en-US" dirty="0" smtClean="0"/>
          </a:p>
          <a:p>
            <a:pPr hangingPunct="0"/>
            <a:r>
              <a:rPr lang="en-US" dirty="0" smtClean="0"/>
              <a:t>Part </a:t>
            </a:r>
            <a:r>
              <a:rPr lang="en-US" dirty="0"/>
              <a:t>1 proposes to restrict transform skipping for 4x4 intra TUs further to the SCU level. This eliminates needless </a:t>
            </a:r>
            <a:r>
              <a:rPr lang="en-US" dirty="0" err="1"/>
              <a:t>signalling</a:t>
            </a:r>
            <a:r>
              <a:rPr lang="en-US" dirty="0"/>
              <a:t> of the </a:t>
            </a:r>
            <a:r>
              <a:rPr lang="en-US" dirty="0" err="1"/>
              <a:t>transform_skip_flags</a:t>
            </a:r>
            <a:r>
              <a:rPr lang="en-US" dirty="0"/>
              <a:t> for the larger CU sizes and speeds up the encoder in normal mode by about 8% and in fast mode by about 4% without significant coding efficiency loss.</a:t>
            </a:r>
          </a:p>
          <a:p>
            <a:r>
              <a:rPr lang="en-US" dirty="0"/>
              <a:t>The experiments in part 2 of this proposal indicate that the coding efficiency of </a:t>
            </a:r>
            <a:r>
              <a:rPr lang="en-US" dirty="0" err="1"/>
              <a:t>chroma</a:t>
            </a:r>
            <a:r>
              <a:rPr lang="en-US" dirty="0"/>
              <a:t> 4x4 intra TU transform skipping is a rather modest 2.5% on average for class F, while doubling the encoding time increase of </a:t>
            </a:r>
            <a:r>
              <a:rPr lang="en-US" dirty="0" err="1"/>
              <a:t>luma</a:t>
            </a:r>
            <a:r>
              <a:rPr lang="en-US" dirty="0"/>
              <a:t> transform skipping. Part 2 of this contribution proposes to define the HEVC transform skipping for 4x4 TUs on the fast encoder mode and eliminate </a:t>
            </a:r>
            <a:r>
              <a:rPr lang="en-US" dirty="0" err="1"/>
              <a:t>signalling</a:t>
            </a:r>
            <a:r>
              <a:rPr lang="en-US" dirty="0"/>
              <a:t> of </a:t>
            </a:r>
            <a:r>
              <a:rPr lang="en-US" dirty="0" err="1"/>
              <a:t>transform_skip_flags</a:t>
            </a:r>
            <a:r>
              <a:rPr lang="en-US" dirty="0"/>
              <a:t> for </a:t>
            </a:r>
            <a:r>
              <a:rPr lang="en-US" dirty="0" err="1"/>
              <a:t>chroma</a:t>
            </a:r>
            <a:r>
              <a:rPr lang="en-US" dirty="0"/>
              <a:t>, while implicitly deriving them from the </a:t>
            </a:r>
            <a:r>
              <a:rPr lang="en-US" dirty="0" err="1"/>
              <a:t>luma</a:t>
            </a:r>
            <a:r>
              <a:rPr lang="en-US" dirty="0"/>
              <a:t> flags as is performed in the fast encoder mode.</a:t>
            </a:r>
          </a:p>
        </p:txBody>
      </p:sp>
    </p:spTree>
    <p:extLst>
      <p:ext uri="{BB962C8B-B14F-4D97-AF65-F5344CB8AC3E}">
        <p14:creationId xmlns:p14="http://schemas.microsoft.com/office/powerpoint/2010/main" val="357999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 1: </a:t>
            </a:r>
            <a:r>
              <a:rPr lang="en-US" dirty="0"/>
              <a:t>T</a:t>
            </a:r>
            <a:r>
              <a:rPr lang="en-US" dirty="0" smtClean="0"/>
              <a:t>ransform Skipping for 4x4 Intra TUs at SCU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It </a:t>
            </a:r>
            <a:r>
              <a:rPr lang="en-US" sz="2000" dirty="0"/>
              <a:t>is proposed to restrict the </a:t>
            </a:r>
            <a:r>
              <a:rPr lang="en-US" sz="2000" dirty="0" err="1" smtClean="0"/>
              <a:t>signalling</a:t>
            </a:r>
            <a:r>
              <a:rPr lang="en-US" sz="2000" dirty="0" smtClean="0"/>
              <a:t> </a:t>
            </a:r>
            <a:r>
              <a:rPr lang="en-US" sz="2000" dirty="0"/>
              <a:t>of the </a:t>
            </a:r>
            <a:r>
              <a:rPr lang="en-US" sz="2000" dirty="0" err="1"/>
              <a:t>transform_skip_flag</a:t>
            </a:r>
            <a:r>
              <a:rPr lang="en-US" sz="2000" dirty="0"/>
              <a:t> to the SCU size only, which is determined by the SPS syntax parameter log2_min_coding_block_size_minus3.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912326"/>
              </p:ext>
            </p:extLst>
          </p:nvPr>
        </p:nvGraphicFramePr>
        <p:xfrm>
          <a:off x="914400" y="2819400"/>
          <a:ext cx="7162800" cy="2209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11508"/>
                <a:gridCol w="1051292"/>
              </a:tblGrid>
              <a:tr h="2032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 err="1">
                          <a:effectLst/>
                        </a:rPr>
                        <a:t>residual_coding</a:t>
                      </a:r>
                      <a:r>
                        <a:rPr lang="en-GB" sz="1400" dirty="0">
                          <a:effectLst/>
                        </a:rPr>
                        <a:t>( x0, y0, log2TrafoWidth, log2TrafoHeight, </a:t>
                      </a:r>
                      <a:r>
                        <a:rPr lang="en-GB" sz="1400" dirty="0" err="1">
                          <a:effectLst/>
                        </a:rPr>
                        <a:t>scanIdx</a:t>
                      </a:r>
                      <a:r>
                        <a:rPr lang="en-GB" sz="1400" dirty="0">
                          <a:effectLst/>
                        </a:rPr>
                        <a:t>, </a:t>
                      </a:r>
                      <a:r>
                        <a:rPr lang="en-GB" sz="1400" dirty="0" err="1">
                          <a:effectLst/>
                        </a:rPr>
                        <a:t>cIdx</a:t>
                      </a:r>
                      <a:r>
                        <a:rPr lang="en-GB" sz="1400" dirty="0">
                          <a:effectLst/>
                        </a:rPr>
                        <a:t> ) {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Descriptor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	if( log2TrafoWidth = = 1 | | log2TrafoHeight = = 1 ) {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		log2TrafoWidth = 2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		log2TrafoHeight = 2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	}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</a:tr>
              <a:tr h="6096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effectLst/>
                        </a:rPr>
                        <a:t>	If( </a:t>
                      </a:r>
                      <a:r>
                        <a:rPr lang="en-GB" sz="1400" dirty="0" err="1">
                          <a:effectLst/>
                        </a:rPr>
                        <a:t>transform_skip_enabled_flag</a:t>
                      </a:r>
                      <a:r>
                        <a:rPr lang="en-GB" sz="1400" dirty="0">
                          <a:effectLst/>
                        </a:rPr>
                        <a:t>   &amp;&amp; !cu_ </a:t>
                      </a:r>
                      <a:r>
                        <a:rPr lang="en-GB" sz="1400" dirty="0" err="1">
                          <a:effectLst/>
                        </a:rPr>
                        <a:t>transquant_bypass</a:t>
                      </a:r>
                      <a:r>
                        <a:rPr lang="en-GB" sz="1400" dirty="0">
                          <a:effectLst/>
                        </a:rPr>
                        <a:t> _flag  &amp;&amp;             </a:t>
                      </a:r>
                      <a:r>
                        <a:rPr lang="en-GB" sz="1400" dirty="0" err="1">
                          <a:effectLst/>
                        </a:rPr>
                        <a:t>PredMode</a:t>
                      </a:r>
                      <a:r>
                        <a:rPr lang="en-GB" sz="1400" dirty="0">
                          <a:effectLst/>
                        </a:rPr>
                        <a:t> = = </a:t>
                      </a:r>
                      <a:r>
                        <a:rPr lang="en-GB" sz="1400" dirty="0" smtClean="0">
                          <a:effectLst/>
                        </a:rPr>
                        <a:t>MODE_INTRA     </a:t>
                      </a:r>
                      <a:r>
                        <a:rPr lang="en-GB" sz="1400" dirty="0">
                          <a:effectLst/>
                        </a:rPr>
                        <a:t>&amp;&amp;     </a:t>
                      </a:r>
                      <a:r>
                        <a:rPr lang="en-GB" sz="1400" dirty="0" smtClean="0">
                          <a:effectLst/>
                          <a:highlight>
                            <a:srgbClr val="FFFF00"/>
                          </a:highlight>
                        </a:rPr>
                        <a:t>log2CbSize 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= = </a:t>
                      </a:r>
                      <a:r>
                        <a:rPr lang="en-GB" sz="1400" dirty="0" smtClean="0">
                          <a:effectLst/>
                          <a:highlight>
                            <a:srgbClr val="FFFF00"/>
                          </a:highlight>
                        </a:rPr>
                        <a:t>Log2MinCbSize</a:t>
                      </a:r>
                      <a:r>
                        <a:rPr lang="en-GB" sz="1400" dirty="0" smtClean="0">
                          <a:effectLst/>
                        </a:rPr>
                        <a:t>     </a:t>
                      </a:r>
                      <a:r>
                        <a:rPr lang="en-GB" sz="1400" dirty="0">
                          <a:effectLst/>
                        </a:rPr>
                        <a:t>&amp;&amp;                                   ( log2TrafoWidth = = 2) &amp;&amp; (log2TrafoHeight = = 2) ) 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		transform_skip_flag[ x0 ][ y0 ][ cIdx ]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ae(v)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……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239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 1: Transform Skipping for 4x4 Intra TUs Restricted to SCU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BD-rate results for reference HM7.0 Main with TS enabled and HM7.0 HE10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486463"/>
              </p:ext>
            </p:extLst>
          </p:nvPr>
        </p:nvGraphicFramePr>
        <p:xfrm>
          <a:off x="1828800" y="1981200"/>
          <a:ext cx="4864097" cy="2194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6171"/>
                <a:gridCol w="646321"/>
                <a:gridCol w="646321"/>
                <a:gridCol w="646321"/>
                <a:gridCol w="646321"/>
                <a:gridCol w="646321"/>
                <a:gridCol w="64632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All Intra Main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All Intra HE10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0.00%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Overall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0.02%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0.02%</a:t>
                      </a:r>
                      <a:endParaRPr lang="en-US" sz="1200" b="0" i="0" u="none" strike="noStrike" dirty="0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-0.02%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0.02%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Enc Time[%]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94%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99%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Dec Time[%]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461245"/>
              </p:ext>
            </p:extLst>
          </p:nvPr>
        </p:nvGraphicFramePr>
        <p:xfrm>
          <a:off x="1828800" y="4419600"/>
          <a:ext cx="4864097" cy="2194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6171"/>
                <a:gridCol w="646321"/>
                <a:gridCol w="646321"/>
                <a:gridCol w="646321"/>
                <a:gridCol w="646321"/>
                <a:gridCol w="646321"/>
                <a:gridCol w="64632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Random Access Main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Random Access HE10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0.07%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-0.14%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-0.14%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-0.25%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Overall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0.01%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0.03%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0.06%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0.03%</a:t>
                      </a:r>
                      <a:endParaRPr lang="en-US" sz="1200" b="0" i="0" u="none" strike="noStrike" dirty="0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0.02%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-0.06%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Enc Time[%]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101%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Dec Time[%]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988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 1: Transform Skipping for 4x4 Intra TUs Restricted to SCU Level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8202718"/>
              </p:ext>
            </p:extLst>
          </p:nvPr>
        </p:nvGraphicFramePr>
        <p:xfrm>
          <a:off x="1828800" y="3962400"/>
          <a:ext cx="4687676" cy="2194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6171"/>
                <a:gridCol w="646321"/>
                <a:gridCol w="469900"/>
                <a:gridCol w="646321"/>
                <a:gridCol w="646321"/>
                <a:gridCol w="646321"/>
                <a:gridCol w="64632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Low delay P Main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Low delay P HE10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-0.10%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-0.41%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-0.79%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-0.04%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-0.57%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-1.70%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-0.20%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-0.30%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Overall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-0.19%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-0.18%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-0.01%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-0.10%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-0.24%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0.00%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0.18%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0.00%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Enc Time[%]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Dec Time[%]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288673"/>
              </p:ext>
            </p:extLst>
          </p:nvPr>
        </p:nvGraphicFramePr>
        <p:xfrm>
          <a:off x="1828800" y="1371600"/>
          <a:ext cx="4864097" cy="2194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6171"/>
                <a:gridCol w="646321"/>
                <a:gridCol w="646321"/>
                <a:gridCol w="646321"/>
                <a:gridCol w="646321"/>
                <a:gridCol w="646321"/>
                <a:gridCol w="64632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Low delay B Main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Low delay B HE10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-0.05%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-0.14%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-0.11%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-0.02%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Class 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-0.79%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-1.14%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-0.23%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0.64%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0.60%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0.73%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Overall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0.10%</a:t>
                      </a:r>
                      <a:endParaRPr lang="en-US" sz="1200" b="0" i="0" u="none" strike="noStrike" dirty="0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-0.05%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0.16%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0.33%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Enc Time[%]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102%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Dec Time[%]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896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 1: Transform Skipping for 4x4 Intra TUs Restricted to SCU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Encoder speedup: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CA" dirty="0" smtClean="0"/>
              <a:t>It </a:t>
            </a:r>
            <a:r>
              <a:rPr lang="en-CA" dirty="0"/>
              <a:t>is proposed to adopt the SCU restriction for intra transform </a:t>
            </a:r>
            <a:r>
              <a:rPr lang="en-CA" dirty="0" smtClean="0"/>
              <a:t>skipping:</a:t>
            </a:r>
          </a:p>
          <a:p>
            <a:pPr lvl="1"/>
            <a:r>
              <a:rPr lang="en-CA" dirty="0" smtClean="0"/>
              <a:t>Eliminates </a:t>
            </a:r>
            <a:r>
              <a:rPr lang="en-CA" dirty="0" smtClean="0"/>
              <a:t>needless signalling for larger CU </a:t>
            </a:r>
            <a:endParaRPr lang="en-CA" dirty="0" smtClean="0"/>
          </a:p>
          <a:p>
            <a:pPr lvl="1"/>
            <a:r>
              <a:rPr lang="en-CA" dirty="0"/>
              <a:t>Encoder speedup</a:t>
            </a:r>
          </a:p>
          <a:p>
            <a:pPr lvl="1"/>
            <a:endParaRPr lang="en-CA" dirty="0" smtClean="0"/>
          </a:p>
          <a:p>
            <a:pPr lvl="1"/>
            <a:endParaRPr lang="en-US" dirty="0"/>
          </a:p>
          <a:p>
            <a:pPr lvl="2"/>
            <a:endParaRPr lang="en-US" dirty="0" smtClean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530684"/>
              </p:ext>
            </p:extLst>
          </p:nvPr>
        </p:nvGraphicFramePr>
        <p:xfrm>
          <a:off x="914400" y="1828800"/>
          <a:ext cx="6080760" cy="731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0190"/>
                <a:gridCol w="1520190"/>
                <a:gridCol w="1520190"/>
                <a:gridCol w="152019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Encoder Mode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TS = off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TS = on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TS-SCU = on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Normal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100%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133%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125%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Fast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100%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115%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111%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646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Part 2: Intra Transform Skipping With </a:t>
            </a:r>
            <a:r>
              <a:rPr lang="en-CA" dirty="0" smtClean="0"/>
              <a:t>Chroma Flags From </a:t>
            </a:r>
            <a:r>
              <a:rPr lang="en-CA" dirty="0" err="1" smtClean="0"/>
              <a:t>Luma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It  </a:t>
            </a:r>
            <a:r>
              <a:rPr lang="en-US" dirty="0" smtClean="0"/>
              <a:t>is proposed to </a:t>
            </a:r>
            <a:r>
              <a:rPr lang="en-US" dirty="0"/>
              <a:t>disable </a:t>
            </a:r>
            <a:r>
              <a:rPr lang="en-US" dirty="0" err="1"/>
              <a:t>signalling</a:t>
            </a:r>
            <a:r>
              <a:rPr lang="en-US" dirty="0"/>
              <a:t> of the </a:t>
            </a:r>
            <a:r>
              <a:rPr lang="en-US" dirty="0" err="1"/>
              <a:t>chroma</a:t>
            </a:r>
            <a:r>
              <a:rPr lang="en-US" dirty="0"/>
              <a:t> </a:t>
            </a:r>
            <a:r>
              <a:rPr lang="en-US" dirty="0" err="1"/>
              <a:t>transform_skip_flag</a:t>
            </a:r>
            <a:r>
              <a:rPr lang="en-US" dirty="0"/>
              <a:t> and implicitly assign the value that is derived from the corresponding </a:t>
            </a:r>
            <a:r>
              <a:rPr lang="en-US" dirty="0" err="1"/>
              <a:t>luma</a:t>
            </a:r>
            <a:r>
              <a:rPr lang="en-US" dirty="0"/>
              <a:t> </a:t>
            </a:r>
            <a:r>
              <a:rPr lang="en-US" dirty="0" err="1"/>
              <a:t>transform_skip_flags</a:t>
            </a:r>
            <a:r>
              <a:rPr lang="en-US" dirty="0" smtClean="0"/>
              <a:t>.</a:t>
            </a:r>
          </a:p>
          <a:p>
            <a:r>
              <a:rPr lang="en-US" dirty="0" smtClean="0"/>
              <a:t>Based on fast encoder transform skip mode</a:t>
            </a:r>
          </a:p>
          <a:p>
            <a:r>
              <a:rPr lang="en-US" dirty="0" smtClean="0"/>
              <a:t>Syntax change: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293574"/>
              </p:ext>
            </p:extLst>
          </p:nvPr>
        </p:nvGraphicFramePr>
        <p:xfrm>
          <a:off x="914400" y="3962400"/>
          <a:ext cx="6425565" cy="15411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82478"/>
                <a:gridCol w="943087"/>
              </a:tblGrid>
              <a:tr h="2032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 err="1">
                          <a:effectLst/>
                        </a:rPr>
                        <a:t>residual_coding</a:t>
                      </a:r>
                      <a:r>
                        <a:rPr lang="en-GB" sz="1400" dirty="0">
                          <a:effectLst/>
                        </a:rPr>
                        <a:t>( x0, y0, log2TrafoWidth, log2TrafoHeight, </a:t>
                      </a:r>
                      <a:r>
                        <a:rPr lang="en-GB" sz="1400" dirty="0" err="1">
                          <a:effectLst/>
                        </a:rPr>
                        <a:t>scanIdx</a:t>
                      </a:r>
                      <a:r>
                        <a:rPr lang="en-GB" sz="1400" dirty="0">
                          <a:effectLst/>
                        </a:rPr>
                        <a:t>, </a:t>
                      </a:r>
                      <a:r>
                        <a:rPr lang="en-GB" sz="1400" dirty="0" err="1">
                          <a:effectLst/>
                        </a:rPr>
                        <a:t>cIdx</a:t>
                      </a:r>
                      <a:r>
                        <a:rPr lang="en-GB" sz="1400" dirty="0">
                          <a:effectLst/>
                        </a:rPr>
                        <a:t> ) {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Descriptor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	…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</a:tr>
              <a:tr h="6096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effectLst/>
                        </a:rPr>
                        <a:t>	If( </a:t>
                      </a:r>
                      <a:r>
                        <a:rPr lang="en-GB" sz="1400" dirty="0" err="1">
                          <a:effectLst/>
                        </a:rPr>
                        <a:t>transform_skip_enabled_flag</a:t>
                      </a:r>
                      <a:r>
                        <a:rPr lang="en-GB" sz="1400" dirty="0">
                          <a:effectLst/>
                        </a:rPr>
                        <a:t> &amp;&amp; !cu_ </a:t>
                      </a:r>
                      <a:r>
                        <a:rPr lang="en-GB" sz="1400" dirty="0" err="1">
                          <a:effectLst/>
                        </a:rPr>
                        <a:t>transquant_bypass</a:t>
                      </a:r>
                      <a:r>
                        <a:rPr lang="en-GB" sz="1400" dirty="0">
                          <a:effectLst/>
                        </a:rPr>
                        <a:t> _flag &amp;&amp;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400" dirty="0">
                          <a:effectLst/>
                        </a:rPr>
                        <a:t>		(</a:t>
                      </a:r>
                      <a:r>
                        <a:rPr lang="en-GB" sz="1400" dirty="0" err="1">
                          <a:effectLst/>
                        </a:rPr>
                        <a:t>PredMode</a:t>
                      </a:r>
                      <a:r>
                        <a:rPr lang="en-GB" sz="1400" dirty="0">
                          <a:effectLst/>
                        </a:rPr>
                        <a:t> = = MODE_INTRA) &amp;&amp; 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(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cIdx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 == 0)</a:t>
                      </a:r>
                      <a:r>
                        <a:rPr lang="en-GB" sz="1400" dirty="0">
                          <a:effectLst/>
                        </a:rPr>
                        <a:t> &amp;&amp; 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400" dirty="0">
                          <a:effectLst/>
                        </a:rPr>
                        <a:t>		( log2TrafoWidth = = 2) &amp;&amp; (log2TrafoHeight = = 2) ) 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</a:tr>
              <a:tr h="2032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		transform_skip_flag[ x0 ][ y0 ]</a:t>
                      </a:r>
                      <a:r>
                        <a:rPr lang="en-GB" sz="1400" strike="sngStrike">
                          <a:effectLst/>
                          <a:highlight>
                            <a:srgbClr val="FFFF00"/>
                          </a:highlight>
                        </a:rPr>
                        <a:t>[ cIdx ]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ae(v)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</a:tr>
              <a:tr h="203200">
                <a:tc>
                  <a:txBody>
                    <a:bodyPr/>
                    <a:lstStyle/>
                    <a:p>
                      <a:pPr marL="45720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effectLst/>
                        </a:rPr>
                        <a:t>...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750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Part 2: Intra Transform Skipping With Chroma Flags From </a:t>
            </a:r>
            <a:r>
              <a:rPr lang="en-CA" dirty="0" err="1"/>
              <a:t>Luma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BD-rate results for reference HM7.0 Main with TS enabled and HM7.0 HE10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345248"/>
              </p:ext>
            </p:extLst>
          </p:nvPr>
        </p:nvGraphicFramePr>
        <p:xfrm>
          <a:off x="1981200" y="1981200"/>
          <a:ext cx="4864097" cy="2194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6171"/>
                <a:gridCol w="646321"/>
                <a:gridCol w="646321"/>
                <a:gridCol w="646321"/>
                <a:gridCol w="646321"/>
                <a:gridCol w="646321"/>
                <a:gridCol w="64632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All Intra Main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All Intra HE10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Class 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2.30%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3.08%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1.49%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2.23%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Overall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0.80%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0.02%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0.56%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0.80%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0.36%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0.60%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Enc Time[%]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88%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91%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Dec Time[%]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262905"/>
              </p:ext>
            </p:extLst>
          </p:nvPr>
        </p:nvGraphicFramePr>
        <p:xfrm>
          <a:off x="1981200" y="4343400"/>
          <a:ext cx="4864097" cy="2194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6171"/>
                <a:gridCol w="646321"/>
                <a:gridCol w="646321"/>
                <a:gridCol w="646321"/>
                <a:gridCol w="646321"/>
                <a:gridCol w="646321"/>
                <a:gridCol w="64632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Random Access Main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Random Access HE10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0.63%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0.64%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3.28%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3.65%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2.74%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2.97%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Overall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0.85%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1.04%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0.82%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0.76%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0.04%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0.85%</a:t>
                      </a:r>
                      <a:endParaRPr lang="en-US" sz="1200" b="0" i="0" u="none" strike="noStrike" dirty="0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1.09%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0.03%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0.79%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0.76%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Enc Time[%]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97%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99%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Dec Time[%]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00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Part 2: Intra Transform Skipping With Chroma Flags From </a:t>
            </a:r>
            <a:r>
              <a:rPr lang="en-CA" dirty="0" err="1"/>
              <a:t>Luma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5572795"/>
              </p:ext>
            </p:extLst>
          </p:nvPr>
        </p:nvGraphicFramePr>
        <p:xfrm>
          <a:off x="1828800" y="1371600"/>
          <a:ext cx="4864097" cy="2194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6171"/>
                <a:gridCol w="646321"/>
                <a:gridCol w="646321"/>
                <a:gridCol w="646321"/>
                <a:gridCol w="646321"/>
                <a:gridCol w="646321"/>
                <a:gridCol w="64632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Low delay B Main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Low delay B HE10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-0.25%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-0.16%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-0.29%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0.72%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-0.96%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-0.43%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1.37%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1.46%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1.27%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2.92%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Overall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0.06%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0.20%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0.17%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0.09%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0.42%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0.55%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Enc Time[%]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99%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98%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Dec Time[%]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481380"/>
              </p:ext>
            </p:extLst>
          </p:nvPr>
        </p:nvGraphicFramePr>
        <p:xfrm>
          <a:off x="1828800" y="4038600"/>
          <a:ext cx="4864097" cy="2194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6171"/>
                <a:gridCol w="646321"/>
                <a:gridCol w="646321"/>
                <a:gridCol w="646321"/>
                <a:gridCol w="646321"/>
                <a:gridCol w="646321"/>
                <a:gridCol w="64632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Low delay P Main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Low delay P HE10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-0.31%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-0.38%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-0.11%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-0.17%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-0.92%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-0.03%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-0.98%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-0.20%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0.61%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-0.78%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Class 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0.42%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1.65%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1.49%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1.18%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1.74%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Overall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0.06%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0.06%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0.23%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0.17%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0.09%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0.37%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0.08%</a:t>
                      </a:r>
                      <a:endParaRPr lang="en-US" sz="12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Enc Time[%]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98%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98%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Dec Time[%]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036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1534</Words>
  <Application>Microsoft Office PowerPoint</Application>
  <PresentationFormat>On-screen Show (4:3)</PresentationFormat>
  <Paragraphs>611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JCTVC-J0265 Intra Transform Skipping: Smallest CU and Implicit Chroma</vt:lpstr>
      <vt:lpstr>Summary</vt:lpstr>
      <vt:lpstr>Part 1: Transform Skipping for 4x4 Intra TUs at SCU Level</vt:lpstr>
      <vt:lpstr>Part 1: Transform Skipping for 4x4 Intra TUs Restricted to SCU Level</vt:lpstr>
      <vt:lpstr>Part 1: Transform Skipping for 4x4 Intra TUs Restricted to SCU Level</vt:lpstr>
      <vt:lpstr>Part 1: Transform Skipping for 4x4 Intra TUs Restricted to SCU Level</vt:lpstr>
      <vt:lpstr>Part 2: Intra Transform Skipping With Chroma Flags From Luma</vt:lpstr>
      <vt:lpstr>Part 2: Intra Transform Skipping With Chroma Flags From Luma</vt:lpstr>
      <vt:lpstr>Part 2: Intra Transform Skipping With Chroma Flags From Luma</vt:lpstr>
      <vt:lpstr>Part 2: Intra Transform Skipping With Chroma Flags From Luma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JCTVC-J0435 Intra Transform Skipping: Smallest CU and Implicit Chroma</dc:title>
  <dc:creator>Geert</dc:creator>
  <cp:lastModifiedBy>Geert</cp:lastModifiedBy>
  <cp:revision>18</cp:revision>
  <dcterms:created xsi:type="dcterms:W3CDTF">2012-07-12T12:49:20Z</dcterms:created>
  <dcterms:modified xsi:type="dcterms:W3CDTF">2012-07-13T06:56:42Z</dcterms:modified>
</cp:coreProperties>
</file>