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398" r:id="rId1"/>
  </p:sldMasterIdLst>
  <p:notesMasterIdLst>
    <p:notesMasterId r:id="rId7"/>
  </p:notesMasterIdLst>
  <p:sldIdLst>
    <p:sldId id="256" r:id="rId2"/>
    <p:sldId id="347" r:id="rId3"/>
    <p:sldId id="349" r:id="rId4"/>
    <p:sldId id="350" r:id="rId5"/>
    <p:sldId id="351" r:id="rId6"/>
  </p:sldIdLst>
  <p:sldSz cx="9144000" cy="6858000" type="screen4x3"/>
  <p:notesSz cx="6858000" cy="9144000"/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맑은 고딕" pitchFamily="50" charset="-127"/>
        <a:ea typeface="굴림" pitchFamily="50" charset="-127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맑은 고딕" pitchFamily="50" charset="-127"/>
        <a:ea typeface="굴림" pitchFamily="50" charset="-127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맑은 고딕" pitchFamily="50" charset="-127"/>
        <a:ea typeface="굴림" pitchFamily="50" charset="-127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맑은 고딕" pitchFamily="50" charset="-127"/>
        <a:ea typeface="굴림" pitchFamily="50" charset="-127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맑은 고딕" pitchFamily="50" charset="-127"/>
        <a:ea typeface="굴림" pitchFamily="50" charset="-127"/>
        <a:cs typeface="+mn-cs"/>
      </a:defRPr>
    </a:lvl5pPr>
    <a:lvl6pPr marL="2286000" algn="l" defTabSz="914400" rtl="0" eaLnBrk="1" latinLnBrk="1" hangingPunct="1">
      <a:defRPr kumimoji="1" kern="1200">
        <a:solidFill>
          <a:schemeClr val="tx1"/>
        </a:solidFill>
        <a:latin typeface="맑은 고딕" pitchFamily="50" charset="-127"/>
        <a:ea typeface="굴림" pitchFamily="50" charset="-127"/>
        <a:cs typeface="+mn-cs"/>
      </a:defRPr>
    </a:lvl6pPr>
    <a:lvl7pPr marL="2743200" algn="l" defTabSz="914400" rtl="0" eaLnBrk="1" latinLnBrk="1" hangingPunct="1">
      <a:defRPr kumimoji="1" kern="1200">
        <a:solidFill>
          <a:schemeClr val="tx1"/>
        </a:solidFill>
        <a:latin typeface="맑은 고딕" pitchFamily="50" charset="-127"/>
        <a:ea typeface="굴림" pitchFamily="50" charset="-127"/>
        <a:cs typeface="+mn-cs"/>
      </a:defRPr>
    </a:lvl7pPr>
    <a:lvl8pPr marL="3200400" algn="l" defTabSz="914400" rtl="0" eaLnBrk="1" latinLnBrk="1" hangingPunct="1">
      <a:defRPr kumimoji="1" kern="1200">
        <a:solidFill>
          <a:schemeClr val="tx1"/>
        </a:solidFill>
        <a:latin typeface="맑은 고딕" pitchFamily="50" charset="-127"/>
        <a:ea typeface="굴림" pitchFamily="50" charset="-127"/>
        <a:cs typeface="+mn-cs"/>
      </a:defRPr>
    </a:lvl8pPr>
    <a:lvl9pPr marL="3657600" algn="l" defTabSz="914400" rtl="0" eaLnBrk="1" latinLnBrk="1" hangingPunct="1">
      <a:defRPr kumimoji="1" kern="1200">
        <a:solidFill>
          <a:schemeClr val="tx1"/>
        </a:solidFill>
        <a:latin typeface="맑은 고딕" pitchFamily="50" charset="-127"/>
        <a:ea typeface="굴림" pitchFamily="50" charset="-127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스타일 없음, 표 눈금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365" autoAdjust="0"/>
    <p:restoredTop sz="99101" autoAdjust="0"/>
  </p:normalViewPr>
  <p:slideViewPr>
    <p:cSldViewPr>
      <p:cViewPr>
        <p:scale>
          <a:sx n="73" d="100"/>
          <a:sy n="73" d="100"/>
        </p:scale>
        <p:origin x="-210" y="3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4216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4.wmf"/><Relationship Id="rId1" Type="http://schemas.openxmlformats.org/officeDocument/2006/relationships/image" Target="../media/image3.wmf"/><Relationship Id="rId5" Type="http://schemas.openxmlformats.org/officeDocument/2006/relationships/image" Target="../media/image7.wmf"/><Relationship Id="rId4" Type="http://schemas.openxmlformats.org/officeDocument/2006/relationships/image" Target="../media/image6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image" Target="../media/image10.wmf"/><Relationship Id="rId1" Type="http://schemas.openxmlformats.org/officeDocument/2006/relationships/image" Target="../media/image9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ea typeface="굴림" charset="-127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ea typeface="굴림" charset="-127"/>
              </a:defRPr>
            </a:lvl1pPr>
          </a:lstStyle>
          <a:p>
            <a:pPr>
              <a:defRPr/>
            </a:pPr>
            <a:fld id="{0D95BCE1-43CA-45CE-92DB-56B1AFDF0BC6}" type="datetimeFigureOut">
              <a:rPr lang="ko-KR" altLang="en-US"/>
              <a:pPr>
                <a:defRPr/>
              </a:pPr>
              <a:t>2012-07-19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ko-KR" altLang="en-US" noProof="0" smtClean="0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 noProof="0" smtClean="0"/>
              <a:t>마스터 텍스트 스타일을 편집합니다</a:t>
            </a:r>
          </a:p>
          <a:p>
            <a:pPr lvl="1"/>
            <a:r>
              <a:rPr lang="ko-KR" altLang="en-US" noProof="0" smtClean="0"/>
              <a:t>둘째 수준</a:t>
            </a:r>
          </a:p>
          <a:p>
            <a:pPr lvl="2"/>
            <a:r>
              <a:rPr lang="ko-KR" altLang="en-US" noProof="0" smtClean="0"/>
              <a:t>셋째 수준</a:t>
            </a:r>
          </a:p>
          <a:p>
            <a:pPr lvl="3"/>
            <a:r>
              <a:rPr lang="ko-KR" altLang="en-US" noProof="0" smtClean="0"/>
              <a:t>넷째 수준</a:t>
            </a:r>
          </a:p>
          <a:p>
            <a:pPr lvl="4"/>
            <a:r>
              <a:rPr lang="ko-KR" altLang="en-US" noProof="0" smtClean="0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ea typeface="굴림" charset="-127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ea typeface="굴림" charset="-127"/>
              </a:defRPr>
            </a:lvl1pPr>
          </a:lstStyle>
          <a:p>
            <a:pPr>
              <a:defRPr/>
            </a:pPr>
            <a:fld id="{F9B1B4A1-A76F-4E6D-9C8C-E251FF197F74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1018617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슬라이드 이미지 개체 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5843" name="슬라이드 노트 개체 틀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ko-KR" altLang="en-US" smtClean="0"/>
          </a:p>
        </p:txBody>
      </p:sp>
      <p:sp>
        <p:nvSpPr>
          <p:cNvPr id="35844" name="슬라이드 번호 개체 틀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9pPr>
          </a:lstStyle>
          <a:p>
            <a:pPr eaLnBrk="1" hangingPunct="1"/>
            <a:fld id="{231EF5EA-D165-4073-934D-55AF62DE3A8E}" type="slidenum">
              <a:rPr lang="ko-KR" altLang="en-US" smtClean="0"/>
              <a:pPr eaLnBrk="1" hangingPunct="1"/>
              <a:t>1</a:t>
            </a:fld>
            <a:endParaRPr lang="ko-KR" alt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785786" y="1428736"/>
            <a:ext cx="7772400" cy="1470025"/>
          </a:xfrm>
        </p:spPr>
        <p:txBody>
          <a:bodyPr/>
          <a:lstStyle>
            <a:lvl1pPr>
              <a:defRPr sz="4000" b="1">
                <a:solidFill>
                  <a:schemeClr val="tx1"/>
                </a:solidFill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 dirty="0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500166" y="3571876"/>
            <a:ext cx="6400800" cy="1000132"/>
          </a:xfrm>
        </p:spPr>
        <p:txBody>
          <a:bodyPr/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 dirty="0"/>
          </a:p>
        </p:txBody>
      </p:sp>
      <p:sp>
        <p:nvSpPr>
          <p:cNvPr id="5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9D5FA2-B1FB-4226-BE60-EE8BEBBCE156}" type="datetime1">
              <a:rPr lang="ko-KR" altLang="en-US"/>
              <a:pPr>
                <a:defRPr/>
              </a:pPr>
              <a:t>2012-07-19</a:t>
            </a:fld>
            <a:endParaRPr lang="ko-KR" altLang="en-US"/>
          </a:p>
        </p:txBody>
      </p:sp>
      <p:sp>
        <p:nvSpPr>
          <p:cNvPr id="6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7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F3B3A7-1A67-40DB-9CF5-62BCC781F0FE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9565761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FD7D50-2B84-447A-8556-CBC30AF2E7B2}" type="datetime1">
              <a:rPr lang="ko-KR" altLang="en-US"/>
              <a:pPr>
                <a:defRPr/>
              </a:pPr>
              <a:t>2012-07-19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FE4574-DFCD-4088-94FE-B387D4633B49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986189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70FF75-5AC2-46F7-90B9-B226B2BA3ABE}" type="datetime1">
              <a:rPr lang="ko-KR" altLang="en-US"/>
              <a:pPr>
                <a:defRPr/>
              </a:pPr>
              <a:t>2012-07-19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157B53-645E-4204-AE07-6FB35BE76000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505097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42844" y="357166"/>
            <a:ext cx="8001056" cy="571504"/>
          </a:xfrm>
        </p:spPr>
        <p:txBody>
          <a:bodyPr>
            <a:noAutofit/>
          </a:bodyPr>
          <a:lstStyle>
            <a:lvl1pPr algn="l">
              <a:defRPr sz="2800" b="0">
                <a:solidFill>
                  <a:schemeClr val="tx1"/>
                </a:solidFill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28596" y="1214422"/>
            <a:ext cx="8258204" cy="5000660"/>
          </a:xfrm>
        </p:spPr>
        <p:txBody>
          <a:bodyPr/>
          <a:lstStyle>
            <a:lvl1pPr marL="265113" indent="-265113">
              <a:defRPr sz="2000">
                <a:solidFill>
                  <a:schemeClr val="tx1"/>
                </a:solidFill>
              </a:defRPr>
            </a:lvl1pPr>
            <a:lvl2pPr marL="628650" indent="-274638">
              <a:defRPr sz="1800">
                <a:solidFill>
                  <a:schemeClr val="tx1"/>
                </a:solidFill>
              </a:defRPr>
            </a:lvl2pPr>
            <a:lvl3pPr marL="895350" indent="-266700">
              <a:defRPr sz="1600">
                <a:solidFill>
                  <a:schemeClr val="tx1"/>
                </a:solidFill>
              </a:defRPr>
            </a:lvl3pPr>
            <a:lvl4pPr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 dirty="0" smtClean="0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76E08D-9ADC-4223-8BBC-E67B507BEAB8}" type="datetime1">
              <a:rPr lang="ko-KR" altLang="en-US"/>
              <a:pPr>
                <a:defRPr/>
              </a:pPr>
              <a:t>2012-07-19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8072438" y="6356350"/>
            <a:ext cx="614362" cy="365125"/>
          </a:xfrm>
        </p:spPr>
        <p:txBody>
          <a:bodyPr/>
          <a:lstStyle>
            <a:lvl1pPr>
              <a:defRPr sz="1600">
                <a:solidFill>
                  <a:schemeClr val="tx1"/>
                </a:solidFill>
                <a:latin typeface="+mn-ea"/>
                <a:ea typeface="+mn-ea"/>
              </a:defRPr>
            </a:lvl1pPr>
          </a:lstStyle>
          <a:p>
            <a:pPr>
              <a:defRPr/>
            </a:pPr>
            <a:fld id="{02C890EC-00C0-4CCF-AD7A-7DAE000E087A}" type="slidenum">
              <a:rPr lang="ko-KR" altLang="en-US"/>
              <a:pPr>
                <a:defRPr/>
              </a:pPr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6948064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85786" y="3571876"/>
            <a:ext cx="7772400" cy="1362075"/>
          </a:xfrm>
        </p:spPr>
        <p:txBody>
          <a:bodyPr anchor="t"/>
          <a:lstStyle>
            <a:lvl1pPr algn="l">
              <a:defRPr sz="4000" b="1" cap="all">
                <a:solidFill>
                  <a:srgbClr val="0056A4"/>
                </a:solidFill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 dirty="0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85786" y="2071678"/>
            <a:ext cx="7772400" cy="1500187"/>
          </a:xfrm>
        </p:spPr>
        <p:txBody>
          <a:bodyPr anchor="b">
            <a:normAutofit/>
          </a:bodyPr>
          <a:lstStyle>
            <a:lvl1pPr marL="0" indent="0">
              <a:buNone/>
              <a:defRPr sz="24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2571F6-D6F8-460E-83EA-7115376808C1}" type="datetime1">
              <a:rPr lang="ko-KR" altLang="en-US"/>
              <a:pPr>
                <a:defRPr/>
              </a:pPr>
              <a:t>2012-07-19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4D27C5-2A9E-4F6F-8B71-0486600B0FF4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269197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콘텐츠 2개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>
                <a:solidFill>
                  <a:srgbClr val="0056A4"/>
                </a:solidFill>
              </a:defRPr>
            </a:lvl1pPr>
            <a:lvl2pPr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 dirty="0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>
                <a:solidFill>
                  <a:srgbClr val="0056A4"/>
                </a:solidFill>
              </a:defRPr>
            </a:lvl1pPr>
            <a:lvl2pPr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 dirty="0"/>
          </a:p>
        </p:txBody>
      </p:sp>
      <p:sp>
        <p:nvSpPr>
          <p:cNvPr id="8" name="제목 1"/>
          <p:cNvSpPr>
            <a:spLocks noGrp="1"/>
          </p:cNvSpPr>
          <p:nvPr>
            <p:ph type="title"/>
          </p:nvPr>
        </p:nvSpPr>
        <p:spPr>
          <a:xfrm>
            <a:off x="214282" y="357166"/>
            <a:ext cx="8258204" cy="571504"/>
          </a:xfrm>
        </p:spPr>
        <p:txBody>
          <a:bodyPr>
            <a:noAutofit/>
          </a:bodyPr>
          <a:lstStyle>
            <a:lvl1pPr algn="l">
              <a:defRPr sz="3200">
                <a:solidFill>
                  <a:srgbClr val="0056A4"/>
                </a:solidFill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 dirty="0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20383F-8818-436D-B256-F8492E1899DE}" type="datetime1">
              <a:rPr lang="ko-KR" altLang="en-US"/>
              <a:pPr>
                <a:defRPr/>
              </a:pPr>
              <a:t>2012-07-19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E110DB-C5C7-4A14-89A8-4DC0D02E9652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109401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14282" y="357166"/>
            <a:ext cx="8258204" cy="571504"/>
          </a:xfrm>
        </p:spPr>
        <p:txBody>
          <a:bodyPr>
            <a:noAutofit/>
          </a:bodyPr>
          <a:lstStyle>
            <a:lvl1pPr algn="l">
              <a:defRPr sz="3200">
                <a:solidFill>
                  <a:srgbClr val="0056A4"/>
                </a:solidFill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 dirty="0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0056A4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 dirty="0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0056A4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 dirty="0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21CD9C-9B72-437C-BE11-C312478F031C}" type="datetime1">
              <a:rPr lang="ko-KR" altLang="en-US"/>
              <a:pPr>
                <a:defRPr/>
              </a:pPr>
              <a:t>2012-07-19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DA53BA-6A40-4A51-9306-25FA8B9CD017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118052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14282" y="357166"/>
            <a:ext cx="8186766" cy="571504"/>
          </a:xfrm>
        </p:spPr>
        <p:txBody>
          <a:bodyPr>
            <a:noAutofit/>
          </a:bodyPr>
          <a:lstStyle>
            <a:lvl1pPr algn="l">
              <a:defRPr sz="3200">
                <a:solidFill>
                  <a:srgbClr val="0056A4"/>
                </a:solidFill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 dirty="0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91C5EC-93F5-4A79-AA69-AA1F75D81794}" type="datetime1">
              <a:rPr lang="ko-KR" altLang="en-US"/>
              <a:pPr>
                <a:defRPr/>
              </a:pPr>
              <a:t>2012-07-19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F129D6-CE47-40D8-8E3D-3AAF2FE69FAE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442330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EFD54F-964B-45C4-89D1-625EAF1D590F}" type="datetime1">
              <a:rPr lang="ko-KR" altLang="en-US"/>
              <a:pPr>
                <a:defRPr/>
              </a:pPr>
              <a:t>2012-07-19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11F98C-FD9D-4AEF-BBA0-ED060B1B4DCB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02033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42DD3E-CFDF-481C-8466-71216C0C00BA}" type="datetime1">
              <a:rPr lang="ko-KR" altLang="en-US"/>
              <a:pPr>
                <a:defRPr/>
              </a:pPr>
              <a:t>2012-07-19</a:t>
            </a:fld>
            <a:endParaRPr lang="ko-KR" altLang="en-US"/>
          </a:p>
        </p:txBody>
      </p:sp>
      <p:sp>
        <p:nvSpPr>
          <p:cNvPr id="6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7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2BD9E4-CAE4-4BC0-952C-6D4335DC35EC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611249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ko-KR" altLang="en-US" noProof="0" smtClean="0"/>
              <a:t>그림을 추가하려면 아이콘을 클릭하십시오</a:t>
            </a:r>
            <a:endParaRPr lang="ko-KR" altLang="en-US" noProof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12F733-3788-44B4-A6E5-9AFA9585A641}" type="datetime1">
              <a:rPr lang="ko-KR" altLang="en-US"/>
              <a:pPr>
                <a:defRPr/>
              </a:pPr>
              <a:t>2012-07-19</a:t>
            </a:fld>
            <a:endParaRPr lang="ko-KR" altLang="en-US"/>
          </a:p>
        </p:txBody>
      </p:sp>
      <p:sp>
        <p:nvSpPr>
          <p:cNvPr id="6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7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333CAC-06D2-428F-93F0-C145211B05C9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725503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제목 개체 틀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제목 스타일 편집</a:t>
            </a:r>
          </a:p>
        </p:txBody>
      </p:sp>
      <p:sp>
        <p:nvSpPr>
          <p:cNvPr id="1027" name="텍스트 개체 틀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ea typeface="굴림" charset="-127"/>
              </a:defRPr>
            </a:lvl1pPr>
          </a:lstStyle>
          <a:p>
            <a:pPr>
              <a:defRPr/>
            </a:pPr>
            <a:fld id="{99096694-A58D-4671-BA2B-E82A8DE33265}" type="datetime1">
              <a:rPr lang="ko-KR" altLang="en-US"/>
              <a:pPr>
                <a:defRPr/>
              </a:pPr>
              <a:t>2012-07-19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ea typeface="굴림" charset="-127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ea typeface="굴림" charset="-127"/>
              </a:defRPr>
            </a:lvl1pPr>
          </a:lstStyle>
          <a:p>
            <a:pPr>
              <a:defRPr/>
            </a:pPr>
            <a:fld id="{41828BA4-6B46-4B49-BBB1-0239CDA354B9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745" r:id="rId1"/>
    <p:sldLayoutId id="2147484746" r:id="rId2"/>
    <p:sldLayoutId id="2147484747" r:id="rId3"/>
    <p:sldLayoutId id="2147484748" r:id="rId4"/>
    <p:sldLayoutId id="2147484749" r:id="rId5"/>
    <p:sldLayoutId id="2147484750" r:id="rId6"/>
    <p:sldLayoutId id="2147484751" r:id="rId7"/>
    <p:sldLayoutId id="2147484741" r:id="rId8"/>
    <p:sldLayoutId id="2147484742" r:id="rId9"/>
    <p:sldLayoutId id="2147484743" r:id="rId10"/>
    <p:sldLayoutId id="2147484744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latinLnBrk="1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2pPr>
      <a:lvl3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3pPr>
      <a:lvl4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4pPr>
      <a:lvl5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5pPr>
      <a:lvl6pPr marL="457200" algn="ctr" rtl="0" eaLnBrk="1" fontAlgn="base" latinLnBrk="1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6pPr>
      <a:lvl7pPr marL="914400" algn="ctr" rtl="0" eaLnBrk="1" fontAlgn="base" latinLnBrk="1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7pPr>
      <a:lvl8pPr marL="1371600" algn="ctr" rtl="0" eaLnBrk="1" fontAlgn="base" latinLnBrk="1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8pPr>
      <a:lvl9pPr marL="1828800" algn="ctr" rtl="0" eaLnBrk="1" fontAlgn="base" latinLnBrk="1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9pPr>
    </p:titleStyle>
    <p:bodyStyle>
      <a:lvl1pPr marL="342900" indent="-34290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wmf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12" Type="http://schemas.openxmlformats.org/officeDocument/2006/relationships/image" Target="../media/image7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4.wmf"/><Relationship Id="rId11" Type="http://schemas.openxmlformats.org/officeDocument/2006/relationships/oleObject" Target="../embeddings/oleObject5.bin"/><Relationship Id="rId5" Type="http://schemas.openxmlformats.org/officeDocument/2006/relationships/oleObject" Target="../embeddings/oleObject2.bin"/><Relationship Id="rId10" Type="http://schemas.openxmlformats.org/officeDocument/2006/relationships/image" Target="../media/image6.wmf"/><Relationship Id="rId4" Type="http://schemas.openxmlformats.org/officeDocument/2006/relationships/image" Target="../media/image3.wmf"/><Relationship Id="rId9" Type="http://schemas.openxmlformats.org/officeDocument/2006/relationships/oleObject" Target="../embeddings/oleObject4.bin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8.bin"/><Relationship Id="rId3" Type="http://schemas.openxmlformats.org/officeDocument/2006/relationships/image" Target="../media/image8.png"/><Relationship Id="rId7" Type="http://schemas.openxmlformats.org/officeDocument/2006/relationships/image" Target="../media/image10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7.bin"/><Relationship Id="rId5" Type="http://schemas.openxmlformats.org/officeDocument/2006/relationships/image" Target="../media/image9.wmf"/><Relationship Id="rId4" Type="http://schemas.openxmlformats.org/officeDocument/2006/relationships/oleObject" Target="../embeddings/oleObject6.bin"/><Relationship Id="rId9" Type="http://schemas.openxmlformats.org/officeDocument/2006/relationships/image" Target="../media/image11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제목 1"/>
          <p:cNvSpPr>
            <a:spLocks noGrp="1"/>
          </p:cNvSpPr>
          <p:nvPr>
            <p:ph type="ctrTitle"/>
          </p:nvPr>
        </p:nvSpPr>
        <p:spPr>
          <a:xfrm>
            <a:off x="216470" y="1412875"/>
            <a:ext cx="9036050" cy="1470025"/>
          </a:xfrm>
        </p:spPr>
        <p:txBody>
          <a:bodyPr/>
          <a:lstStyle/>
          <a:p>
            <a:pPr algn="l" eaLnBrk="1" hangingPunct="1"/>
            <a:r>
              <a:rPr lang="en-US" altLang="ko-KR" sz="2800" dirty="0">
                <a:latin typeface="Times New Roman" pitchFamily="18" charset="0"/>
                <a:cs typeface="Times New Roman" pitchFamily="18" charset="0"/>
              </a:rPr>
              <a:t>Reports on improvement of the rate control</a:t>
            </a:r>
            <a:endParaRPr lang="ko-KR" altLang="en-US" sz="28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219" name="부제목 2"/>
          <p:cNvSpPr>
            <a:spLocks noGrp="1"/>
          </p:cNvSpPr>
          <p:nvPr>
            <p:ph type="subTitle" idx="1"/>
          </p:nvPr>
        </p:nvSpPr>
        <p:spPr>
          <a:xfrm>
            <a:off x="2555875" y="3933825"/>
            <a:ext cx="6400800" cy="1000125"/>
          </a:xfrm>
        </p:spPr>
        <p:txBody>
          <a:bodyPr/>
          <a:lstStyle/>
          <a:p>
            <a:pPr algn="r">
              <a:spcBef>
                <a:spcPts val="300"/>
              </a:spcBef>
              <a:spcAft>
                <a:spcPts val="300"/>
              </a:spcAft>
              <a:tabLst>
                <a:tab pos="228600" algn="l"/>
                <a:tab pos="457200" algn="l"/>
                <a:tab pos="685800" algn="l"/>
                <a:tab pos="914400" algn="l"/>
              </a:tabLst>
            </a:pPr>
            <a:r>
              <a:rPr lang="en-US" altLang="ko-KR" dirty="0" smtClean="0">
                <a:latin typeface="Times New Roman"/>
              </a:rPr>
              <a:t>H. Choi, </a:t>
            </a:r>
            <a:r>
              <a:rPr lang="en-CA" altLang="ko-KR" dirty="0" smtClean="0">
                <a:latin typeface="Times New Roman"/>
              </a:rPr>
              <a:t>J. Nam, </a:t>
            </a:r>
            <a:r>
              <a:rPr lang="en-US" altLang="ko-KR" dirty="0" smtClean="0">
                <a:latin typeface="Times New Roman"/>
              </a:rPr>
              <a:t>S. </a:t>
            </a:r>
            <a:r>
              <a:rPr lang="en-US" altLang="ko-KR" dirty="0" err="1" smtClean="0">
                <a:latin typeface="Times New Roman"/>
              </a:rPr>
              <a:t>Yoo</a:t>
            </a:r>
            <a:r>
              <a:rPr lang="en-US" altLang="ko-KR" dirty="0" smtClean="0">
                <a:latin typeface="Times New Roman"/>
              </a:rPr>
              <a:t>, D. </a:t>
            </a:r>
            <a:r>
              <a:rPr lang="en-US" altLang="ko-KR" dirty="0" err="1">
                <a:latin typeface="Times New Roman"/>
              </a:rPr>
              <a:t>Sim</a:t>
            </a:r>
            <a:r>
              <a:rPr lang="en-US" altLang="ko-KR" dirty="0">
                <a:latin typeface="Times New Roman"/>
              </a:rPr>
              <a:t> (KWU</a:t>
            </a:r>
            <a:r>
              <a:rPr lang="en-US" altLang="ko-KR" dirty="0" smtClean="0">
                <a:latin typeface="Times New Roman"/>
              </a:rPr>
              <a:t>), </a:t>
            </a:r>
          </a:p>
          <a:p>
            <a:pPr algn="r">
              <a:spcBef>
                <a:spcPts val="300"/>
              </a:spcBef>
              <a:spcAft>
                <a:spcPts val="300"/>
              </a:spcAft>
              <a:tabLst>
                <a:tab pos="228600" algn="l"/>
                <a:tab pos="457200" algn="l"/>
                <a:tab pos="685800" algn="l"/>
                <a:tab pos="914400" algn="l"/>
              </a:tabLst>
            </a:pPr>
            <a:r>
              <a:rPr lang="en-US" altLang="ko-KR" dirty="0" smtClean="0">
                <a:latin typeface="Times New Roman"/>
              </a:rPr>
              <a:t>Y. Kim, and J. </a:t>
            </a:r>
            <a:r>
              <a:rPr lang="en-US" altLang="ko-KR" dirty="0">
                <a:latin typeface="Times New Roman"/>
              </a:rPr>
              <a:t>Park (KETI)</a:t>
            </a:r>
            <a:endParaRPr lang="ko-KR" altLang="en-US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DE4D56C-1C1F-495C-9060-BBF1DE7E4513}" type="slidenum">
              <a:rPr lang="ko-KR" altLang="en-US">
                <a:latin typeface="Times New Roman" pitchFamily="18" charset="0"/>
                <a:cs typeface="Times New Roman" pitchFamily="18" charset="0"/>
              </a:rPr>
              <a:pPr>
                <a:defRPr/>
              </a:pPr>
              <a:t>1</a:t>
            </a:fld>
            <a:endParaRPr lang="ko-KR" alt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221" name="직사각형 2"/>
          <p:cNvSpPr>
            <a:spLocks noChangeArrowheads="1"/>
          </p:cNvSpPr>
          <p:nvPr/>
        </p:nvSpPr>
        <p:spPr bwMode="auto">
          <a:xfrm>
            <a:off x="6732588" y="2535238"/>
            <a:ext cx="223202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r"/>
            <a:r>
              <a:rPr lang="en-US" altLang="ko-KR" sz="2400" dirty="0" smtClean="0">
                <a:latin typeface="Times New Roman" pitchFamily="18" charset="0"/>
                <a:cs typeface="Times New Roman" pitchFamily="18" charset="0"/>
              </a:rPr>
              <a:t>JCTVC-J0263</a:t>
            </a:r>
            <a:endParaRPr lang="en-US" altLang="ko-KR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>
                <a:latin typeface="Times New Roman" pitchFamily="18" charset="0"/>
                <a:cs typeface="Times New Roman" pitchFamily="18" charset="0"/>
              </a:rPr>
              <a:t>Summary</a:t>
            </a:r>
            <a:endParaRPr lang="ko-KR" alt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US" altLang="ko-KR" dirty="0" smtClean="0">
                <a:latin typeface="Times New Roman" pitchFamily="18" charset="0"/>
                <a:cs typeface="Times New Roman" pitchFamily="18" charset="0"/>
              </a:rPr>
              <a:t>Frame bits clipping</a:t>
            </a:r>
          </a:p>
          <a:p>
            <a:pPr lvl="1" algn="just"/>
            <a:r>
              <a:rPr lang="en-US" altLang="ko-KR" dirty="0" smtClean="0">
                <a:latin typeface="Times New Roman" pitchFamily="18" charset="0"/>
                <a:cs typeface="Times New Roman" pitchFamily="18" charset="0"/>
              </a:rPr>
              <a:t>To </a:t>
            </a:r>
            <a:r>
              <a:rPr lang="en-US" altLang="ko-KR" dirty="0">
                <a:latin typeface="Times New Roman" pitchFamily="18" charset="0"/>
                <a:cs typeface="Times New Roman" pitchFamily="18" charset="0"/>
              </a:rPr>
              <a:t>conform </a:t>
            </a:r>
            <a:r>
              <a:rPr lang="en-US" altLang="ko-KR" dirty="0" smtClean="0">
                <a:latin typeface="Times New Roman" pitchFamily="18" charset="0"/>
                <a:cs typeface="Times New Roman" pitchFamily="18" charset="0"/>
              </a:rPr>
              <a:t>to hypothetical </a:t>
            </a:r>
            <a:r>
              <a:rPr lang="en-US" altLang="ko-KR" dirty="0">
                <a:latin typeface="Times New Roman" pitchFamily="18" charset="0"/>
                <a:cs typeface="Times New Roman" pitchFamily="18" charset="0"/>
              </a:rPr>
              <a:t>reference decoder (HRD) requirement, </a:t>
            </a:r>
            <a:r>
              <a:rPr lang="en-US" altLang="ko-KR" dirty="0" smtClean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altLang="ko-KR" dirty="0">
                <a:latin typeface="Times New Roman" pitchFamily="18" charset="0"/>
                <a:cs typeface="Times New Roman" pitchFamily="18" charset="0"/>
              </a:rPr>
              <a:t>target bits are clipped by lower and upper bounds</a:t>
            </a:r>
          </a:p>
          <a:p>
            <a:pPr algn="just"/>
            <a:r>
              <a:rPr lang="en-US" altLang="ko-KR" dirty="0" smtClean="0">
                <a:latin typeface="Times New Roman" pitchFamily="18" charset="0"/>
                <a:cs typeface="Times New Roman" pitchFamily="18" charset="0"/>
              </a:rPr>
              <a:t>Adaptive </a:t>
            </a:r>
            <a:r>
              <a:rPr lang="en-US" altLang="ko-KR" dirty="0">
                <a:latin typeface="Times New Roman" pitchFamily="18" charset="0"/>
                <a:cs typeface="Times New Roman" pitchFamily="18" charset="0"/>
              </a:rPr>
              <a:t>MAD prediction on LCU level </a:t>
            </a:r>
            <a:endParaRPr lang="en-US" altLang="ko-KR" dirty="0" smtClean="0">
              <a:latin typeface="Times New Roman" pitchFamily="18" charset="0"/>
              <a:cs typeface="Times New Roman" pitchFamily="18" charset="0"/>
            </a:endParaRPr>
          </a:p>
          <a:p>
            <a:pPr lvl="1" algn="just"/>
            <a:r>
              <a:rPr lang="en-US" altLang="ko-KR" dirty="0" smtClean="0">
                <a:latin typeface="Times New Roman" pitchFamily="18" charset="0"/>
                <a:cs typeface="Times New Roman" pitchFamily="18" charset="0"/>
              </a:rPr>
              <a:t>To improve </a:t>
            </a:r>
            <a:r>
              <a:rPr lang="en-US" altLang="ko-KR" dirty="0">
                <a:latin typeface="Times New Roman" pitchFamily="18" charset="0"/>
                <a:cs typeface="Times New Roman" pitchFamily="18" charset="0"/>
              </a:rPr>
              <a:t>accuracy of MAD </a:t>
            </a:r>
            <a:r>
              <a:rPr lang="en-US" altLang="ko-KR" dirty="0" smtClean="0">
                <a:latin typeface="Times New Roman" pitchFamily="18" charset="0"/>
                <a:cs typeface="Times New Roman" pitchFamily="18" charset="0"/>
              </a:rPr>
              <a:t>prediction</a:t>
            </a:r>
            <a:endParaRPr lang="en-US" altLang="ko-KR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en-US" altLang="ko-KR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altLang="ko-KR" dirty="0" smtClean="0">
                <a:latin typeface="Times New Roman" pitchFamily="18" charset="0"/>
                <a:cs typeface="Times New Roman" pitchFamily="18" charset="0"/>
              </a:rPr>
              <a:t>Complexity increase by  rate control is still negligible</a:t>
            </a:r>
          </a:p>
          <a:p>
            <a:pPr algn="just"/>
            <a:r>
              <a:rPr lang="en-US" altLang="ko-KR" dirty="0" smtClean="0">
                <a:latin typeface="Times New Roman" pitchFamily="18" charset="0"/>
                <a:cs typeface="Times New Roman" pitchFamily="18" charset="0"/>
              </a:rPr>
              <a:t>Minor source code changes</a:t>
            </a: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2C890EC-00C0-4CCF-AD7A-7DAE000E087A}" type="slidenum">
              <a:rPr lang="ko-KR" altLang="en-US" smtClean="0"/>
              <a:pPr>
                <a:defRPr/>
              </a:pPr>
              <a:t>2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1684207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>
                <a:latin typeface="Times New Roman" pitchFamily="18" charset="0"/>
                <a:cs typeface="Times New Roman" pitchFamily="18" charset="0"/>
              </a:rPr>
              <a:t>Target bits clipping</a:t>
            </a:r>
            <a:endParaRPr lang="ko-KR" alt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2C890EC-00C0-4CCF-AD7A-7DAE000E087A}" type="slidenum">
              <a:rPr lang="ko-KR" altLang="en-US" smtClean="0"/>
              <a:pPr>
                <a:defRPr/>
              </a:pPr>
              <a:t>3</a:t>
            </a:fld>
            <a:endParaRPr lang="ko-KR" altLang="en-US" dirty="0"/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graphicFrame>
        <p:nvGraphicFramePr>
          <p:cNvPr id="6" name="개체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26776635"/>
              </p:ext>
            </p:extLst>
          </p:nvPr>
        </p:nvGraphicFramePr>
        <p:xfrm>
          <a:off x="1835696" y="1700808"/>
          <a:ext cx="4977944" cy="43204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39" name="수식" r:id="rId3" imgW="2527300" imgH="215900" progId="Equation.3">
                  <p:embed/>
                </p:oleObj>
              </mc:Choice>
              <mc:Fallback>
                <p:oleObj name="수식" r:id="rId3" imgW="2527300" imgH="215900" progId="Equation.3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35696" y="1700808"/>
                        <a:ext cx="4977944" cy="43204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직사각형 6"/>
          <p:cNvSpPr/>
          <p:nvPr/>
        </p:nvSpPr>
        <p:spPr>
          <a:xfrm>
            <a:off x="467544" y="2401143"/>
            <a:ext cx="856895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hangingPunct="0"/>
            <a:r>
              <a:rPr lang="en-CA" altLang="ko-KR" sz="1400" dirty="0">
                <a:latin typeface="Times New Roman" pitchFamily="18" charset="0"/>
                <a:cs typeface="Times New Roman" pitchFamily="18" charset="0"/>
              </a:rPr>
              <a:t>where, </a:t>
            </a:r>
            <a:r>
              <a:rPr lang="en-CA" altLang="ko-KR" sz="1400" i="1" dirty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n-CA" altLang="ko-KR" sz="1400" dirty="0">
                <a:latin typeface="Times New Roman" pitchFamily="18" charset="0"/>
                <a:cs typeface="Times New Roman" pitchFamily="18" charset="0"/>
              </a:rPr>
              <a:t> means target bits for the </a:t>
            </a:r>
            <a:r>
              <a:rPr lang="en-CA" altLang="ko-KR" sz="1400" i="1" dirty="0">
                <a:latin typeface="Times New Roman" pitchFamily="18" charset="0"/>
                <a:cs typeface="Times New Roman" pitchFamily="18" charset="0"/>
              </a:rPr>
              <a:t>j</a:t>
            </a:r>
            <a:r>
              <a:rPr lang="en-CA" altLang="ko-KR" sz="1400" dirty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CA" altLang="ko-KR" sz="1400" dirty="0" err="1">
                <a:latin typeface="Times New Roman" pitchFamily="18" charset="0"/>
                <a:cs typeface="Times New Roman" pitchFamily="18" charset="0"/>
              </a:rPr>
              <a:t>th</a:t>
            </a:r>
            <a:r>
              <a:rPr lang="en-CA" altLang="ko-KR" sz="1400" dirty="0">
                <a:latin typeface="Times New Roman" pitchFamily="18" charset="0"/>
                <a:cs typeface="Times New Roman" pitchFamily="18" charset="0"/>
              </a:rPr>
              <a:t> frame of </a:t>
            </a:r>
            <a:r>
              <a:rPr lang="en-CA" altLang="ko-KR" sz="1400" i="1" dirty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CA" altLang="ko-KR" sz="1400" dirty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CA" altLang="ko-KR" sz="1400" dirty="0" err="1">
                <a:latin typeface="Times New Roman" pitchFamily="18" charset="0"/>
                <a:cs typeface="Times New Roman" pitchFamily="18" charset="0"/>
              </a:rPr>
              <a:t>th</a:t>
            </a:r>
            <a:r>
              <a:rPr lang="en-CA" altLang="ko-KR" sz="1400" dirty="0">
                <a:latin typeface="Times New Roman" pitchFamily="18" charset="0"/>
                <a:cs typeface="Times New Roman" pitchFamily="18" charset="0"/>
              </a:rPr>
              <a:t> GOP, </a:t>
            </a:r>
            <a:r>
              <a:rPr lang="en-CA" altLang="ko-KR" sz="1400" i="1" dirty="0">
                <a:latin typeface="Times New Roman" pitchFamily="18" charset="0"/>
                <a:cs typeface="Times New Roman" pitchFamily="18" charset="0"/>
              </a:rPr>
              <a:t>U</a:t>
            </a:r>
            <a:r>
              <a:rPr lang="en-CA" altLang="ko-KR" sz="1400" dirty="0">
                <a:latin typeface="Times New Roman" pitchFamily="18" charset="0"/>
                <a:cs typeface="Times New Roman" pitchFamily="18" charset="0"/>
              </a:rPr>
              <a:t> and </a:t>
            </a:r>
            <a:r>
              <a:rPr lang="en-CA" altLang="ko-KR" sz="1400" i="1" dirty="0">
                <a:latin typeface="Times New Roman" pitchFamily="18" charset="0"/>
                <a:cs typeface="Times New Roman" pitchFamily="18" charset="0"/>
              </a:rPr>
              <a:t>L</a:t>
            </a:r>
            <a:r>
              <a:rPr lang="en-CA" altLang="ko-KR" sz="1400" dirty="0">
                <a:latin typeface="Times New Roman" pitchFamily="18" charset="0"/>
                <a:cs typeface="Times New Roman" pitchFamily="18" charset="0"/>
              </a:rPr>
              <a:t> indicate upper and lower bounds, respectively.</a:t>
            </a:r>
            <a:endParaRPr lang="ko-KR" altLang="ko-KR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graphicFrame>
        <p:nvGraphicFramePr>
          <p:cNvPr id="9" name="개체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76757769"/>
              </p:ext>
            </p:extLst>
          </p:nvPr>
        </p:nvGraphicFramePr>
        <p:xfrm>
          <a:off x="755576" y="3140968"/>
          <a:ext cx="4442184" cy="108012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40" name="수식" r:id="rId5" imgW="2781300" imgH="673100" progId="Equation.3">
                  <p:embed/>
                </p:oleObj>
              </mc:Choice>
              <mc:Fallback>
                <p:oleObj name="수식" r:id="rId5" imgW="2781300" imgH="67310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55576" y="3140968"/>
                        <a:ext cx="4442184" cy="108012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graphicFrame>
        <p:nvGraphicFramePr>
          <p:cNvPr id="11" name="개체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62893006"/>
              </p:ext>
            </p:extLst>
          </p:nvPr>
        </p:nvGraphicFramePr>
        <p:xfrm>
          <a:off x="6012160" y="3429000"/>
          <a:ext cx="1728192" cy="3714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41" name="수식" r:id="rId7" imgW="1015559" imgH="215806" progId="Equation.3">
                  <p:embed/>
                </p:oleObj>
              </mc:Choice>
              <mc:Fallback>
                <p:oleObj name="수식" r:id="rId7" imgW="1015559" imgH="215806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12160" y="3429000"/>
                        <a:ext cx="1728192" cy="37148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graphicFrame>
        <p:nvGraphicFramePr>
          <p:cNvPr id="13" name="개체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3396639"/>
              </p:ext>
            </p:extLst>
          </p:nvPr>
        </p:nvGraphicFramePr>
        <p:xfrm>
          <a:off x="539552" y="4653136"/>
          <a:ext cx="3371824" cy="115212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42" name="수식" r:id="rId9" imgW="3035300" imgH="1041400" progId="Equation.3">
                  <p:embed/>
                </p:oleObj>
              </mc:Choice>
              <mc:Fallback>
                <p:oleObj name="수식" r:id="rId9" imgW="3035300" imgH="1041400" progId="Equation.3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9552" y="4653136"/>
                        <a:ext cx="3371824" cy="115212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graphicFrame>
        <p:nvGraphicFramePr>
          <p:cNvPr id="15" name="개체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65465615"/>
              </p:ext>
            </p:extLst>
          </p:nvPr>
        </p:nvGraphicFramePr>
        <p:xfrm>
          <a:off x="4303752" y="4581128"/>
          <a:ext cx="4649296" cy="136815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43" name="수식" r:id="rId11" imgW="3657600" imgH="1079500" progId="Equation.3">
                  <p:embed/>
                </p:oleObj>
              </mc:Choice>
              <mc:Fallback>
                <p:oleObj name="수식" r:id="rId11" imgW="3657600" imgH="1079500" progId="Equation.3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03752" y="4581128"/>
                        <a:ext cx="4649296" cy="136815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" name="직사각형 15"/>
          <p:cNvSpPr/>
          <p:nvPr/>
        </p:nvSpPr>
        <p:spPr>
          <a:xfrm>
            <a:off x="395536" y="6074132"/>
            <a:ext cx="871296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CA" altLang="ko-KR" sz="1400" i="1" dirty="0">
                <a:latin typeface="Times New Roman" pitchFamily="18" charset="0"/>
                <a:cs typeface="Times New Roman" pitchFamily="18" charset="0"/>
              </a:rPr>
              <a:t>R</a:t>
            </a:r>
            <a:r>
              <a:rPr lang="en-CA" altLang="ko-KR" sz="1400" dirty="0">
                <a:latin typeface="Times New Roman" pitchFamily="18" charset="0"/>
                <a:cs typeface="Times New Roman" pitchFamily="18" charset="0"/>
              </a:rPr>
              <a:t> is target bitrate at the </a:t>
            </a:r>
            <a:r>
              <a:rPr lang="en-CA" altLang="ko-KR" sz="1400" i="1" dirty="0">
                <a:latin typeface="Times New Roman" pitchFamily="18" charset="0"/>
                <a:cs typeface="Times New Roman" pitchFamily="18" charset="0"/>
              </a:rPr>
              <a:t>j</a:t>
            </a:r>
            <a:r>
              <a:rPr lang="en-CA" altLang="ko-KR" sz="1400" dirty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CA" altLang="ko-KR" sz="1400" dirty="0" err="1">
                <a:latin typeface="Times New Roman" pitchFamily="18" charset="0"/>
                <a:cs typeface="Times New Roman" pitchFamily="18" charset="0"/>
              </a:rPr>
              <a:t>th</a:t>
            </a:r>
            <a:r>
              <a:rPr lang="en-CA" altLang="ko-KR" sz="1400" dirty="0">
                <a:latin typeface="Times New Roman" pitchFamily="18" charset="0"/>
                <a:cs typeface="Times New Roman" pitchFamily="18" charset="0"/>
              </a:rPr>
              <a:t> frame of </a:t>
            </a:r>
            <a:r>
              <a:rPr lang="en-CA" altLang="ko-KR" sz="1400" i="1" dirty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CA" altLang="ko-KR" sz="1400" dirty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CA" altLang="ko-KR" sz="1400" dirty="0" err="1">
                <a:latin typeface="Times New Roman" pitchFamily="18" charset="0"/>
                <a:cs typeface="Times New Roman" pitchFamily="18" charset="0"/>
              </a:rPr>
              <a:t>th</a:t>
            </a:r>
            <a:r>
              <a:rPr lang="en-CA" altLang="ko-KR" sz="1400" dirty="0">
                <a:latin typeface="Times New Roman" pitchFamily="18" charset="0"/>
                <a:cs typeface="Times New Roman" pitchFamily="18" charset="0"/>
              </a:rPr>
              <a:t> GOP, </a:t>
            </a:r>
            <a:r>
              <a:rPr lang="en-CA" altLang="ko-KR" sz="1400" i="1" dirty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CA" altLang="ko-KR" sz="1400" dirty="0">
                <a:latin typeface="Times New Roman" pitchFamily="18" charset="0"/>
                <a:cs typeface="Times New Roman" pitchFamily="18" charset="0"/>
              </a:rPr>
              <a:t> is actual generated bits for </a:t>
            </a:r>
            <a:r>
              <a:rPr lang="en-CA" altLang="ko-KR" sz="1400" i="1" dirty="0">
                <a:latin typeface="Times New Roman" pitchFamily="18" charset="0"/>
                <a:cs typeface="Times New Roman" pitchFamily="18" charset="0"/>
              </a:rPr>
              <a:t>j</a:t>
            </a:r>
            <a:r>
              <a:rPr lang="en-CA" altLang="ko-KR" sz="1400" dirty="0">
                <a:latin typeface="Times New Roman" pitchFamily="18" charset="0"/>
                <a:cs typeface="Times New Roman" pitchFamily="18" charset="0"/>
              </a:rPr>
              <a:t>-1 </a:t>
            </a:r>
            <a:r>
              <a:rPr lang="en-CA" altLang="ko-KR" sz="1400" dirty="0" err="1">
                <a:latin typeface="Times New Roman" pitchFamily="18" charset="0"/>
                <a:cs typeface="Times New Roman" pitchFamily="18" charset="0"/>
              </a:rPr>
              <a:t>th</a:t>
            </a:r>
            <a:r>
              <a:rPr lang="en-CA" altLang="ko-KR" sz="1400" dirty="0">
                <a:latin typeface="Times New Roman" pitchFamily="18" charset="0"/>
                <a:cs typeface="Times New Roman" pitchFamily="18" charset="0"/>
              </a:rPr>
              <a:t> frame of </a:t>
            </a:r>
            <a:r>
              <a:rPr lang="en-CA" altLang="ko-KR" sz="1400" i="1" dirty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CA" altLang="ko-KR" sz="1400" dirty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CA" altLang="ko-KR" sz="1400" dirty="0" err="1">
                <a:latin typeface="Times New Roman" pitchFamily="18" charset="0"/>
                <a:cs typeface="Times New Roman" pitchFamily="18" charset="0"/>
              </a:rPr>
              <a:t>th</a:t>
            </a:r>
            <a:r>
              <a:rPr lang="en-CA" altLang="ko-KR" sz="1400" dirty="0">
                <a:latin typeface="Times New Roman" pitchFamily="18" charset="0"/>
                <a:cs typeface="Times New Roman" pitchFamily="18" charset="0"/>
              </a:rPr>
              <a:t> GOP. </a:t>
            </a:r>
            <a:r>
              <a:rPr lang="en-CA" altLang="ko-KR" sz="1400" i="1" dirty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en-CA" altLang="ko-KR" sz="1400" i="1" baseline="-25000" dirty="0">
                <a:latin typeface="Times New Roman" pitchFamily="18" charset="0"/>
                <a:cs typeface="Times New Roman" pitchFamily="18" charset="0"/>
              </a:rPr>
              <a:t>GOP</a:t>
            </a:r>
            <a:r>
              <a:rPr lang="en-CA" altLang="ko-KR" sz="1400" dirty="0">
                <a:latin typeface="Times New Roman" pitchFamily="18" charset="0"/>
                <a:cs typeface="Times New Roman" pitchFamily="18" charset="0"/>
              </a:rPr>
              <a:t> indicates number of frames in a GOP and </a:t>
            </a:r>
            <a:r>
              <a:rPr lang="en-CA" altLang="ko-KR" sz="1400" i="1" dirty="0" smtClean="0">
                <a:latin typeface="Times New Roman" pitchFamily="18" charset="0"/>
                <a:cs typeface="Times New Roman" pitchFamily="18" charset="0"/>
              </a:rPr>
              <a:t>f</a:t>
            </a:r>
            <a:r>
              <a:rPr lang="en-CA" altLang="ko-KR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CA" altLang="ko-KR" sz="1400" dirty="0">
                <a:latin typeface="Times New Roman" pitchFamily="18" charset="0"/>
                <a:cs typeface="Times New Roman" pitchFamily="18" charset="0"/>
              </a:rPr>
              <a:t>means pre-defined frame rate</a:t>
            </a:r>
            <a:endParaRPr lang="ko-KR" altLang="en-US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내용 개체 틀 2"/>
          <p:cNvSpPr>
            <a:spLocks noGrp="1"/>
          </p:cNvSpPr>
          <p:nvPr>
            <p:ph idx="1"/>
          </p:nvPr>
        </p:nvSpPr>
        <p:spPr>
          <a:xfrm>
            <a:off x="428596" y="1214422"/>
            <a:ext cx="8258204" cy="5000660"/>
          </a:xfrm>
        </p:spPr>
        <p:txBody>
          <a:bodyPr/>
          <a:lstStyle/>
          <a:p>
            <a:r>
              <a:rPr lang="en-US" altLang="ko-KR" dirty="0">
                <a:latin typeface="Times New Roman" pitchFamily="18" charset="0"/>
                <a:cs typeface="Times New Roman" pitchFamily="18" charset="0"/>
              </a:rPr>
              <a:t>Target bits clipping</a:t>
            </a:r>
            <a:r>
              <a:rPr lang="en-US" altLang="ko-KR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1529233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>
                <a:latin typeface="Times New Roman" pitchFamily="18" charset="0"/>
                <a:cs typeface="Times New Roman" pitchFamily="18" charset="0"/>
              </a:rPr>
              <a:t>Problem </a:t>
            </a:r>
          </a:p>
          <a:p>
            <a:pPr lvl="1"/>
            <a:r>
              <a:rPr lang="en-US" altLang="ko-KR" dirty="0" smtClean="0">
                <a:latin typeface="Times New Roman" pitchFamily="18" charset="0"/>
                <a:cs typeface="Times New Roman" pitchFamily="18" charset="0"/>
              </a:rPr>
              <a:t>Predicted </a:t>
            </a:r>
            <a:r>
              <a:rPr lang="en-US" altLang="ko-KR" dirty="0">
                <a:latin typeface="Times New Roman" pitchFamily="18" charset="0"/>
                <a:cs typeface="Times New Roman" pitchFamily="18" charset="0"/>
              </a:rPr>
              <a:t>MAD cost for a LCU is always MAD value of corresponding LCU to the previous frame. </a:t>
            </a:r>
            <a:endParaRPr lang="en-US" altLang="ko-KR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altLang="ko-KR" dirty="0" smtClean="0">
                <a:latin typeface="Times New Roman" pitchFamily="18" charset="0"/>
                <a:cs typeface="Times New Roman" pitchFamily="18" charset="0"/>
              </a:rPr>
              <a:t>Adaptive </a:t>
            </a:r>
            <a:r>
              <a:rPr lang="en-US" altLang="ko-KR" dirty="0">
                <a:latin typeface="Times New Roman" pitchFamily="18" charset="0"/>
                <a:cs typeface="Times New Roman" pitchFamily="18" charset="0"/>
              </a:rPr>
              <a:t>MAD prediction </a:t>
            </a:r>
            <a:endParaRPr lang="en-US" altLang="ko-KR" dirty="0" smtClean="0">
              <a:latin typeface="Times New Roman" pitchFamily="18" charset="0"/>
              <a:cs typeface="Times New Roman" pitchFamily="18" charset="0"/>
            </a:endParaRPr>
          </a:p>
          <a:p>
            <a:pPr lvl="1"/>
            <a:r>
              <a:rPr lang="en-US" altLang="ko-KR" dirty="0" smtClean="0">
                <a:latin typeface="Times New Roman" pitchFamily="18" charset="0"/>
                <a:cs typeface="Times New Roman" pitchFamily="18" charset="0"/>
              </a:rPr>
              <a:t>Current </a:t>
            </a:r>
            <a:r>
              <a:rPr lang="en-US" altLang="ko-KR" dirty="0">
                <a:latin typeface="Times New Roman" pitchFamily="18" charset="0"/>
                <a:cs typeface="Times New Roman" pitchFamily="18" charset="0"/>
              </a:rPr>
              <a:t>LCU ‘C’ at ‘t’ time will be coded by computed QP value by RQ </a:t>
            </a:r>
            <a:r>
              <a:rPr lang="en-US" altLang="ko-KR" dirty="0" smtClean="0">
                <a:latin typeface="Times New Roman" pitchFamily="18" charset="0"/>
                <a:cs typeface="Times New Roman" pitchFamily="18" charset="0"/>
              </a:rPr>
              <a:t>model</a:t>
            </a:r>
          </a:p>
          <a:p>
            <a:pPr lvl="1"/>
            <a:r>
              <a:rPr lang="en-US" altLang="ko-KR" dirty="0" smtClean="0">
                <a:latin typeface="Times New Roman" pitchFamily="18" charset="0"/>
                <a:cs typeface="Times New Roman" pitchFamily="18" charset="0"/>
              </a:rPr>
              <a:t>The current </a:t>
            </a:r>
            <a:r>
              <a:rPr lang="en-US" altLang="ko-KR" dirty="0">
                <a:latin typeface="Times New Roman" pitchFamily="18" charset="0"/>
                <a:cs typeface="Times New Roman" pitchFamily="18" charset="0"/>
              </a:rPr>
              <a:t>software always exploits the MAD value of ‘E’ LCU at ‘t-1’ </a:t>
            </a:r>
            <a:r>
              <a:rPr lang="en-US" altLang="ko-KR" dirty="0" smtClean="0">
                <a:latin typeface="Times New Roman" pitchFamily="18" charset="0"/>
                <a:cs typeface="Times New Roman" pitchFamily="18" charset="0"/>
              </a:rPr>
              <a:t>time</a:t>
            </a:r>
          </a:p>
          <a:p>
            <a:pPr lvl="1"/>
            <a:r>
              <a:rPr lang="en-US" altLang="ko-KR" dirty="0" smtClean="0">
                <a:latin typeface="Times New Roman" pitchFamily="18" charset="0"/>
                <a:cs typeface="Times New Roman" pitchFamily="18" charset="0"/>
              </a:rPr>
              <a:t>Adaptive </a:t>
            </a:r>
            <a:r>
              <a:rPr lang="en-US" altLang="ko-KR" dirty="0">
                <a:latin typeface="Times New Roman" pitchFamily="18" charset="0"/>
                <a:cs typeface="Times New Roman" pitchFamily="18" charset="0"/>
              </a:rPr>
              <a:t>MAD prediction considers MAD differences in between spatial neighbors and temporal neighbors. </a:t>
            </a:r>
            <a:endParaRPr lang="ko-KR" alt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>
                <a:latin typeface="Times New Roman" pitchFamily="18" charset="0"/>
                <a:cs typeface="Times New Roman" pitchFamily="18" charset="0"/>
              </a:rPr>
              <a:t>Adaptive MAD prediction</a:t>
            </a:r>
            <a:endParaRPr lang="ko-KR" alt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2C890EC-00C0-4CCF-AD7A-7DAE000E087A}" type="slidenum">
              <a:rPr lang="ko-KR" altLang="en-US" smtClean="0"/>
              <a:pPr>
                <a:defRPr/>
              </a:pPr>
              <a:t>4</a:t>
            </a:fld>
            <a:endParaRPr lang="ko-KR" altLang="en-US" dirty="0"/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18433" name="그림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98758" y="4293096"/>
            <a:ext cx="5769586" cy="2006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1845303" y="6307332"/>
            <a:ext cx="5818186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  <a:tab pos="457200" algn="l"/>
                <a:tab pos="685800" algn="l"/>
                <a:tab pos="914400" algn="l"/>
              </a:tabLst>
            </a:pPr>
            <a:r>
              <a:rPr kumimoji="1" lang="en-US" altLang="ko-KR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Figure 1. Example of block positions for adaptive MAD prediction</a:t>
            </a:r>
            <a:endParaRPr kumimoji="1" lang="en-US" altLang="ko-KR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  <a:cs typeface="굴림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6992556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>
                <a:latin typeface="Times New Roman" pitchFamily="18" charset="0"/>
                <a:cs typeface="Times New Roman" pitchFamily="18" charset="0"/>
              </a:rPr>
              <a:t>Adaptive MAD </a:t>
            </a:r>
            <a:r>
              <a:rPr lang="en-US" altLang="ko-KR" dirty="0" smtClean="0">
                <a:latin typeface="Times New Roman" pitchFamily="18" charset="0"/>
                <a:cs typeface="Times New Roman" pitchFamily="18" charset="0"/>
              </a:rPr>
              <a:t>prediction (cont’d)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>
                <a:latin typeface="Times New Roman" pitchFamily="18" charset="0"/>
                <a:cs typeface="Times New Roman" pitchFamily="18" charset="0"/>
              </a:rPr>
              <a:t>Temporal correlation</a:t>
            </a:r>
          </a:p>
          <a:p>
            <a:endParaRPr lang="en-US" altLang="ko-KR" dirty="0">
              <a:latin typeface="Times New Roman" pitchFamily="18" charset="0"/>
              <a:cs typeface="Times New Roman" pitchFamily="18" charset="0"/>
            </a:endParaRPr>
          </a:p>
          <a:p>
            <a:endParaRPr lang="en-US" altLang="ko-KR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altLang="ko-KR" dirty="0" smtClean="0">
                <a:latin typeface="Times New Roman" pitchFamily="18" charset="0"/>
                <a:cs typeface="Times New Roman" pitchFamily="18" charset="0"/>
              </a:rPr>
              <a:t>Spatial </a:t>
            </a:r>
            <a:r>
              <a:rPr lang="en-US" altLang="ko-KR" dirty="0">
                <a:latin typeface="Times New Roman" pitchFamily="18" charset="0"/>
                <a:cs typeface="Times New Roman" pitchFamily="18" charset="0"/>
              </a:rPr>
              <a:t>correlation</a:t>
            </a:r>
            <a:endParaRPr lang="ko-KR" altLang="en-US" dirty="0">
              <a:latin typeface="Times New Roman" pitchFamily="18" charset="0"/>
              <a:cs typeface="Times New Roman" pitchFamily="18" charset="0"/>
            </a:endParaRPr>
          </a:p>
          <a:p>
            <a:endParaRPr lang="en-US" altLang="ko-KR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altLang="ko-KR" dirty="0">
              <a:latin typeface="Times New Roman" pitchFamily="18" charset="0"/>
              <a:cs typeface="Times New Roman" pitchFamily="18" charset="0"/>
            </a:endParaRPr>
          </a:p>
          <a:p>
            <a:endParaRPr lang="en-US" altLang="ko-KR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altLang="ko-KR" dirty="0">
              <a:latin typeface="Times New Roman" pitchFamily="18" charset="0"/>
              <a:cs typeface="Times New Roman" pitchFamily="18" charset="0"/>
            </a:endParaRPr>
          </a:p>
          <a:p>
            <a:endParaRPr lang="en-US" altLang="ko-KR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altLang="ko-KR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altLang="ko-KR" dirty="0" smtClean="0">
                <a:latin typeface="Times New Roman" pitchFamily="18" charset="0"/>
                <a:cs typeface="Times New Roman" pitchFamily="18" charset="0"/>
              </a:rPr>
              <a:t>Adaptively select </a:t>
            </a:r>
            <a:endParaRPr lang="ko-KR" alt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2C890EC-00C0-4CCF-AD7A-7DAE000E087A}" type="slidenum">
              <a:rPr lang="ko-KR" altLang="en-US" smtClean="0"/>
              <a:pPr>
                <a:defRPr/>
              </a:pPr>
              <a:t>5</a:t>
            </a:fld>
            <a:endParaRPr lang="ko-KR" altLang="en-US" dirty="0"/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9" name="그림 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4915" y="3429000"/>
            <a:ext cx="3831301" cy="13322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graphicFrame>
        <p:nvGraphicFramePr>
          <p:cNvPr id="12" name="개체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68172953"/>
              </p:ext>
            </p:extLst>
          </p:nvPr>
        </p:nvGraphicFramePr>
        <p:xfrm>
          <a:off x="3036789" y="1700808"/>
          <a:ext cx="2903363" cy="43204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474" name="수식" r:id="rId4" imgW="1600200" imgH="241300" progId="Equation.3">
                  <p:embed/>
                </p:oleObj>
              </mc:Choice>
              <mc:Fallback>
                <p:oleObj name="수식" r:id="rId4" imgW="1600200" imgH="24130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36789" y="1700808"/>
                        <a:ext cx="2903363" cy="43204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graphicFrame>
        <p:nvGraphicFramePr>
          <p:cNvPr id="14" name="개체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44395680"/>
              </p:ext>
            </p:extLst>
          </p:nvPr>
        </p:nvGraphicFramePr>
        <p:xfrm>
          <a:off x="3016627" y="2708920"/>
          <a:ext cx="2876315" cy="42802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475" name="수식" r:id="rId6" imgW="1600200" imgH="241300" progId="Equation.3">
                  <p:embed/>
                </p:oleObj>
              </mc:Choice>
              <mc:Fallback>
                <p:oleObj name="수식" r:id="rId6" imgW="1600200" imgH="24130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16627" y="2708920"/>
                        <a:ext cx="2876315" cy="42802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graphicFrame>
        <p:nvGraphicFramePr>
          <p:cNvPr id="16" name="개체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76368335"/>
              </p:ext>
            </p:extLst>
          </p:nvPr>
        </p:nvGraphicFramePr>
        <p:xfrm>
          <a:off x="1434228" y="5380056"/>
          <a:ext cx="5946084" cy="11452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476" name="수식" r:id="rId8" imgW="3606800" imgH="698500" progId="Equation.3">
                  <p:embed/>
                </p:oleObj>
              </mc:Choice>
              <mc:Fallback>
                <p:oleObj name="수식" r:id="rId8" imgW="3606800" imgH="698500" progId="Equation.3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34228" y="5380056"/>
                        <a:ext cx="5946084" cy="114528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927722846"/>
      </p:ext>
    </p:extLst>
  </p:cSld>
  <p:clrMapOvr>
    <a:masterClrMapping/>
  </p:clrMapOvr>
</p:sld>
</file>

<file path=ppt/theme/theme1.xml><?xml version="1.0" encoding="utf-8"?>
<a:theme xmlns:a="http://schemas.openxmlformats.org/drawingml/2006/main" name="ipsl_ppt_typ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Dec,06,2011-individual_meeting</Template>
  <TotalTime>15994</TotalTime>
  <Words>262</Words>
  <Application>Microsoft Office PowerPoint</Application>
  <PresentationFormat>화면 슬라이드 쇼(4:3)</PresentationFormat>
  <Paragraphs>42</Paragraphs>
  <Slides>5</Slides>
  <Notes>1</Notes>
  <HiddenSlides>0</HiddenSlides>
  <MMClips>0</MMClips>
  <ScaleCrop>false</ScaleCrop>
  <HeadingPairs>
    <vt:vector size="6" baseType="variant">
      <vt:variant>
        <vt:lpstr>테마</vt:lpstr>
      </vt:variant>
      <vt:variant>
        <vt:i4>1</vt:i4>
      </vt:variant>
      <vt:variant>
        <vt:lpstr>포함된 OLE 서버</vt:lpstr>
      </vt:variant>
      <vt:variant>
        <vt:i4>1</vt:i4>
      </vt:variant>
      <vt:variant>
        <vt:lpstr>슬라이드 제목</vt:lpstr>
      </vt:variant>
      <vt:variant>
        <vt:i4>5</vt:i4>
      </vt:variant>
    </vt:vector>
  </HeadingPairs>
  <TitlesOfParts>
    <vt:vector size="7" baseType="lpstr">
      <vt:lpstr>ipsl_ppt_type</vt:lpstr>
      <vt:lpstr>수식</vt:lpstr>
      <vt:lpstr>Reports on improvement of the rate control</vt:lpstr>
      <vt:lpstr>Summary</vt:lpstr>
      <vt:lpstr>Target bits clipping</vt:lpstr>
      <vt:lpstr>Adaptive MAD prediction</vt:lpstr>
      <vt:lpstr>Adaptive MAD prediction (cont’d)</vt:lpstr>
    </vt:vector>
  </TitlesOfParts>
  <Company>R&amp;D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Microsoft Corporation</dc:creator>
  <cp:lastModifiedBy>JohnChris</cp:lastModifiedBy>
  <cp:revision>288</cp:revision>
  <cp:lastPrinted>2011-07-17T23:54:03Z</cp:lastPrinted>
  <dcterms:created xsi:type="dcterms:W3CDTF">2006-10-05T04:04:58Z</dcterms:created>
  <dcterms:modified xsi:type="dcterms:W3CDTF">2012-07-18T16:28:27Z</dcterms:modified>
</cp:coreProperties>
</file>