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486" r:id="rId2"/>
    <p:sldId id="623" r:id="rId3"/>
    <p:sldId id="625" r:id="rId4"/>
    <p:sldId id="626" r:id="rId5"/>
    <p:sldId id="624" r:id="rId6"/>
    <p:sldId id="627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CC"/>
    <a:srgbClr val="5F5F5F"/>
    <a:srgbClr val="FFFFFF"/>
    <a:srgbClr val="B2B2B2"/>
    <a:srgbClr val="A50021"/>
    <a:srgbClr val="0000CC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24" autoAdjust="0"/>
    <p:restoredTop sz="98065" autoAdjust="0"/>
  </p:normalViewPr>
  <p:slideViewPr>
    <p:cSldViewPr>
      <p:cViewPr varScale="1">
        <p:scale>
          <a:sx n="74" d="100"/>
          <a:sy n="74" d="100"/>
        </p:scale>
        <p:origin x="-58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17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7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 smtClean="0"/>
              <a:t>Click to edit Master text styles</a:t>
            </a:r>
          </a:p>
          <a:p>
            <a:pPr lvl="1"/>
            <a:r>
              <a:rPr lang="en-US" altLang="ja-JP" noProof="0" smtClean="0"/>
              <a:t>Second level</a:t>
            </a:r>
          </a:p>
          <a:p>
            <a:pPr lvl="2"/>
            <a:r>
              <a:rPr lang="en-US" altLang="ja-JP" noProof="0" smtClean="0"/>
              <a:t>Third level</a:t>
            </a:r>
          </a:p>
          <a:p>
            <a:pPr lvl="3"/>
            <a:r>
              <a:rPr lang="en-US" altLang="ja-JP" noProof="0" smtClean="0"/>
              <a:t>Fourth level</a:t>
            </a:r>
          </a:p>
          <a:p>
            <a:pPr lvl="4"/>
            <a:r>
              <a:rPr lang="en-US" altLang="ja-JP" noProof="0" smtClean="0"/>
              <a:t>Fifth level</a:t>
            </a:r>
          </a:p>
        </p:txBody>
      </p:sp>
      <p:sp>
        <p:nvSpPr>
          <p:cNvPr id="317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17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34FC3D3-173C-4930-96F3-4F35096BBA21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FBE5B-B4EA-4D91-9DDF-2EB6494F78BF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2CB60-F82D-4D66-B2D5-CAFB35D5099B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76200"/>
            <a:ext cx="215265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76200"/>
            <a:ext cx="630555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F83E5-BBA1-4848-8B89-F2DED1212CB1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EB349-83BF-492E-9420-95A5DFB951A7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7F047-82BD-4258-961B-C8A35223BF57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4038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295400"/>
            <a:ext cx="4038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EC8D2-6BA3-4385-830D-2864DC1DA143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05838-5B42-488F-AADF-4CE94E55DF0A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600E4-C916-413D-9B3A-50E6A3CDCACD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8D605-5BCB-4AF2-8CC6-C5E18438CA76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A0988-F519-462A-A0C4-4A453D8FD28B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36C88-BB91-4DED-A69F-68C52036CDD9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76200"/>
            <a:ext cx="861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954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굴림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굴림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00" y="6400800"/>
            <a:ext cx="1905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굴림" pitchFamily="34" charset="-127"/>
              </a:defRPr>
            </a:lvl1pPr>
          </a:lstStyle>
          <a:p>
            <a:pPr>
              <a:defRPr/>
            </a:pPr>
            <a:fld id="{4E6CBE62-2984-4279-BC69-0ECFFE4F458F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grpSp>
        <p:nvGrpSpPr>
          <p:cNvPr id="1032" name="Group 7"/>
          <p:cNvGrpSpPr>
            <a:grpSpLocks/>
          </p:cNvGrpSpPr>
          <p:nvPr/>
        </p:nvGrpSpPr>
        <p:grpSpPr bwMode="auto">
          <a:xfrm>
            <a:off x="3675063" y="2538413"/>
            <a:ext cx="9144000" cy="0"/>
            <a:chOff x="0" y="0"/>
            <a:chExt cx="5760" cy="0"/>
          </a:xfrm>
        </p:grpSpPr>
        <p:sp>
          <p:nvSpPr>
            <p:cNvPr id="1034" name="Rectangle 8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0"/>
            </a:xfrm>
            <a:prstGeom prst="rect">
              <a:avLst/>
            </a:prstGeom>
            <a:solidFill>
              <a:srgbClr val="D4D6E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ko-KR"/>
            </a:p>
          </p:txBody>
        </p:sp>
        <p:sp>
          <p:nvSpPr>
            <p:cNvPr id="1035" name="Rectangle 9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0"/>
            </a:xfrm>
            <a:prstGeom prst="rect">
              <a:avLst/>
            </a:prstGeom>
            <a:solidFill>
              <a:srgbClr val="D4D6E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ko-KR" altLang="ko-KR"/>
            </a:p>
          </p:txBody>
        </p:sp>
      </p:grpSp>
      <p:pic>
        <p:nvPicPr>
          <p:cNvPr id="1033" name="Picture 2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781800"/>
            <a:ext cx="9144000" cy="8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0000C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wmf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08667EB-14C9-442F-BA06-5F92401E1F8E}" type="slidenum">
              <a:rPr lang="ko-KR" altLang="en-US" smtClean="0"/>
              <a:pPr/>
              <a:t>1</a:t>
            </a:fld>
            <a:endParaRPr lang="en-US" altLang="ko-KR" smtClean="0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838200"/>
            <a:ext cx="9144000" cy="304800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6275"/>
                  <a:invGamma/>
                </a:schemeClr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latinLnBrk="1">
              <a:defRPr/>
            </a:pPr>
            <a:endParaRPr kumimoji="1" lang="ko-KR" altLang="en-US" sz="2400">
              <a:latin typeface="굴림" pitchFamily="50" charset="-127"/>
              <a:ea typeface="굴림" pitchFamily="50" charset="-127"/>
              <a:cs typeface="+mn-cs"/>
            </a:endParaRPr>
          </a:p>
        </p:txBody>
      </p:sp>
      <p:pic>
        <p:nvPicPr>
          <p:cNvPr id="2052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1800"/>
            <a:ext cx="9144000" cy="8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25" descr="222222222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99450" y="533400"/>
            <a:ext cx="623888" cy="14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0" name="Text Box 26"/>
          <p:cNvSpPr txBox="1">
            <a:spLocks noChangeArrowheads="1"/>
          </p:cNvSpPr>
          <p:nvPr/>
        </p:nvSpPr>
        <p:spPr bwMode="auto">
          <a:xfrm>
            <a:off x="7740650" y="6524625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latinLnBrk="1">
              <a:spcBef>
                <a:spcPct val="50000"/>
              </a:spcBef>
              <a:defRPr/>
            </a:pPr>
            <a:r>
              <a:rPr kumimoji="1" lang="en-US" altLang="ko-KR" sz="1400" b="1">
                <a:latin typeface="HY견고딕" pitchFamily="18" charset="-127"/>
                <a:ea typeface="HY견고딕" pitchFamily="18" charset="-127"/>
                <a:cs typeface="+mn-cs"/>
              </a:rPr>
              <a:t>- </a:t>
            </a:r>
            <a:fld id="{CBE463F6-F833-4C5C-B7D1-5CEEE53C3F3F}" type="slidenum">
              <a:rPr kumimoji="1" lang="en-US" altLang="ko-KR" sz="1400" b="1">
                <a:latin typeface="HY견고딕" pitchFamily="18" charset="-127"/>
                <a:ea typeface="HY견고딕" pitchFamily="18" charset="-127"/>
                <a:cs typeface="+mn-cs"/>
              </a:rPr>
              <a:pPr algn="r" latinLnBrk="1">
                <a:spcBef>
                  <a:spcPct val="50000"/>
                </a:spcBef>
                <a:defRPr/>
              </a:pPr>
              <a:t>1</a:t>
            </a:fld>
            <a:r>
              <a:rPr kumimoji="1" lang="en-US" altLang="ko-KR" sz="1400" b="1">
                <a:latin typeface="HY견고딕" pitchFamily="18" charset="-127"/>
                <a:ea typeface="HY견고딕" pitchFamily="18" charset="-127"/>
                <a:cs typeface="+mn-cs"/>
              </a:rPr>
              <a:t> -</a:t>
            </a:r>
          </a:p>
        </p:txBody>
      </p:sp>
      <p:pic>
        <p:nvPicPr>
          <p:cNvPr id="2056" name="Picture 27" descr="에트리 30주년 엠블렘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5675" y="0"/>
            <a:ext cx="5302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8"/>
          <p:cNvSpPr>
            <a:spLocks noChangeArrowheads="1"/>
          </p:cNvSpPr>
          <p:nvPr/>
        </p:nvSpPr>
        <p:spPr bwMode="auto">
          <a:xfrm>
            <a:off x="0" y="3716338"/>
            <a:ext cx="9144000" cy="306705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latinLnBrk="1">
              <a:defRPr/>
            </a:pPr>
            <a:endParaRPr kumimoji="1" lang="ko-KR" altLang="ko-KR" sz="2400" dirty="0"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0" y="0"/>
            <a:ext cx="9144000" cy="1933575"/>
          </a:xfrm>
          <a:prstGeom prst="rect">
            <a:avLst/>
          </a:prstGeom>
          <a:gradFill rotWithShape="0">
            <a:gsLst>
              <a:gs pos="0">
                <a:srgbClr val="C0C0C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latinLnBrk="1">
              <a:defRPr/>
            </a:pPr>
            <a:endParaRPr kumimoji="1" lang="ko-KR" altLang="ko-KR" sz="2400">
              <a:latin typeface="굴림" pitchFamily="50" charset="-127"/>
              <a:ea typeface="굴림" pitchFamily="50" charset="-127"/>
              <a:cs typeface="+mn-cs"/>
            </a:endParaRPr>
          </a:p>
        </p:txBody>
      </p:sp>
      <p:pic>
        <p:nvPicPr>
          <p:cNvPr id="2059" name="Picture 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628775"/>
            <a:ext cx="91725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75"/>
          <p:cNvSpPr txBox="1">
            <a:spLocks noChangeArrowheads="1"/>
          </p:cNvSpPr>
          <p:nvPr/>
        </p:nvSpPr>
        <p:spPr bwMode="auto">
          <a:xfrm>
            <a:off x="468313" y="2420938"/>
            <a:ext cx="8496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latinLnBrk="1">
              <a:defRPr/>
            </a:pPr>
            <a:r>
              <a:rPr kumimoji="1" lang="en-US" altLang="ko-KR" sz="3600" b="1" i="1">
                <a:solidFill>
                  <a:schemeClr val="bg1"/>
                </a:solidFill>
                <a:latin typeface="Tahoma" pitchFamily="34" charset="0"/>
                <a:ea typeface="가는각진제목체" pitchFamily="18" charset="-127"/>
                <a:cs typeface="+mn-cs"/>
              </a:rPr>
              <a:t>Mobile Research Activites of ETRI</a:t>
            </a:r>
          </a:p>
        </p:txBody>
      </p:sp>
      <p:pic>
        <p:nvPicPr>
          <p:cNvPr id="2061" name="Picture 8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989138"/>
            <a:ext cx="9144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62" name="Group 83"/>
          <p:cNvGrpSpPr>
            <a:grpSpLocks/>
          </p:cNvGrpSpPr>
          <p:nvPr/>
        </p:nvGrpSpPr>
        <p:grpSpPr bwMode="auto">
          <a:xfrm>
            <a:off x="161925" y="981075"/>
            <a:ext cx="8982075" cy="669925"/>
            <a:chOff x="102" y="3430"/>
            <a:chExt cx="5658" cy="422"/>
          </a:xfrm>
        </p:grpSpPr>
        <p:pic>
          <p:nvPicPr>
            <p:cNvPr id="2065" name="Picture 84" descr="j030296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2" y="3430"/>
              <a:ext cx="558" cy="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6" name="Picture 85" descr="j014906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70" y="3430"/>
              <a:ext cx="274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7" name="Picture 86" descr="j021600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372" y="3430"/>
              <a:ext cx="626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8" name="Picture 87" descr="j0386406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954" y="3430"/>
              <a:ext cx="407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9" name="Picture 88" descr="j0149053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008" y="3430"/>
              <a:ext cx="626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70" name="Picture 89" descr="j0149054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2645" y="3430"/>
              <a:ext cx="627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71" name="Picture 90" descr="j0316505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282" y="3430"/>
              <a:ext cx="626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72" name="Picture 91" descr="j0386250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919" y="3430"/>
              <a:ext cx="627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73" name="Picture 92" descr="j0386260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4556" y="3430"/>
              <a:ext cx="626" cy="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74" name="Picture 93" descr="j0227721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5193" y="3430"/>
              <a:ext cx="567" cy="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63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411163" y="1989138"/>
            <a:ext cx="8534400" cy="1676400"/>
          </a:xfrm>
          <a:noFill/>
        </p:spPr>
        <p:txBody>
          <a:bodyPr wrap="square"/>
          <a:lstStyle/>
          <a:p>
            <a:pPr algn="ctr" eaLnBrk="1" hangingPunct="1"/>
            <a:r>
              <a:rPr lang="en-US" sz="4000" b="1" dirty="0" smtClean="0"/>
              <a:t>JCTVC-J0261: </a:t>
            </a:r>
            <a:r>
              <a:rPr lang="en-CA" sz="4000" b="1" dirty="0" smtClean="0"/>
              <a:t>Signaling </a:t>
            </a:r>
            <a:r>
              <a:rPr lang="en-CA" sz="4000" b="1" dirty="0" smtClean="0"/>
              <a:t>of VPS Activation</a:t>
            </a:r>
            <a:endParaRPr lang="en-US" altLang="ja-JP" sz="4000" dirty="0" smtClean="0">
              <a:ea typeface="ＭＳ Ｐゴシック" pitchFamily="50" charset="-128"/>
            </a:endParaRPr>
          </a:p>
        </p:txBody>
      </p:sp>
      <p:sp>
        <p:nvSpPr>
          <p:cNvPr id="2064" name="Rectangle 2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19600"/>
            <a:ext cx="6400800" cy="1295400"/>
          </a:xfrm>
        </p:spPr>
        <p:txBody>
          <a:bodyPr/>
          <a:lstStyle/>
          <a:p>
            <a:pPr eaLnBrk="1" hangingPunct="1"/>
            <a:r>
              <a:rPr lang="en-CA" altLang="ko-KR" sz="2400" b="1" dirty="0" smtClean="0">
                <a:solidFill>
                  <a:schemeClr val="tx1"/>
                </a:solidFill>
              </a:rPr>
              <a:t>Truong Cong </a:t>
            </a:r>
            <a:r>
              <a:rPr lang="en-CA" altLang="ko-KR" sz="2400" b="1" dirty="0" err="1" smtClean="0">
                <a:solidFill>
                  <a:schemeClr val="tx1"/>
                </a:solidFill>
              </a:rPr>
              <a:t>Thang</a:t>
            </a:r>
            <a:r>
              <a:rPr lang="en-CA" altLang="ko-KR" sz="2400" b="1" dirty="0" smtClean="0">
                <a:solidFill>
                  <a:schemeClr val="tx1"/>
                </a:solidFill>
              </a:rPr>
              <a:t>, </a:t>
            </a:r>
            <a:r>
              <a:rPr lang="en-CA" altLang="ko-KR" sz="2400" b="1" dirty="0" err="1" smtClean="0">
                <a:solidFill>
                  <a:schemeClr val="tx1"/>
                </a:solidFill>
              </a:rPr>
              <a:t>UoA</a:t>
            </a:r>
            <a:r>
              <a:rPr lang="en-CA" altLang="ko-KR" sz="2400" b="1" dirty="0" smtClean="0">
                <a:solidFill>
                  <a:schemeClr val="tx1"/>
                </a:solidFill>
              </a:rPr>
              <a:t> </a:t>
            </a:r>
          </a:p>
          <a:p>
            <a:pPr eaLnBrk="1" hangingPunct="1"/>
            <a:r>
              <a:rPr lang="en-CA" altLang="ko-KR" sz="2400" b="1" dirty="0" smtClean="0">
                <a:solidFill>
                  <a:schemeClr val="tx1"/>
                </a:solidFill>
              </a:rPr>
              <a:t>&amp; </a:t>
            </a:r>
          </a:p>
          <a:p>
            <a:pPr eaLnBrk="1" hangingPunct="1"/>
            <a:r>
              <a:rPr lang="en-CA" altLang="ko-KR" sz="2400" b="1" dirty="0" smtClean="0">
                <a:solidFill>
                  <a:schemeClr val="tx1"/>
                </a:solidFill>
              </a:rPr>
              <a:t>Jung Won Kang, ETRI</a:t>
            </a:r>
            <a:endParaRPr lang="en-US" altLang="ko-KR" sz="2400" b="1" dirty="0" smtClean="0">
              <a:solidFill>
                <a:schemeClr val="tx1"/>
              </a:solidFill>
              <a:ea typeface="굴림" pitchFamily="34" charset="-127"/>
            </a:endParaRPr>
          </a:p>
          <a:p>
            <a:pPr eaLnBrk="1" hangingPunct="1"/>
            <a:endParaRPr lang="en-US" altLang="ko-KR" sz="2000" b="1" dirty="0" smtClean="0">
              <a:solidFill>
                <a:schemeClr val="accent2"/>
              </a:solidFill>
              <a:ea typeface="굴림" pitchFamily="34" charset="-127"/>
            </a:endParaRPr>
          </a:p>
          <a:p>
            <a:pPr eaLnBrk="1" hangingPunct="1"/>
            <a:endParaRPr lang="en-US" altLang="ko-KR" sz="2400" b="1" dirty="0" smtClean="0">
              <a:solidFill>
                <a:schemeClr val="accent2"/>
              </a:solidFill>
              <a:ea typeface="굴림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ea typeface="굴림" pitchFamily="34" charset="-127"/>
              </a:rPr>
              <a:t>Introduction</a:t>
            </a:r>
            <a:endParaRPr lang="en-US" altLang="ko-KR" dirty="0" smtClean="0">
              <a:ea typeface="굴림" pitchFamily="34" charset="-127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5029200"/>
          </a:xfrm>
        </p:spPr>
        <p:txBody>
          <a:bodyPr/>
          <a:lstStyle/>
          <a:p>
            <a:r>
              <a:rPr lang="en-CA" sz="2400" dirty="0" smtClean="0">
                <a:solidFill>
                  <a:schemeClr val="tx1"/>
                </a:solidFill>
              </a:rPr>
              <a:t>Extractor just needs info in NAL unit header and VPS only</a:t>
            </a:r>
          </a:p>
          <a:p>
            <a:r>
              <a:rPr lang="en-CA" sz="2400" dirty="0" smtClean="0">
                <a:solidFill>
                  <a:schemeClr val="tx1"/>
                </a:solidFill>
              </a:rPr>
              <a:t>However, to know which VPS is active, an extractor must parse slice headers, PPS, and SPS as well. </a:t>
            </a:r>
          </a:p>
          <a:p>
            <a:r>
              <a:rPr lang="en-CA" sz="2400" dirty="0" smtClean="0">
                <a:solidFill>
                  <a:schemeClr val="tx1"/>
                </a:solidFill>
              </a:rPr>
              <a:t>That is, an extractor must </a:t>
            </a:r>
            <a:r>
              <a:rPr lang="en-CA" sz="2400" dirty="0" smtClean="0">
                <a:solidFill>
                  <a:schemeClr val="tx1"/>
                </a:solidFill>
              </a:rPr>
              <a:t>understand </a:t>
            </a:r>
            <a:r>
              <a:rPr lang="en-CA" sz="2400" dirty="0" smtClean="0">
                <a:solidFill>
                  <a:schemeClr val="tx1"/>
                </a:solidFill>
              </a:rPr>
              <a:t>the syntax elements in parameter sets and slice headers. </a:t>
            </a:r>
          </a:p>
          <a:p>
            <a:r>
              <a:rPr lang="en-CA" sz="2400" dirty="0" smtClean="0">
                <a:solidFill>
                  <a:schemeClr val="tx1"/>
                </a:solidFill>
              </a:rPr>
              <a:t>We propose a direct signaling of active VPS</a:t>
            </a:r>
          </a:p>
          <a:p>
            <a:r>
              <a:rPr lang="en-CA" sz="2400" dirty="0" smtClean="0">
                <a:solidFill>
                  <a:schemeClr val="tx1"/>
                </a:solidFill>
              </a:rPr>
              <a:t>Extractor will just parse </a:t>
            </a:r>
          </a:p>
          <a:p>
            <a:pPr lvl="1"/>
            <a:r>
              <a:rPr lang="en-CA" sz="2000" dirty="0" smtClean="0"/>
              <a:t>the proposed signaling message (simply indicating the id of active VPS)</a:t>
            </a:r>
          </a:p>
          <a:p>
            <a:pPr lvl="1"/>
            <a:r>
              <a:rPr lang="en-CA" sz="2000" dirty="0" smtClean="0"/>
              <a:t>NAL unit header</a:t>
            </a:r>
          </a:p>
          <a:p>
            <a:pPr lvl="1"/>
            <a:r>
              <a:rPr lang="en-CA" sz="2000" dirty="0" smtClean="0"/>
              <a:t>VPS</a:t>
            </a:r>
          </a:p>
          <a:p>
            <a:pPr lvl="1"/>
            <a:endParaRPr lang="en-CA" sz="2000" dirty="0" smtClean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7573221-6307-4CC0-B013-D056C4C3D3A1}" type="slidenum">
              <a:rPr lang="ko-KR" altLang="en-US" smtClean="0"/>
              <a:pPr/>
              <a:t>2</a:t>
            </a:fld>
            <a:endParaRPr lang="en-US" altLang="ko-K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ea typeface="굴림" pitchFamily="34" charset="-127"/>
              </a:rPr>
              <a:t>Current operation 	</a:t>
            </a:r>
          </a:p>
        </p:txBody>
      </p:sp>
      <p:sp>
        <p:nvSpPr>
          <p:cNvPr id="409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E3D71B7-29DB-4391-8793-B80561C35DA5}" type="slidenum">
              <a:rPr lang="ko-KR" altLang="en-US" smtClean="0"/>
              <a:pPr/>
              <a:t>3</a:t>
            </a:fld>
            <a:endParaRPr lang="en-US" altLang="ko-KR" smtClean="0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371600" y="2055813"/>
            <a:ext cx="1143000" cy="36988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ja-JP" dirty="0" smtClean="0">
                <a:ea typeface="ＭＳ Ｐゴシック" pitchFamily="50" charset="-128"/>
              </a:rPr>
              <a:t>VPS</a:t>
            </a:r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3352800" y="2055813"/>
            <a:ext cx="1143000" cy="3698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ja-JP" dirty="0" smtClean="0">
                <a:ea typeface="ＭＳ Ｐゴシック" pitchFamily="50" charset="-128"/>
              </a:rPr>
              <a:t>SPS </a:t>
            </a:r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5181600" y="2055813"/>
            <a:ext cx="1143000" cy="3698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ja-JP" dirty="0" smtClean="0">
                <a:ea typeface="ＭＳ Ｐゴシック" pitchFamily="50" charset="-128"/>
              </a:rPr>
              <a:t>PPS</a:t>
            </a:r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4103" name="Text Box 9"/>
          <p:cNvSpPr txBox="1">
            <a:spLocks noChangeArrowheads="1"/>
          </p:cNvSpPr>
          <p:nvPr/>
        </p:nvSpPr>
        <p:spPr bwMode="auto">
          <a:xfrm>
            <a:off x="7315200" y="2032000"/>
            <a:ext cx="1143000" cy="64611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>
                <a:ea typeface="ＭＳ Ｐゴシック" pitchFamily="50" charset="-128"/>
              </a:rPr>
              <a:t>Slice header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581400" y="2362200"/>
            <a:ext cx="1143000" cy="3698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ja-JP" dirty="0" smtClean="0">
                <a:ea typeface="ＭＳ Ｐゴシック" pitchFamily="50" charset="-128"/>
              </a:rPr>
              <a:t>SPS</a:t>
            </a:r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810000" y="2667000"/>
            <a:ext cx="1143000" cy="3698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ja-JP" dirty="0" smtClean="0">
                <a:ea typeface="ＭＳ Ｐゴシック" pitchFamily="50" charset="-128"/>
              </a:rPr>
              <a:t>SPS</a:t>
            </a:r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5410200" y="2362200"/>
            <a:ext cx="1143000" cy="3698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ja-JP" dirty="0" smtClean="0">
                <a:ea typeface="ＭＳ Ｐゴシック" pitchFamily="50" charset="-128"/>
              </a:rPr>
              <a:t>PPS</a:t>
            </a:r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5724525" y="2667000"/>
            <a:ext cx="1143000" cy="3698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ja-JP" dirty="0" smtClean="0">
                <a:ea typeface="ＭＳ Ｐゴシック" pitchFamily="50" charset="-128"/>
              </a:rPr>
              <a:t>PPS</a:t>
            </a:r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4108" name="Freeform 2"/>
          <p:cNvSpPr>
            <a:spLocks/>
          </p:cNvSpPr>
          <p:nvPr/>
        </p:nvSpPr>
        <p:spPr bwMode="auto">
          <a:xfrm flipH="1">
            <a:off x="2328863" y="1717675"/>
            <a:ext cx="1331912" cy="314325"/>
          </a:xfrm>
          <a:custGeom>
            <a:avLst/>
            <a:gdLst>
              <a:gd name="T0" fmla="*/ 0 w 1306285"/>
              <a:gd name="T1" fmla="*/ 271239 h 319581"/>
              <a:gd name="T2" fmla="*/ 547471 w 1306285"/>
              <a:gd name="T3" fmla="*/ 262 h 319581"/>
              <a:gd name="T4" fmla="*/ 1331686 w 1306285"/>
              <a:gd name="T5" fmla="*/ 314025 h 31958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06285" h="319581">
                <a:moveTo>
                  <a:pt x="0" y="276038"/>
                </a:moveTo>
                <a:cubicBezTo>
                  <a:pt x="159657" y="134524"/>
                  <a:pt x="319314" y="-6990"/>
                  <a:pt x="537028" y="267"/>
                </a:cubicBezTo>
                <a:cubicBezTo>
                  <a:pt x="754742" y="7524"/>
                  <a:pt x="1030513" y="163552"/>
                  <a:pt x="1306285" y="31958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4109" name="Freeform 16"/>
          <p:cNvSpPr>
            <a:spLocks/>
          </p:cNvSpPr>
          <p:nvPr/>
        </p:nvSpPr>
        <p:spPr bwMode="auto">
          <a:xfrm flipH="1">
            <a:off x="4287838" y="1741488"/>
            <a:ext cx="1330325" cy="314325"/>
          </a:xfrm>
          <a:custGeom>
            <a:avLst/>
            <a:gdLst>
              <a:gd name="T0" fmla="*/ 0 w 1306285"/>
              <a:gd name="T1" fmla="*/ 271239 h 319581"/>
              <a:gd name="T2" fmla="*/ 547471 w 1306285"/>
              <a:gd name="T3" fmla="*/ 262 h 319581"/>
              <a:gd name="T4" fmla="*/ 1331686 w 1306285"/>
              <a:gd name="T5" fmla="*/ 314025 h 31958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06285" h="319581">
                <a:moveTo>
                  <a:pt x="0" y="276038"/>
                </a:moveTo>
                <a:cubicBezTo>
                  <a:pt x="159657" y="134524"/>
                  <a:pt x="319314" y="-6990"/>
                  <a:pt x="537028" y="267"/>
                </a:cubicBezTo>
                <a:cubicBezTo>
                  <a:pt x="754742" y="7524"/>
                  <a:pt x="1030513" y="163552"/>
                  <a:pt x="1306285" y="31958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4110" name="Freeform 17"/>
          <p:cNvSpPr>
            <a:spLocks/>
          </p:cNvSpPr>
          <p:nvPr/>
        </p:nvSpPr>
        <p:spPr bwMode="auto">
          <a:xfrm flipH="1">
            <a:off x="6200775" y="1762125"/>
            <a:ext cx="1331913" cy="336550"/>
          </a:xfrm>
          <a:custGeom>
            <a:avLst/>
            <a:gdLst>
              <a:gd name="T0" fmla="*/ 0 w 1306285"/>
              <a:gd name="T1" fmla="*/ 291514 h 319581"/>
              <a:gd name="T2" fmla="*/ 547471 w 1306285"/>
              <a:gd name="T3" fmla="*/ 282 h 319581"/>
              <a:gd name="T4" fmla="*/ 1331686 w 1306285"/>
              <a:gd name="T5" fmla="*/ 337498 h 31958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06285" h="319581">
                <a:moveTo>
                  <a:pt x="0" y="276038"/>
                </a:moveTo>
                <a:cubicBezTo>
                  <a:pt x="159657" y="134524"/>
                  <a:pt x="319314" y="-6990"/>
                  <a:pt x="537028" y="267"/>
                </a:cubicBezTo>
                <a:cubicBezTo>
                  <a:pt x="754742" y="7524"/>
                  <a:pt x="1030513" y="163552"/>
                  <a:pt x="1306285" y="31958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4111" name="Text Box 9"/>
          <p:cNvSpPr txBox="1">
            <a:spLocks noChangeArrowheads="1"/>
          </p:cNvSpPr>
          <p:nvPr/>
        </p:nvSpPr>
        <p:spPr bwMode="auto">
          <a:xfrm>
            <a:off x="1371600" y="2682875"/>
            <a:ext cx="1143000" cy="64611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>
                <a:ea typeface="ＭＳ Ｐゴシック" pitchFamily="50" charset="-128"/>
              </a:rPr>
              <a:t>NAL unit header</a:t>
            </a:r>
          </a:p>
        </p:txBody>
      </p:sp>
      <p:sp>
        <p:nvSpPr>
          <p:cNvPr id="4112" name="Oval 8"/>
          <p:cNvSpPr>
            <a:spLocks noChangeArrowheads="1"/>
          </p:cNvSpPr>
          <p:nvPr/>
        </p:nvSpPr>
        <p:spPr bwMode="auto">
          <a:xfrm>
            <a:off x="152400" y="1741488"/>
            <a:ext cx="2843213" cy="2297112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4113" name="Text Box 9"/>
          <p:cNvSpPr txBox="1">
            <a:spLocks noChangeArrowheads="1"/>
          </p:cNvSpPr>
          <p:nvPr/>
        </p:nvSpPr>
        <p:spPr bwMode="auto">
          <a:xfrm>
            <a:off x="384175" y="2363788"/>
            <a:ext cx="835025" cy="922337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>
                <a:ea typeface="ＭＳ Ｐゴシック" pitchFamily="50" charset="-128"/>
              </a:rPr>
              <a:t>SEI mess-ages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ea typeface="굴림" pitchFamily="34" charset="-127"/>
              </a:rPr>
              <a:t>Proposal for an additional way of signaling 	</a:t>
            </a:r>
          </a:p>
        </p:txBody>
      </p:sp>
      <p:sp>
        <p:nvSpPr>
          <p:cNvPr id="512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384C5AF-23AC-4093-A8B8-112A92E5E99E}" type="slidenum">
              <a:rPr lang="ko-KR" altLang="en-US" smtClean="0"/>
              <a:pPr/>
              <a:t>4</a:t>
            </a:fld>
            <a:endParaRPr lang="en-US" altLang="ko-KR" smtClean="0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371600" y="2055813"/>
            <a:ext cx="1143000" cy="36988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ja-JP" dirty="0" smtClean="0">
                <a:ea typeface="ＭＳ Ｐゴシック" pitchFamily="50" charset="-128"/>
              </a:rPr>
              <a:t>VPS</a:t>
            </a:r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3352800" y="2055813"/>
            <a:ext cx="1143000" cy="3698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ja-JP" dirty="0" smtClean="0">
                <a:ea typeface="ＭＳ Ｐゴシック" pitchFamily="50" charset="-128"/>
              </a:rPr>
              <a:t>SPS </a:t>
            </a:r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5181600" y="2055813"/>
            <a:ext cx="1143000" cy="3698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ja-JP" dirty="0" smtClean="0">
                <a:ea typeface="ＭＳ Ｐゴシック" pitchFamily="50" charset="-128"/>
              </a:rPr>
              <a:t>PPS</a:t>
            </a:r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5127" name="Text Box 9"/>
          <p:cNvSpPr txBox="1">
            <a:spLocks noChangeArrowheads="1"/>
          </p:cNvSpPr>
          <p:nvPr/>
        </p:nvSpPr>
        <p:spPr bwMode="auto">
          <a:xfrm>
            <a:off x="7315200" y="2032000"/>
            <a:ext cx="1143000" cy="64611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>
                <a:ea typeface="ＭＳ Ｐゴシック" pitchFamily="50" charset="-128"/>
              </a:rPr>
              <a:t>Slice header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581400" y="2362200"/>
            <a:ext cx="1143000" cy="3698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ja-JP" dirty="0" smtClean="0">
                <a:ea typeface="ＭＳ Ｐゴシック" pitchFamily="50" charset="-128"/>
              </a:rPr>
              <a:t>SPS</a:t>
            </a:r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810000" y="2667000"/>
            <a:ext cx="1143000" cy="3698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ja-JP" dirty="0" smtClean="0">
                <a:ea typeface="ＭＳ Ｐゴシック" pitchFamily="50" charset="-128"/>
              </a:rPr>
              <a:t>SPS</a:t>
            </a:r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5410200" y="2362200"/>
            <a:ext cx="1143000" cy="3698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ja-JP" dirty="0" smtClean="0">
                <a:ea typeface="ＭＳ Ｐゴシック" pitchFamily="50" charset="-128"/>
              </a:rPr>
              <a:t>PPS</a:t>
            </a:r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5724525" y="2667000"/>
            <a:ext cx="1143000" cy="3698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ja-JP" dirty="0" smtClean="0">
                <a:ea typeface="ＭＳ Ｐゴシック" pitchFamily="50" charset="-128"/>
              </a:rPr>
              <a:t>PPS</a:t>
            </a:r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5132" name="Freeform 2"/>
          <p:cNvSpPr>
            <a:spLocks/>
          </p:cNvSpPr>
          <p:nvPr/>
        </p:nvSpPr>
        <p:spPr bwMode="auto">
          <a:xfrm flipH="1">
            <a:off x="2328863" y="1717675"/>
            <a:ext cx="1331912" cy="314325"/>
          </a:xfrm>
          <a:custGeom>
            <a:avLst/>
            <a:gdLst>
              <a:gd name="T0" fmla="*/ 0 w 1306285"/>
              <a:gd name="T1" fmla="*/ 271239 h 319581"/>
              <a:gd name="T2" fmla="*/ 547471 w 1306285"/>
              <a:gd name="T3" fmla="*/ 262 h 319581"/>
              <a:gd name="T4" fmla="*/ 1331686 w 1306285"/>
              <a:gd name="T5" fmla="*/ 314025 h 31958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06285" h="319581">
                <a:moveTo>
                  <a:pt x="0" y="276038"/>
                </a:moveTo>
                <a:cubicBezTo>
                  <a:pt x="159657" y="134524"/>
                  <a:pt x="319314" y="-6990"/>
                  <a:pt x="537028" y="267"/>
                </a:cubicBezTo>
                <a:cubicBezTo>
                  <a:pt x="754742" y="7524"/>
                  <a:pt x="1030513" y="163552"/>
                  <a:pt x="1306285" y="31958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5133" name="Freeform 16"/>
          <p:cNvSpPr>
            <a:spLocks/>
          </p:cNvSpPr>
          <p:nvPr/>
        </p:nvSpPr>
        <p:spPr bwMode="auto">
          <a:xfrm flipH="1">
            <a:off x="4287838" y="1741488"/>
            <a:ext cx="1330325" cy="314325"/>
          </a:xfrm>
          <a:custGeom>
            <a:avLst/>
            <a:gdLst>
              <a:gd name="T0" fmla="*/ 0 w 1306285"/>
              <a:gd name="T1" fmla="*/ 271239 h 319581"/>
              <a:gd name="T2" fmla="*/ 547471 w 1306285"/>
              <a:gd name="T3" fmla="*/ 262 h 319581"/>
              <a:gd name="T4" fmla="*/ 1331686 w 1306285"/>
              <a:gd name="T5" fmla="*/ 314025 h 31958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06285" h="319581">
                <a:moveTo>
                  <a:pt x="0" y="276038"/>
                </a:moveTo>
                <a:cubicBezTo>
                  <a:pt x="159657" y="134524"/>
                  <a:pt x="319314" y="-6990"/>
                  <a:pt x="537028" y="267"/>
                </a:cubicBezTo>
                <a:cubicBezTo>
                  <a:pt x="754742" y="7524"/>
                  <a:pt x="1030513" y="163552"/>
                  <a:pt x="1306285" y="31958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5134" name="Freeform 17"/>
          <p:cNvSpPr>
            <a:spLocks/>
          </p:cNvSpPr>
          <p:nvPr/>
        </p:nvSpPr>
        <p:spPr bwMode="auto">
          <a:xfrm flipH="1">
            <a:off x="6200775" y="1762125"/>
            <a:ext cx="1331913" cy="336550"/>
          </a:xfrm>
          <a:custGeom>
            <a:avLst/>
            <a:gdLst>
              <a:gd name="T0" fmla="*/ 0 w 1306285"/>
              <a:gd name="T1" fmla="*/ 291514 h 319581"/>
              <a:gd name="T2" fmla="*/ 547471 w 1306285"/>
              <a:gd name="T3" fmla="*/ 282 h 319581"/>
              <a:gd name="T4" fmla="*/ 1331686 w 1306285"/>
              <a:gd name="T5" fmla="*/ 337498 h 31958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06285" h="319581">
                <a:moveTo>
                  <a:pt x="0" y="276038"/>
                </a:moveTo>
                <a:cubicBezTo>
                  <a:pt x="159657" y="134524"/>
                  <a:pt x="319314" y="-6990"/>
                  <a:pt x="537028" y="267"/>
                </a:cubicBezTo>
                <a:cubicBezTo>
                  <a:pt x="754742" y="7524"/>
                  <a:pt x="1030513" y="163552"/>
                  <a:pt x="1306285" y="31958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5135" name="Text Box 9"/>
          <p:cNvSpPr txBox="1">
            <a:spLocks noChangeArrowheads="1"/>
          </p:cNvSpPr>
          <p:nvPr/>
        </p:nvSpPr>
        <p:spPr bwMode="auto">
          <a:xfrm>
            <a:off x="1371600" y="2682875"/>
            <a:ext cx="1143000" cy="64611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>
                <a:ea typeface="ＭＳ Ｐゴシック" pitchFamily="50" charset="-128"/>
              </a:rPr>
              <a:t>NAL unit header</a:t>
            </a:r>
          </a:p>
        </p:txBody>
      </p:sp>
      <p:sp>
        <p:nvSpPr>
          <p:cNvPr id="5136" name="Oval 8"/>
          <p:cNvSpPr>
            <a:spLocks noChangeArrowheads="1"/>
          </p:cNvSpPr>
          <p:nvPr/>
        </p:nvSpPr>
        <p:spPr bwMode="auto">
          <a:xfrm>
            <a:off x="152400" y="1741488"/>
            <a:ext cx="2843213" cy="2297112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5137" name="Text Box 9"/>
          <p:cNvSpPr txBox="1">
            <a:spLocks noChangeArrowheads="1"/>
          </p:cNvSpPr>
          <p:nvPr/>
        </p:nvSpPr>
        <p:spPr bwMode="auto">
          <a:xfrm>
            <a:off x="384175" y="2363788"/>
            <a:ext cx="835025" cy="922337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>
                <a:ea typeface="ＭＳ Ｐゴシック" pitchFamily="50" charset="-128"/>
              </a:rPr>
              <a:t>SEI mess-ages</a:t>
            </a:r>
          </a:p>
        </p:txBody>
      </p:sp>
      <p:sp>
        <p:nvSpPr>
          <p:cNvPr id="5138" name="Text Box 9"/>
          <p:cNvSpPr txBox="1">
            <a:spLocks noChangeArrowheads="1"/>
          </p:cNvSpPr>
          <p:nvPr/>
        </p:nvSpPr>
        <p:spPr bwMode="auto">
          <a:xfrm>
            <a:off x="7288213" y="1592263"/>
            <a:ext cx="1143000" cy="3698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>
                <a:ea typeface="ＭＳ Ｐゴシック" pitchFamily="50" charset="-128"/>
              </a:rPr>
              <a:t>vps_id</a:t>
            </a:r>
          </a:p>
        </p:txBody>
      </p:sp>
      <p:sp>
        <p:nvSpPr>
          <p:cNvPr id="5139" name="Freeform 22"/>
          <p:cNvSpPr>
            <a:spLocks/>
          </p:cNvSpPr>
          <p:nvPr/>
        </p:nvSpPr>
        <p:spPr bwMode="auto">
          <a:xfrm rot="21422848" flipH="1">
            <a:off x="1903413" y="1066800"/>
            <a:ext cx="5619750" cy="889000"/>
          </a:xfrm>
          <a:custGeom>
            <a:avLst/>
            <a:gdLst>
              <a:gd name="T0" fmla="*/ 0 w 1306285"/>
              <a:gd name="T1" fmla="*/ 766745 h 319581"/>
              <a:gd name="T2" fmla="*/ 2309968 w 1306285"/>
              <a:gd name="T3" fmla="*/ 742 h 319581"/>
              <a:gd name="T4" fmla="*/ 5618843 w 1306285"/>
              <a:gd name="T5" fmla="*/ 887694 h 31958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06285" h="319581">
                <a:moveTo>
                  <a:pt x="0" y="276038"/>
                </a:moveTo>
                <a:cubicBezTo>
                  <a:pt x="159657" y="134524"/>
                  <a:pt x="319314" y="-6990"/>
                  <a:pt x="537028" y="267"/>
                </a:cubicBezTo>
                <a:cubicBezTo>
                  <a:pt x="754742" y="7524"/>
                  <a:pt x="1030513" y="163552"/>
                  <a:pt x="1306285" y="31958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" name="Line Callout 2 (Accent Bar) 1"/>
          <p:cNvSpPr/>
          <p:nvPr/>
        </p:nvSpPr>
        <p:spPr bwMode="auto">
          <a:xfrm flipH="1">
            <a:off x="2995613" y="3733800"/>
            <a:ext cx="2986087" cy="1295400"/>
          </a:xfrm>
          <a:prstGeom prst="accentCallout2">
            <a:avLst>
              <a:gd name="adj1" fmla="val 18750"/>
              <a:gd name="adj2" fmla="val -8333"/>
              <a:gd name="adj3" fmla="val -28308"/>
              <a:gd name="adj4" fmla="val -37938"/>
              <a:gd name="adj5" fmla="val -147389"/>
              <a:gd name="adj6" fmla="val -54274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ko-KR" sz="1600">
                <a:ea typeface="굴림" pitchFamily="34" charset="-127"/>
              </a:rPr>
              <a:t>Several options for this signaling:</a:t>
            </a:r>
          </a:p>
          <a:p>
            <a:pPr>
              <a:buFontTx/>
              <a:buChar char="-"/>
            </a:pPr>
            <a:r>
              <a:rPr lang="en-US" altLang="ko-KR" sz="1600">
                <a:ea typeface="굴림" pitchFamily="34" charset="-127"/>
              </a:rPr>
              <a:t>using access_unit_delimiter</a:t>
            </a:r>
          </a:p>
          <a:p>
            <a:pPr>
              <a:buFontTx/>
              <a:buChar char="-"/>
            </a:pPr>
            <a:r>
              <a:rPr lang="en-US" altLang="ko-KR" sz="1600">
                <a:ea typeface="굴림" pitchFamily="34" charset="-127"/>
              </a:rPr>
              <a:t>using a new SEI message</a:t>
            </a:r>
          </a:p>
          <a:p>
            <a:pPr>
              <a:buFontTx/>
              <a:buChar char="-"/>
            </a:pPr>
            <a:r>
              <a:rPr lang="en-US" altLang="ko-KR" sz="1600">
                <a:ea typeface="굴림" pitchFamily="34" charset="-127"/>
              </a:rPr>
              <a:t>using recovery_point SEI</a:t>
            </a:r>
          </a:p>
          <a:p>
            <a:endParaRPr lang="en-US" altLang="ko-KR" sz="1600">
              <a:ea typeface="굴림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ea typeface="굴림" pitchFamily="34" charset="-127"/>
              </a:rPr>
              <a:t>Proposed </a:t>
            </a:r>
            <a:r>
              <a:rPr lang="en-US" altLang="ko-KR" b="1" dirty="0" smtClean="0">
                <a:ea typeface="굴림" pitchFamily="34" charset="-127"/>
              </a:rPr>
              <a:t>syntax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181600"/>
          </a:xfrm>
        </p:spPr>
        <p:txBody>
          <a:bodyPr/>
          <a:lstStyle/>
          <a:p>
            <a:r>
              <a:rPr lang="en-US" altLang="ko-KR" sz="2000" dirty="0" smtClean="0">
                <a:solidFill>
                  <a:schemeClr val="tx1"/>
                </a:solidFill>
                <a:ea typeface="굴림" pitchFamily="34" charset="-127"/>
              </a:rPr>
              <a:t>Option </a:t>
            </a:r>
            <a:r>
              <a:rPr lang="en-US" altLang="ko-KR" sz="2000" dirty="0" smtClean="0">
                <a:solidFill>
                  <a:schemeClr val="tx1"/>
                </a:solidFill>
                <a:ea typeface="굴림" pitchFamily="34" charset="-127"/>
              </a:rPr>
              <a:t>1: AUD</a:t>
            </a:r>
          </a:p>
          <a:p>
            <a:endParaRPr lang="en-US" altLang="ko-KR" sz="2000" dirty="0" smtClean="0">
              <a:solidFill>
                <a:schemeClr val="tx1"/>
              </a:solidFill>
              <a:ea typeface="굴림" pitchFamily="34" charset="-127"/>
            </a:endParaRPr>
          </a:p>
          <a:p>
            <a:endParaRPr lang="en-US" altLang="ko-KR" sz="2000" dirty="0" smtClean="0">
              <a:solidFill>
                <a:schemeClr val="tx1"/>
              </a:solidFill>
              <a:ea typeface="굴림" pitchFamily="34" charset="-127"/>
            </a:endParaRPr>
          </a:p>
          <a:p>
            <a:endParaRPr lang="en-US" altLang="ko-KR" sz="2000" dirty="0" smtClean="0">
              <a:solidFill>
                <a:schemeClr val="tx1"/>
              </a:solidFill>
              <a:ea typeface="굴림" pitchFamily="34" charset="-127"/>
            </a:endParaRPr>
          </a:p>
          <a:p>
            <a:endParaRPr lang="en-US" altLang="ko-KR" sz="2000" dirty="0" smtClean="0">
              <a:solidFill>
                <a:schemeClr val="tx1"/>
              </a:solidFill>
              <a:ea typeface="굴림" pitchFamily="34" charset="-127"/>
            </a:endParaRPr>
          </a:p>
          <a:p>
            <a:pPr>
              <a:spcBef>
                <a:spcPts val="1200"/>
              </a:spcBef>
              <a:buNone/>
            </a:pPr>
            <a:endParaRPr lang="en-US" altLang="ko-KR" sz="2000" dirty="0" smtClean="0">
              <a:solidFill>
                <a:schemeClr val="tx1"/>
              </a:solidFill>
              <a:ea typeface="굴림" pitchFamily="34" charset="-127"/>
            </a:endParaRPr>
          </a:p>
          <a:p>
            <a:r>
              <a:rPr lang="en-US" altLang="ko-KR" sz="2000" dirty="0" smtClean="0">
                <a:solidFill>
                  <a:schemeClr val="tx1"/>
                </a:solidFill>
                <a:ea typeface="굴림" pitchFamily="34" charset="-127"/>
              </a:rPr>
              <a:t>Option2: a new SEI message</a:t>
            </a:r>
          </a:p>
          <a:p>
            <a:endParaRPr lang="en-US" altLang="ko-KR" sz="2000" dirty="0" smtClean="0">
              <a:solidFill>
                <a:schemeClr val="tx1"/>
              </a:solidFill>
              <a:ea typeface="굴림" pitchFamily="34" charset="-127"/>
            </a:endParaRPr>
          </a:p>
          <a:p>
            <a:endParaRPr lang="en-US" altLang="ko-KR" sz="2000" dirty="0" smtClean="0">
              <a:solidFill>
                <a:schemeClr val="tx1"/>
              </a:solidFill>
              <a:ea typeface="굴림" pitchFamily="34" charset="-127"/>
            </a:endParaRPr>
          </a:p>
          <a:p>
            <a:pPr>
              <a:lnSpc>
                <a:spcPts val="1800"/>
              </a:lnSpc>
              <a:spcBef>
                <a:spcPts val="0"/>
              </a:spcBef>
            </a:pPr>
            <a:endParaRPr lang="en-US" altLang="ko-KR" sz="2000" dirty="0" smtClean="0">
              <a:solidFill>
                <a:schemeClr val="tx1"/>
              </a:solidFill>
              <a:ea typeface="굴림" pitchFamily="34" charset="-127"/>
            </a:endParaRPr>
          </a:p>
          <a:p>
            <a:pPr>
              <a:spcBef>
                <a:spcPts val="0"/>
              </a:spcBef>
            </a:pPr>
            <a:r>
              <a:rPr lang="en-US" altLang="ko-KR" sz="2000" dirty="0" smtClean="0">
                <a:solidFill>
                  <a:schemeClr val="tx1"/>
                </a:solidFill>
                <a:ea typeface="굴림" pitchFamily="34" charset="-127"/>
              </a:rPr>
              <a:t>Option 3: Recovery point SEI message</a:t>
            </a:r>
          </a:p>
          <a:p>
            <a:endParaRPr lang="en-US" altLang="ko-KR" sz="2000" dirty="0" smtClean="0">
              <a:solidFill>
                <a:schemeClr val="tx1"/>
              </a:solidFill>
              <a:ea typeface="굴림" pitchFamily="34" charset="-127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1A42D52-6BF1-4852-94EF-EC57F2B43CAD}" type="slidenum">
              <a:rPr lang="ko-KR" altLang="en-US" smtClean="0"/>
              <a:pPr/>
              <a:t>5</a:t>
            </a:fld>
            <a:endParaRPr lang="en-US" altLang="ko-KR" smtClean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1143000" y="1143000"/>
          <a:ext cx="5638800" cy="1706880"/>
        </p:xfrm>
        <a:graphic>
          <a:graphicData uri="http://schemas.openxmlformats.org/drawingml/2006/table">
            <a:tbl>
              <a:tblPr/>
              <a:tblGrid>
                <a:gridCol w="4343400"/>
                <a:gridCol w="1295400"/>
              </a:tblGrid>
              <a:tr h="23956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 err="1">
                          <a:latin typeface="Times"/>
                          <a:ea typeface="맑은 고딕"/>
                          <a:cs typeface="Times New Roman"/>
                        </a:rPr>
                        <a:t>access_unit_delimiter_rbsp</a:t>
                      </a:r>
                      <a:r>
                        <a:rPr lang="en-GB" sz="1600" kern="100" dirty="0">
                          <a:latin typeface="Times"/>
                          <a:ea typeface="맑은 고딕"/>
                          <a:cs typeface="Times New Roman"/>
                        </a:rPr>
                        <a:t>( ) {</a:t>
                      </a:r>
                      <a:endParaRPr lang="ko-KR" sz="16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b="1" kern="100" dirty="0">
                          <a:latin typeface="Times New Roman"/>
                          <a:ea typeface="맑은 고딕"/>
                          <a:cs typeface="Times New Roman"/>
                        </a:rPr>
                        <a:t>Descriptor</a:t>
                      </a:r>
                      <a:endParaRPr lang="ko-KR" sz="16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77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latin typeface="Times"/>
                          <a:ea typeface="맑은 고딕"/>
                          <a:cs typeface="Times New Roman"/>
                        </a:rPr>
                        <a:t>  </a:t>
                      </a:r>
                      <a:r>
                        <a:rPr lang="en-GB" sz="1600" b="1" kern="100">
                          <a:latin typeface="Times"/>
                          <a:ea typeface="맑은 고딕"/>
                          <a:cs typeface="Times New Roman"/>
                        </a:rPr>
                        <a:t>pic_type</a:t>
                      </a:r>
                      <a:endParaRPr lang="ko-KR" sz="16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u(3)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77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kern="100">
                          <a:highlight>
                            <a:srgbClr val="FFFF00"/>
                          </a:highlight>
                          <a:latin typeface="Times"/>
                          <a:ea typeface="맑은 고딕"/>
                          <a:cs typeface="Times New Roman"/>
                        </a:rPr>
                        <a:t>	vps_id_present_flag</a:t>
                      </a:r>
                      <a:endParaRPr lang="ko-KR" sz="16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b="1" kern="100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u(1)</a:t>
                      </a:r>
                      <a:endParaRPr lang="ko-KR" sz="16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77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highlight>
                            <a:srgbClr val="FFFF00"/>
                          </a:highlight>
                          <a:latin typeface="Times"/>
                          <a:ea typeface="맑은 고딕"/>
                          <a:cs typeface="Times New Roman"/>
                        </a:rPr>
                        <a:t>	if( VPS_id_present_flag )</a:t>
                      </a:r>
                      <a:endParaRPr lang="ko-KR" sz="16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b="1" kern="100" dirty="0">
                        <a:highlight>
                          <a:srgbClr val="FFFF00"/>
                        </a:highlight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77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highlight>
                            <a:srgbClr val="FFFF00"/>
                          </a:highlight>
                          <a:latin typeface="Times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600" b="1" kern="100">
                          <a:highlight>
                            <a:srgbClr val="FFFF00"/>
                          </a:highlight>
                          <a:latin typeface="Times"/>
                          <a:ea typeface="맑은 고딕"/>
                          <a:cs typeface="Times New Roman"/>
                        </a:rPr>
                        <a:t>vps_id</a:t>
                      </a:r>
                      <a:endParaRPr lang="ko-KR" sz="16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b="1" kern="100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ue</a:t>
                      </a:r>
                      <a:r>
                        <a:rPr lang="en-GB" sz="1600" b="1" kern="100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(v)</a:t>
                      </a:r>
                      <a:endParaRPr lang="ko-KR" sz="16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77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latin typeface="Times"/>
                          <a:ea typeface="맑은 고딕"/>
                          <a:cs typeface="Times New Roman"/>
                        </a:rPr>
                        <a:t>	rbsp_trailing_bits( )</a:t>
                      </a:r>
                      <a:endParaRPr lang="ko-KR" sz="16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77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"/>
                          <a:ea typeface="맑은 고딕"/>
                          <a:cs typeface="Times New Roman"/>
                        </a:rPr>
                        <a:t>}</a:t>
                      </a:r>
                      <a:endParaRPr lang="ko-KR" sz="16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1143000" y="3429000"/>
          <a:ext cx="5638800" cy="762000"/>
        </p:xfrm>
        <a:graphic>
          <a:graphicData uri="http://schemas.openxmlformats.org/drawingml/2006/table">
            <a:tbl>
              <a:tblPr/>
              <a:tblGrid>
                <a:gridCol w="4343400"/>
                <a:gridCol w="1295400"/>
              </a:tblGrid>
              <a:tr h="25400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parameter_set_reference</a:t>
                      </a:r>
                      <a:r>
                        <a:rPr lang="en-US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( </a:t>
                      </a:r>
                      <a:r>
                        <a:rPr lang="en-US" sz="16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payloadSize</a:t>
                      </a:r>
                      <a:r>
                        <a:rPr lang="en-US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 ) {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>
                          <a:latin typeface="Times New Roman"/>
                          <a:ea typeface="맑은 고딕"/>
                          <a:cs typeface="Times New Roman"/>
                        </a:rPr>
                        <a:t>Descriptor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highlight>
                            <a:srgbClr val="FFFF00"/>
                          </a:highlight>
                          <a:latin typeface="Times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600" b="1" kern="100" dirty="0" err="1">
                          <a:highlight>
                            <a:srgbClr val="FFFF00"/>
                          </a:highlight>
                          <a:latin typeface="Times"/>
                          <a:ea typeface="맑은 고딕"/>
                          <a:cs typeface="Times New Roman"/>
                        </a:rPr>
                        <a:t>vps_id</a:t>
                      </a:r>
                      <a:endParaRPr lang="ko-KR" sz="16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kern="10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ue(v)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kern="100" dirty="0">
                          <a:latin typeface="Times"/>
                          <a:ea typeface="맑은 고딕"/>
                          <a:cs typeface="Times New Roman"/>
                        </a:rPr>
                        <a:t>}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1103871" y="4724400"/>
          <a:ext cx="5715000" cy="1950720"/>
        </p:xfrm>
        <a:graphic>
          <a:graphicData uri="http://schemas.openxmlformats.org/drawingml/2006/table">
            <a:tbl>
              <a:tblPr/>
              <a:tblGrid>
                <a:gridCol w="4419600"/>
                <a:gridCol w="1295400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 err="1">
                          <a:latin typeface="Times"/>
                          <a:ea typeface="맑은 고딕"/>
                          <a:cs typeface="Times New Roman"/>
                        </a:rPr>
                        <a:t>recovery_point</a:t>
                      </a:r>
                      <a:r>
                        <a:rPr lang="en-GB" sz="1600" kern="100" dirty="0">
                          <a:latin typeface="Times"/>
                          <a:ea typeface="맑은 고딕"/>
                          <a:cs typeface="Times New Roman"/>
                        </a:rPr>
                        <a:t>( </a:t>
                      </a:r>
                      <a:r>
                        <a:rPr lang="en-GB" sz="1600" kern="100" dirty="0" err="1">
                          <a:latin typeface="Times"/>
                          <a:ea typeface="맑은 고딕"/>
                          <a:cs typeface="Times New Roman"/>
                        </a:rPr>
                        <a:t>payloadSize</a:t>
                      </a:r>
                      <a:r>
                        <a:rPr lang="en-GB" sz="1600" kern="100" dirty="0">
                          <a:latin typeface="Times"/>
                          <a:ea typeface="맑은 고딕"/>
                          <a:cs typeface="Times New Roman"/>
                        </a:rPr>
                        <a:t> ) {</a:t>
                      </a:r>
                      <a:endParaRPr lang="ko-KR" sz="16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b="1" kern="100">
                          <a:latin typeface="Times New Roman"/>
                          <a:ea typeface="맑은 고딕"/>
                          <a:cs typeface="Times New Roman"/>
                        </a:rPr>
                        <a:t>Descriptor</a:t>
                      </a:r>
                      <a:endParaRPr lang="ko-KR" sz="16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kern="100">
                          <a:highlight>
                            <a:srgbClr val="FFFF00"/>
                          </a:highlight>
                          <a:latin typeface="Times"/>
                          <a:ea typeface="맑은 고딕"/>
                          <a:cs typeface="Times New Roman"/>
                        </a:rPr>
                        <a:t>	vps_id_present_flag</a:t>
                      </a:r>
                      <a:endParaRPr lang="ko-KR" sz="16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b="1" kern="10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u(1)</a:t>
                      </a:r>
                      <a:endParaRPr lang="ko-KR" sz="16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highlight>
                            <a:srgbClr val="FFFF00"/>
                          </a:highlight>
                          <a:latin typeface="Times"/>
                          <a:ea typeface="맑은 고딕"/>
                          <a:cs typeface="Times New Roman"/>
                        </a:rPr>
                        <a:t>	if( vps_id_present_flag )</a:t>
                      </a:r>
                      <a:endParaRPr lang="ko-KR" sz="16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b="1" kern="100">
                        <a:highlight>
                          <a:srgbClr val="FFFF00"/>
                        </a:highlight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highlight>
                            <a:srgbClr val="FFFF00"/>
                          </a:highlight>
                          <a:latin typeface="Times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600" b="1" kern="100">
                          <a:highlight>
                            <a:srgbClr val="FFFF00"/>
                          </a:highlight>
                          <a:latin typeface="Times"/>
                          <a:ea typeface="맑은 고딕"/>
                          <a:cs typeface="Times New Roman"/>
                        </a:rPr>
                        <a:t>vps_id</a:t>
                      </a:r>
                      <a:endParaRPr lang="ko-KR" sz="16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b="1" kern="10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ue(v)</a:t>
                      </a:r>
                      <a:endParaRPr lang="ko-KR" sz="16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kern="100">
                          <a:latin typeface="Times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600" b="1" kern="100">
                          <a:latin typeface="Times"/>
                          <a:ea typeface="MS Mincho"/>
                          <a:cs typeface="Times New Roman"/>
                        </a:rPr>
                        <a:t>recovery_poc_cnt</a:t>
                      </a:r>
                      <a:endParaRPr lang="ko-KR" sz="16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b="0" kern="100">
                          <a:latin typeface="Times New Roman"/>
                          <a:ea typeface="맑은 고딕"/>
                          <a:cs typeface="Times New Roman"/>
                        </a:rPr>
                        <a:t>ue(v)</a:t>
                      </a:r>
                      <a:endParaRPr lang="ko-KR" sz="16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kern="100">
                          <a:latin typeface="Times"/>
                          <a:ea typeface="맑은 고딕"/>
                          <a:cs typeface="Times New Roman"/>
                        </a:rPr>
                        <a:t>	exact_match_flag</a:t>
                      </a:r>
                      <a:endParaRPr lang="ko-KR" sz="16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b="0" kern="100">
                          <a:latin typeface="Times New Roman"/>
                          <a:ea typeface="맑은 고딕"/>
                          <a:cs typeface="Times New Roman"/>
                        </a:rPr>
                        <a:t>u(1)</a:t>
                      </a:r>
                      <a:endParaRPr lang="ko-KR" sz="16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kern="100">
                          <a:latin typeface="Times"/>
                          <a:ea typeface="맑은 고딕"/>
                          <a:cs typeface="Times New Roman"/>
                        </a:rPr>
                        <a:t>	broken_link_flag</a:t>
                      </a:r>
                      <a:endParaRPr lang="ko-KR" sz="16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b="0" kern="100">
                          <a:latin typeface="Times New Roman"/>
                          <a:ea typeface="맑은 고딕"/>
                          <a:cs typeface="Times New Roman"/>
                        </a:rPr>
                        <a:t>u(1)</a:t>
                      </a:r>
                      <a:endParaRPr lang="ko-KR" sz="16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latin typeface="Times"/>
                          <a:ea typeface="맑은 고딕"/>
                          <a:cs typeface="Times New Roman"/>
                        </a:rPr>
                        <a:t>}</a:t>
                      </a:r>
                      <a:endParaRPr lang="ko-KR" sz="16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ea typeface="굴림" pitchFamily="34" charset="-127"/>
              </a:rPr>
              <a:t>Conclusion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tx1"/>
                </a:solidFill>
                <a:ea typeface="굴림" pitchFamily="34" charset="-127"/>
              </a:rPr>
              <a:t>An additional way for direct signaling of active VPS is </a:t>
            </a:r>
            <a:r>
              <a:rPr lang="en-US" altLang="ko-KR" dirty="0" smtClean="0">
                <a:solidFill>
                  <a:schemeClr val="tx1"/>
                </a:solidFill>
                <a:ea typeface="굴림" pitchFamily="34" charset="-127"/>
              </a:rPr>
              <a:t>necessary</a:t>
            </a:r>
          </a:p>
          <a:p>
            <a:pPr lvl="1"/>
            <a:r>
              <a:rPr lang="en-US" altLang="ko-KR" dirty="0" smtClean="0">
                <a:ea typeface="굴림" pitchFamily="34" charset="-127"/>
              </a:rPr>
              <a:t>the signaling is present only when there is an update of VPS</a:t>
            </a:r>
            <a:endParaRPr lang="en-US" altLang="ko-KR" dirty="0" smtClean="0">
              <a:ea typeface="굴림" pitchFamily="34" charset="-127"/>
            </a:endParaRPr>
          </a:p>
          <a:p>
            <a:r>
              <a:rPr lang="en-US" altLang="ko-KR" dirty="0" smtClean="0">
                <a:solidFill>
                  <a:schemeClr val="tx1"/>
                </a:solidFill>
                <a:ea typeface="굴림" pitchFamily="34" charset="-127"/>
              </a:rPr>
              <a:t>We propose to adopt at least one option for this signaling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7317ABB-847A-4458-855D-7BAB061718E9}" type="slidenum">
              <a:rPr lang="ko-KR" altLang="en-US" smtClean="0"/>
              <a:pPr/>
              <a:t>6</a:t>
            </a:fld>
            <a:endParaRPr lang="en-US" altLang="ko-K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11698 Modeling Modality Conversion">
  <a:themeElements>
    <a:clrScheme name="m11698 Modeling Modality Conversio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11698 Modeling Modality Conver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m11698 Modeling Modality Conversio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11698 Modeling Modality Conversio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11698 Modeling Modality Convers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11698 Modeling Modality Conversio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11698 Modeling Modality Convers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11698 Modeling Modality Convers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11698 Modeling Modality Convers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D:\UMA\paper\CE report\m11698 Modeling Modality Conversion.ppt</Template>
  <TotalTime>42816</TotalTime>
  <Words>258</Words>
  <Application>Microsoft Office PowerPoint</Application>
  <PresentationFormat>화면 슬라이드 쇼(4:3)</PresentationFormat>
  <Paragraphs>94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4" baseType="lpstr">
      <vt:lpstr>Times New Roman</vt:lpstr>
      <vt:lpstr>Arial</vt:lpstr>
      <vt:lpstr>굴림</vt:lpstr>
      <vt:lpstr>ＭＳ Ｐゴシック</vt:lpstr>
      <vt:lpstr>HY견고딕</vt:lpstr>
      <vt:lpstr>Tahoma</vt:lpstr>
      <vt:lpstr>가는각진제목체</vt:lpstr>
      <vt:lpstr>m11698 Modeling Modality Conversion</vt:lpstr>
      <vt:lpstr>JCTVC-J0261: Signaling of VPS Activation</vt:lpstr>
      <vt:lpstr>Introduction</vt:lpstr>
      <vt:lpstr>Current operation  </vt:lpstr>
      <vt:lpstr>Proposal for an additional way of signaling  </vt:lpstr>
      <vt:lpstr>Proposed syntax</vt:lpstr>
      <vt:lpstr>Conclusion</vt:lpstr>
    </vt:vector>
  </TitlesOfParts>
  <Company>ETRI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Spatial Scalability of Multiple ROIs in Surveillance Video</dc:title>
  <dc:creator>Truong Cong Thang</dc:creator>
  <cp:lastModifiedBy>jungwon</cp:lastModifiedBy>
  <cp:revision>2438</cp:revision>
  <dcterms:created xsi:type="dcterms:W3CDTF">2005-04-14T18:41:44Z</dcterms:created>
  <dcterms:modified xsi:type="dcterms:W3CDTF">2012-07-14T15:00:37Z</dcterms:modified>
</cp:coreProperties>
</file>