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8" r:id="rId1"/>
  </p:sldMasterIdLst>
  <p:notesMasterIdLst>
    <p:notesMasterId r:id="rId5"/>
  </p:notesMasterIdLst>
  <p:sldIdLst>
    <p:sldId id="256" r:id="rId2"/>
    <p:sldId id="327" r:id="rId3"/>
    <p:sldId id="347" r:id="rId4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5" autoAdjust="0"/>
    <p:restoredTop sz="99101" autoAdjust="0"/>
  </p:normalViewPr>
  <p:slideViewPr>
    <p:cSldViewPr>
      <p:cViewPr>
        <p:scale>
          <a:sx n="73" d="100"/>
          <a:sy n="73" d="100"/>
        </p:scale>
        <p:origin x="-21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21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굴림" charset="-127"/>
              </a:defRPr>
            </a:lvl1pPr>
          </a:lstStyle>
          <a:p>
            <a:pPr>
              <a:defRPr/>
            </a:pPr>
            <a:fld id="{0D95BCE1-43CA-45CE-92DB-56B1AFDF0BC6}" type="datetimeFigureOut">
              <a:rPr lang="ko-KR" altLang="en-US"/>
              <a:pPr>
                <a:defRPr/>
              </a:pPr>
              <a:t>2012-07-14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굴림" charset="-127"/>
              </a:defRPr>
            </a:lvl1pPr>
          </a:lstStyle>
          <a:p>
            <a:pPr>
              <a:defRPr/>
            </a:pPr>
            <a:fld id="{F9B1B4A1-A76F-4E6D-9C8C-E251FF197F7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01861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3584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/>
            <a:fld id="{231EF5EA-D165-4073-934D-55AF62DE3A8E}" type="slidenum">
              <a:rPr lang="ko-KR" altLang="en-US" smtClean="0"/>
              <a:pPr eaLnBrk="1" hangingPunct="1"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00166" y="3571876"/>
            <a:ext cx="6400800" cy="1000132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 dirty="0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D5FA2-B1FB-4226-BE60-EE8BEBBCE156}" type="datetime1">
              <a:rPr lang="ko-KR" altLang="en-US"/>
              <a:pPr>
                <a:defRPr/>
              </a:pPr>
              <a:t>2012-07-14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3B3A7-1A67-40DB-9CF5-62BCC781F0F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657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D7D50-2B84-447A-8556-CBC30AF2E7B2}" type="datetime1">
              <a:rPr lang="ko-KR" altLang="en-US"/>
              <a:pPr>
                <a:defRPr/>
              </a:pPr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E4574-DFCD-4088-94FE-B387D4633B4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8618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0FF75-5AC2-46F7-90B9-B226B2BA3ABE}" type="datetime1">
              <a:rPr lang="ko-KR" altLang="en-US"/>
              <a:pPr>
                <a:defRPr/>
              </a:pPr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57B53-645E-4204-AE07-6FB35BE7600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0509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001056" cy="571504"/>
          </a:xfrm>
        </p:spPr>
        <p:txBody>
          <a:bodyPr>
            <a:noAutofit/>
          </a:bodyPr>
          <a:lstStyle>
            <a:lvl1pPr algn="l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5000660"/>
          </a:xfrm>
        </p:spPr>
        <p:txBody>
          <a:bodyPr/>
          <a:lstStyle>
            <a:lvl1pPr marL="265113" indent="-265113">
              <a:defRPr sz="2000">
                <a:solidFill>
                  <a:schemeClr val="tx1"/>
                </a:solidFill>
              </a:defRPr>
            </a:lvl1pPr>
            <a:lvl2pPr marL="628650" indent="-274638">
              <a:defRPr sz="1800">
                <a:solidFill>
                  <a:schemeClr val="tx1"/>
                </a:solidFill>
              </a:defRPr>
            </a:lvl2pPr>
            <a:lvl3pPr marL="895350" indent="-266700"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6E08D-9ADC-4223-8BBC-E67B507BEAB8}" type="datetime1">
              <a:rPr lang="ko-KR" altLang="en-US"/>
              <a:pPr>
                <a:defRPr/>
              </a:pPr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072438" y="6356350"/>
            <a:ext cx="614362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02C890EC-00C0-4CCF-AD7A-7DAE000E087A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4806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5786" y="3571876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5786" y="2071678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571F6-D6F8-460E-83EA-7115376808C1}" type="datetime1">
              <a:rPr lang="ko-KR" altLang="en-US"/>
              <a:pPr>
                <a:defRPr/>
              </a:pPr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D27C5-2A9E-4F6F-8B71-0486600B0FF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6919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0056A4"/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0056A4"/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58204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0383F-8818-436D-B256-F8492E1899DE}" type="datetime1">
              <a:rPr lang="ko-KR" altLang="en-US"/>
              <a:pPr>
                <a:defRPr/>
              </a:pPr>
              <a:t>2012-07-14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110DB-C5C7-4A14-89A8-4DC0D02E965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0940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58204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6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6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1CD9C-9B72-437C-BE11-C312478F031C}" type="datetime1">
              <a:rPr lang="ko-KR" altLang="en-US"/>
              <a:pPr>
                <a:defRPr/>
              </a:pPr>
              <a:t>2012-07-14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A53BA-6A40-4A51-9306-25FA8B9CD01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1805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186766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1C5EC-93F5-4A79-AA69-AA1F75D81794}" type="datetime1">
              <a:rPr lang="ko-KR" altLang="en-US"/>
              <a:pPr>
                <a:defRPr/>
              </a:pPr>
              <a:t>2012-07-14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129D6-CE47-40D8-8E3D-3AAF2FE69FA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423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FD54F-964B-45C4-89D1-625EAF1D590F}" type="datetime1">
              <a:rPr lang="ko-KR" altLang="en-US"/>
              <a:pPr>
                <a:defRPr/>
              </a:pPr>
              <a:t>2012-07-14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1F98C-FD9D-4AEF-BBA0-ED060B1B4DC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203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2DD3E-CFDF-481C-8466-71216C0C00BA}" type="datetime1">
              <a:rPr lang="ko-KR" altLang="en-US"/>
              <a:pPr>
                <a:defRPr/>
              </a:pPr>
              <a:t>2012-07-14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BD9E4-CAE4-4BC0-952C-6D4335DC35E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1124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2F733-3788-44B4-A6E5-9AFA9585A641}" type="datetime1">
              <a:rPr lang="ko-KR" altLang="en-US"/>
              <a:pPr>
                <a:defRPr/>
              </a:pPr>
              <a:t>2012-07-14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33CAC-06D2-428F-93F0-C145211B05C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2550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pPr>
              <a:defRPr/>
            </a:pPr>
            <a:fld id="{99096694-A58D-4671-BA2B-E82A8DE33265}" type="datetime1">
              <a:rPr lang="ko-KR" altLang="en-US"/>
              <a:pPr>
                <a:defRPr/>
              </a:pPr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pPr>
              <a:defRPr/>
            </a:pPr>
            <a:fld id="{41828BA4-6B46-4B49-BBB1-0239CDA354B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5" r:id="rId1"/>
    <p:sldLayoutId id="2147484746" r:id="rId2"/>
    <p:sldLayoutId id="2147484747" r:id="rId3"/>
    <p:sldLayoutId id="2147484748" r:id="rId4"/>
    <p:sldLayoutId id="2147484749" r:id="rId5"/>
    <p:sldLayoutId id="2147484750" r:id="rId6"/>
    <p:sldLayoutId id="2147484751" r:id="rId7"/>
    <p:sldLayoutId id="2147484741" r:id="rId8"/>
    <p:sldLayoutId id="2147484742" r:id="rId9"/>
    <p:sldLayoutId id="2147484743" r:id="rId10"/>
    <p:sldLayoutId id="214748474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제목 1"/>
          <p:cNvSpPr>
            <a:spLocks noGrp="1"/>
          </p:cNvSpPr>
          <p:nvPr>
            <p:ph type="ctrTitle"/>
          </p:nvPr>
        </p:nvSpPr>
        <p:spPr>
          <a:xfrm>
            <a:off x="107950" y="1412875"/>
            <a:ext cx="9036050" cy="1470025"/>
          </a:xfrm>
        </p:spPr>
        <p:txBody>
          <a:bodyPr/>
          <a:lstStyle/>
          <a:p>
            <a:pPr algn="l" eaLnBrk="1" hangingPunct="1"/>
            <a:r>
              <a:rPr lang="en-US" altLang="ko-KR" sz="2800" dirty="0">
                <a:latin typeface="Times New Roman" pitchFamily="18" charset="0"/>
                <a:cs typeface="Times New Roman" pitchFamily="18" charset="0"/>
              </a:rPr>
              <a:t>Source code bug fix on the RQ model equation</a:t>
            </a:r>
            <a:endParaRPr lang="ko-KR" alt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부제목 2"/>
          <p:cNvSpPr>
            <a:spLocks noGrp="1"/>
          </p:cNvSpPr>
          <p:nvPr>
            <p:ph type="subTitle" idx="1"/>
          </p:nvPr>
        </p:nvSpPr>
        <p:spPr>
          <a:xfrm>
            <a:off x="2555875" y="3933825"/>
            <a:ext cx="6400800" cy="1000125"/>
          </a:xfrm>
        </p:spPr>
        <p:txBody>
          <a:bodyPr/>
          <a:lstStyle/>
          <a:p>
            <a:pPr algn="r" eaLnBrk="1" hangingPunct="1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H. Choi, J. Nam, and, D. </a:t>
            </a:r>
            <a:r>
              <a:rPr lang="en-US" altLang="ko-KR" dirty="0" err="1" smtClean="0">
                <a:latin typeface="Times New Roman" pitchFamily="18" charset="0"/>
                <a:cs typeface="Times New Roman" pitchFamily="18" charset="0"/>
              </a:rPr>
              <a:t>Sim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ko-KR" dirty="0" smtClean="0">
                <a:latin typeface="Times New Roman" pitchFamily="18" charset="0"/>
                <a:cs typeface="Times New Roman" pitchFamily="18" charset="0"/>
              </a:rPr>
            </a:b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4D56C-1C1F-495C-9060-BBF1DE7E4513}" type="slidenum">
              <a:rPr lang="ko-KR" altLang="en-US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</a:t>
            </a:fld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1" name="직사각형 2"/>
          <p:cNvSpPr>
            <a:spLocks noChangeArrowheads="1"/>
          </p:cNvSpPr>
          <p:nvPr/>
        </p:nvSpPr>
        <p:spPr bwMode="auto">
          <a:xfrm>
            <a:off x="6732588" y="2535238"/>
            <a:ext cx="2232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JCTVC-J0260</a:t>
            </a:r>
            <a:endParaRPr lang="en-US" altLang="ko-K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142875" y="357188"/>
            <a:ext cx="8001000" cy="571500"/>
          </a:xfrm>
        </p:spPr>
        <p:txBody>
          <a:bodyPr/>
          <a:lstStyle/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Pixel-based URQ model with </a:t>
            </a:r>
            <a:r>
              <a:rPr lang="en-US" altLang="ko-KR" dirty="0" err="1" smtClean="0">
                <a:latin typeface="Times New Roman" pitchFamily="18" charset="0"/>
                <a:cs typeface="Times New Roman" pitchFamily="18" charset="0"/>
              </a:rPr>
              <a:t>Qstep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내용 개체 틀 2"/>
          <p:cNvSpPr>
            <a:spLocks noGrp="1"/>
          </p:cNvSpPr>
          <p:nvPr>
            <p:ph idx="1"/>
          </p:nvPr>
        </p:nvSpPr>
        <p:spPr>
          <a:xfrm>
            <a:off x="428625" y="1214438"/>
            <a:ext cx="8258175" cy="5000625"/>
          </a:xfrm>
        </p:spPr>
        <p:txBody>
          <a:bodyPr/>
          <a:lstStyle/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Fundamental quadratic RQ model</a:t>
            </a:r>
          </a:p>
          <a:p>
            <a:endParaRPr lang="en-US" altLang="ko-KR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To derive quantization step (Qs)</a:t>
            </a:r>
          </a:p>
          <a:p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64BB05-A023-46EF-8B10-B3192CC4B1B6}" type="slidenum">
              <a:rPr lang="ko-KR" altLang="en-US" smtClean="0"/>
              <a:pPr>
                <a:defRPr/>
              </a:pPr>
              <a:t>2</a:t>
            </a:fld>
            <a:endParaRPr lang="ko-KR" altLang="en-US" dirty="0"/>
          </a:p>
        </p:txBody>
      </p:sp>
      <p:sp>
        <p:nvSpPr>
          <p:cNvPr id="1229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" name="개체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0169509"/>
              </p:ext>
            </p:extLst>
          </p:nvPr>
        </p:nvGraphicFramePr>
        <p:xfrm>
          <a:off x="1762125" y="2204864"/>
          <a:ext cx="5875546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" name="수식" r:id="rId3" imgW="2806700" imgH="444500" progId="Equation.3">
                  <p:embed/>
                </p:oleObj>
              </mc:Choice>
              <mc:Fallback>
                <p:oleObj name="수식" r:id="rId3" imgW="2806700" imgH="444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2125" y="2204864"/>
                        <a:ext cx="5875546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508541"/>
              </p:ext>
            </p:extLst>
          </p:nvPr>
        </p:nvGraphicFramePr>
        <p:xfrm>
          <a:off x="1883700" y="4653136"/>
          <a:ext cx="5376599" cy="1274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" name="수식" r:id="rId5" imgW="2768600" imgH="660400" progId="Equation.3">
                  <p:embed/>
                </p:oleObj>
              </mc:Choice>
              <mc:Fallback>
                <p:oleObj name="수식" r:id="rId5" imgW="2768600" imgH="6604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3700" y="4653136"/>
                        <a:ext cx="5376599" cy="12748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428596" y="1214422"/>
            <a:ext cx="8258204" cy="5000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74638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Current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After bug fix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Source code</a:t>
            </a:r>
            <a:endParaRPr lang="ko-KR" altLang="en-US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1411773"/>
              </p:ext>
            </p:extLst>
          </p:nvPr>
        </p:nvGraphicFramePr>
        <p:xfrm>
          <a:off x="179512" y="1802264"/>
          <a:ext cx="8784976" cy="11226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784976"/>
              </a:tblGrid>
              <a:tr h="1008112">
                <a:tc>
                  <a:txBody>
                    <a:bodyPr/>
                    <a:lstStyle/>
                    <a:p>
                      <a:pPr marL="50800" indent="-508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qStep</a:t>
                      </a:r>
                      <a:r>
                        <a:rPr lang="en-US" sz="1200" dirty="0">
                          <a:effectLst/>
                        </a:rPr>
                        <a:t> = 1/( </a:t>
                      </a:r>
                      <a:r>
                        <a:rPr lang="en-US" sz="1200" dirty="0" err="1">
                          <a:effectLst/>
                        </a:rPr>
                        <a:t>sqrt</a:t>
                      </a:r>
                      <a:r>
                        <a:rPr lang="en-US" sz="1200" dirty="0">
                          <a:effectLst/>
                        </a:rPr>
                        <a:t>((</a:t>
                      </a:r>
                      <a:r>
                        <a:rPr lang="en-US" sz="1200" dirty="0" err="1">
                          <a:effectLst/>
                        </a:rPr>
                        <a:t>bppPerMAD</a:t>
                      </a:r>
                      <a:r>
                        <a:rPr lang="en-US" sz="1200" dirty="0">
                          <a:effectLst/>
                        </a:rPr>
                        <a:t>/m_paramHighX1)+((m_paramHighX2*m_paramHighX2)/(4*m_paramHighX1*m_paramHighX1</a:t>
                      </a:r>
                      <a:r>
                        <a:rPr lang="en-US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*</a:t>
                      </a:r>
                      <a:r>
                        <a:rPr lang="en-US" sz="1200" b="1" strike="sngStrike" dirty="0">
                          <a:solidFill>
                            <a:srgbClr val="FF0000"/>
                          </a:solidFill>
                          <a:effectLst/>
                        </a:rPr>
                        <a:t>m_paramHighX1</a:t>
                      </a:r>
                      <a:r>
                        <a:rPr lang="en-US" sz="1200" dirty="0">
                          <a:effectLst/>
                        </a:rPr>
                        <a:t>))) - (m_paramHighX2/(2*m_paramHighX1)));</a:t>
                      </a:r>
                      <a:endParaRPr lang="ko-KR" sz="2000" dirty="0">
                        <a:effectLst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ko-KR" sz="2000" dirty="0">
                        <a:effectLst/>
                      </a:endParaRPr>
                    </a:p>
                    <a:p>
                      <a:pPr marL="50800" indent="-508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qStep</a:t>
                      </a:r>
                      <a:r>
                        <a:rPr lang="en-US" sz="1200" dirty="0">
                          <a:effectLst/>
                        </a:rPr>
                        <a:t> = 1/( </a:t>
                      </a:r>
                      <a:r>
                        <a:rPr lang="en-US" sz="1200" dirty="0" err="1">
                          <a:effectLst/>
                        </a:rPr>
                        <a:t>sqrt</a:t>
                      </a:r>
                      <a:r>
                        <a:rPr lang="en-US" sz="1200" dirty="0">
                          <a:effectLst/>
                        </a:rPr>
                        <a:t>((</a:t>
                      </a:r>
                      <a:r>
                        <a:rPr lang="en-US" sz="1200" dirty="0" err="1">
                          <a:effectLst/>
                        </a:rPr>
                        <a:t>bppPerMAD</a:t>
                      </a:r>
                      <a:r>
                        <a:rPr lang="en-US" sz="1200" dirty="0">
                          <a:effectLst/>
                        </a:rPr>
                        <a:t>/m_paramLowX1)+((m_paramLowX2*m_paramLowX2)/(4*m_paramLowX1*m_paramLowX1</a:t>
                      </a:r>
                      <a:r>
                        <a:rPr lang="en-US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*</a:t>
                      </a:r>
                      <a:r>
                        <a:rPr lang="en-US" sz="1200" b="1" strike="sngStrike" dirty="0">
                          <a:solidFill>
                            <a:srgbClr val="FF0000"/>
                          </a:solidFill>
                          <a:effectLst/>
                        </a:rPr>
                        <a:t>m_paramLowX1</a:t>
                      </a:r>
                      <a:r>
                        <a:rPr lang="en-US" sz="1200" dirty="0">
                          <a:effectLst/>
                        </a:rPr>
                        <a:t>))) - (m_paramLowX2/(2*m_paramLowX1)));</a:t>
                      </a:r>
                      <a:endParaRPr lang="ko-KR" sz="2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C890EC-00C0-4CCF-AD7A-7DAE000E087A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graphicFrame>
        <p:nvGraphicFramePr>
          <p:cNvPr id="6" name="내용 개체 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2915798"/>
              </p:ext>
            </p:extLst>
          </p:nvPr>
        </p:nvGraphicFramePr>
        <p:xfrm>
          <a:off x="179512" y="4077072"/>
          <a:ext cx="8784976" cy="11226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784976"/>
              </a:tblGrid>
              <a:tr h="1008112">
                <a:tc>
                  <a:txBody>
                    <a:bodyPr/>
                    <a:lstStyle/>
                    <a:p>
                      <a:pPr marL="50800" indent="-508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qStep</a:t>
                      </a:r>
                      <a:r>
                        <a:rPr lang="en-US" sz="1200" dirty="0">
                          <a:effectLst/>
                        </a:rPr>
                        <a:t> = 1/( </a:t>
                      </a:r>
                      <a:r>
                        <a:rPr lang="en-US" sz="1200" dirty="0" err="1">
                          <a:effectLst/>
                        </a:rPr>
                        <a:t>sqrt</a:t>
                      </a:r>
                      <a:r>
                        <a:rPr lang="en-US" sz="1200" dirty="0">
                          <a:effectLst/>
                        </a:rPr>
                        <a:t>((</a:t>
                      </a:r>
                      <a:r>
                        <a:rPr lang="en-US" sz="1200" dirty="0" err="1">
                          <a:effectLst/>
                        </a:rPr>
                        <a:t>bppPerMAD</a:t>
                      </a:r>
                      <a:r>
                        <a:rPr lang="en-US" sz="1200" dirty="0">
                          <a:effectLst/>
                        </a:rPr>
                        <a:t>/m_paramHighX1)+((m_paramHighX2*m_paramHighX2)/(</a:t>
                      </a:r>
                      <a:r>
                        <a:rPr lang="en-US" sz="1200" dirty="0" smtClean="0">
                          <a:effectLst/>
                        </a:rPr>
                        <a:t>4*m_paramHighX1*m_paramHighX1))) </a:t>
                      </a:r>
                      <a:r>
                        <a:rPr lang="en-US" sz="1200" dirty="0">
                          <a:effectLst/>
                        </a:rPr>
                        <a:t>- (m_paramHighX2/(2*m_paramHighX1)));</a:t>
                      </a:r>
                      <a:endParaRPr lang="ko-KR" sz="2000" dirty="0">
                        <a:effectLst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ko-KR" sz="2000" dirty="0">
                        <a:effectLst/>
                      </a:endParaRPr>
                    </a:p>
                    <a:p>
                      <a:pPr marL="50800" indent="-508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qStep</a:t>
                      </a:r>
                      <a:r>
                        <a:rPr lang="en-US" sz="1200" dirty="0">
                          <a:effectLst/>
                        </a:rPr>
                        <a:t> = 1/( </a:t>
                      </a:r>
                      <a:r>
                        <a:rPr lang="en-US" sz="1200" dirty="0" err="1">
                          <a:effectLst/>
                        </a:rPr>
                        <a:t>sqrt</a:t>
                      </a:r>
                      <a:r>
                        <a:rPr lang="en-US" sz="1200" dirty="0">
                          <a:effectLst/>
                        </a:rPr>
                        <a:t>((</a:t>
                      </a:r>
                      <a:r>
                        <a:rPr lang="en-US" sz="1200" dirty="0" err="1">
                          <a:effectLst/>
                        </a:rPr>
                        <a:t>bppPerMAD</a:t>
                      </a:r>
                      <a:r>
                        <a:rPr lang="en-US" sz="1200" dirty="0">
                          <a:effectLst/>
                        </a:rPr>
                        <a:t>/m_paramLowX1)+((m_paramLowX2*m_paramLowX2)/(</a:t>
                      </a:r>
                      <a:r>
                        <a:rPr lang="en-US" sz="1200" dirty="0" smtClean="0">
                          <a:effectLst/>
                        </a:rPr>
                        <a:t>4*m_paramLowX1*m_paramLowX1))) </a:t>
                      </a:r>
                      <a:r>
                        <a:rPr lang="en-US" sz="1200" dirty="0">
                          <a:effectLst/>
                        </a:rPr>
                        <a:t>- (m_paramLowX2/(2*m_paramLowX1)));</a:t>
                      </a:r>
                      <a:endParaRPr lang="ko-KR" sz="2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37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psl_ppt_typ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Dec,06,2011-individual_meeting</Template>
  <TotalTime>15935</TotalTime>
  <Words>85</Words>
  <Application>Microsoft Office PowerPoint</Application>
  <PresentationFormat>화면 슬라이드 쇼(4:3)</PresentationFormat>
  <Paragraphs>32</Paragraphs>
  <Slides>3</Slides>
  <Notes>1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5" baseType="lpstr">
      <vt:lpstr>ipsl_ppt_type</vt:lpstr>
      <vt:lpstr>수식</vt:lpstr>
      <vt:lpstr>Source code bug fix on the RQ model equation</vt:lpstr>
      <vt:lpstr>Pixel-based URQ model with Qstep</vt:lpstr>
      <vt:lpstr>Source code</vt:lpstr>
    </vt:vector>
  </TitlesOfParts>
  <Company>R&amp;D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Microsoft Corporation</dc:creator>
  <cp:lastModifiedBy>JohnChris</cp:lastModifiedBy>
  <cp:revision>281</cp:revision>
  <cp:lastPrinted>2011-07-17T23:54:03Z</cp:lastPrinted>
  <dcterms:created xsi:type="dcterms:W3CDTF">2006-10-05T04:04:58Z</dcterms:created>
  <dcterms:modified xsi:type="dcterms:W3CDTF">2012-07-14T08:42:03Z</dcterms:modified>
</cp:coreProperties>
</file>