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71" r:id="rId4"/>
    <p:sldId id="270" r:id="rId5"/>
    <p:sldId id="272" r:id="rId6"/>
    <p:sldId id="269" r:id="rId7"/>
    <p:sldId id="268" r:id="rId8"/>
    <p:sldId id="275" r:id="rId9"/>
    <p:sldId id="274" r:id="rId10"/>
    <p:sldId id="265" r:id="rId11"/>
    <p:sldId id="27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57"/>
            <p14:sldId id="271"/>
            <p14:sldId id="270"/>
            <p14:sldId id="272"/>
            <p14:sldId id="269"/>
            <p14:sldId id="268"/>
            <p14:sldId id="275"/>
            <p14:sldId id="274"/>
            <p14:sldId id="265"/>
            <p14:sldId id="27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7/13/2012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10</a:t>
            </a:fld>
            <a:endParaRPr lang="en-US"/>
          </a:p>
        </p:txBody>
      </p:sp>
      <p:sp>
        <p:nvSpPr>
          <p:cNvPr id="75778" name="Rectangle 2"/>
          <p:cNvSpPr>
            <a:spLocks noGrp="1" noRot="1" noChangeAspect="1" noChangeArrowheads="1"/>
          </p:cNvSpPr>
          <p:nvPr>
            <p:ph type="sldImg"/>
          </p:nvPr>
        </p:nvSpPr>
        <p:spPr bwMode="auto">
          <a:xfrm>
            <a:off x="1183970" y="667663"/>
            <a:ext cx="4539847" cy="3421182"/>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80587" y="4310877"/>
            <a:ext cx="5070378" cy="4165461"/>
          </a:xfrm>
          <a:prstGeom prst="rect">
            <a:avLst/>
          </a:prstGeom>
          <a:solidFill>
            <a:srgbClr val="FFFFFF"/>
          </a:solidFill>
          <a:ln>
            <a:solidFill>
              <a:srgbClr val="000000"/>
            </a:solidFill>
            <a:miter lim="800000"/>
            <a:headEnd/>
            <a:tailEnd/>
          </a:ln>
        </p:spPr>
        <p:txBody>
          <a:bodyPr lIns="88752" tIns="44375" rIns="88752" bIns="44375"/>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CA" b="1" dirty="0" smtClean="0"/>
              <a:t>Removal of the 8</a:t>
            </a:r>
            <a:r>
              <a:rPr lang="en-US" dirty="0" smtClean="0"/>
              <a:t>×</a:t>
            </a:r>
            <a:r>
              <a:rPr lang="en-CA" b="1" dirty="0" smtClean="0"/>
              <a:t>2 / 2</a:t>
            </a:r>
            <a:r>
              <a:rPr lang="en-US" dirty="0" smtClean="0"/>
              <a:t>×</a:t>
            </a:r>
            <a:r>
              <a:rPr lang="en-CA" b="1" dirty="0" smtClean="0"/>
              <a:t>8 coefficient groups</a:t>
            </a:r>
            <a:br>
              <a:rPr lang="en-CA" b="1" dirty="0" smtClean="0"/>
            </a:br>
            <a:r>
              <a:rPr lang="en-CA" b="1" dirty="0" smtClean="0"/>
              <a:t/>
            </a:r>
            <a:br>
              <a:rPr lang="en-CA" b="1" dirty="0" smtClean="0"/>
            </a:br>
            <a:r>
              <a:rPr lang="en-CA" b="1" dirty="0" smtClean="0"/>
              <a:t>JCTVC-J0256</a:t>
            </a:r>
            <a:endParaRPr lang="en-US" dirty="0"/>
          </a:p>
        </p:txBody>
      </p:sp>
      <p:sp>
        <p:nvSpPr>
          <p:cNvPr id="3" name="Subtitle 2"/>
          <p:cNvSpPr>
            <a:spLocks noGrp="1"/>
          </p:cNvSpPr>
          <p:nvPr>
            <p:ph type="subTitle" idx="1"/>
          </p:nvPr>
        </p:nvSpPr>
        <p:spPr>
          <a:xfrm>
            <a:off x="2524954" y="5715000"/>
            <a:ext cx="5704646" cy="364390"/>
          </a:xfrm>
        </p:spPr>
        <p:txBody>
          <a:bodyPr/>
          <a:lstStyle/>
          <a:p>
            <a:pPr hangingPunct="0"/>
            <a:r>
              <a:rPr lang="en-US" sz="1800" dirty="0" smtClean="0"/>
              <a:t>Joel Sole, Rajan Joshi, Marta Karczewicz</a:t>
            </a:r>
            <a:endParaRPr lang="en-US" sz="1800" dirty="0"/>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Significance Map Patterns</a:t>
            </a:r>
            <a:endParaRPr lang="en-US" dirty="0"/>
          </a:p>
        </p:txBody>
      </p:sp>
      <p:sp>
        <p:nvSpPr>
          <p:cNvPr id="3" name="Content Placeholder 2"/>
          <p:cNvSpPr>
            <a:spLocks noGrp="1"/>
          </p:cNvSpPr>
          <p:nvPr>
            <p:ph idx="1"/>
          </p:nvPr>
        </p:nvSpPr>
        <p:spPr/>
        <p:txBody>
          <a:bodyPr>
            <a:normAutofit/>
          </a:bodyPr>
          <a:lstStyle/>
          <a:p>
            <a:pPr lvl="0" hangingPunct="0"/>
            <a:r>
              <a:rPr lang="en-US" dirty="0" smtClean="0"/>
              <a:t>HM7.0</a:t>
            </a:r>
          </a:p>
          <a:p>
            <a:pPr lvl="0" hangingPunct="0"/>
            <a:endParaRPr lang="en-US" dirty="0" smtClean="0"/>
          </a:p>
          <a:p>
            <a:pPr lvl="0" hangingPunct="0"/>
            <a:endParaRPr lang="en-US" dirty="0"/>
          </a:p>
          <a:p>
            <a:pPr lvl="0" hangingPunct="0"/>
            <a:endParaRPr lang="en-US" dirty="0" smtClean="0"/>
          </a:p>
          <a:p>
            <a:pPr lvl="0" hangingPunct="0"/>
            <a:r>
              <a:rPr lang="en-US" dirty="0" smtClean="0"/>
              <a:t>Method 1 (as in JCTVC-J0068)</a:t>
            </a:r>
          </a:p>
          <a:p>
            <a:pPr lvl="0" hangingPunct="0"/>
            <a:endParaRPr lang="en-US" dirty="0"/>
          </a:p>
          <a:p>
            <a:pPr lvl="0" hangingPunct="0"/>
            <a:endParaRPr lang="en-US" dirty="0" smtClean="0"/>
          </a:p>
          <a:p>
            <a:pPr lvl="0" hangingPunct="0"/>
            <a:endParaRPr lang="en-US" dirty="0"/>
          </a:p>
          <a:p>
            <a:pPr lvl="0" hangingPunct="0"/>
            <a:endParaRPr lang="en-US" dirty="0" smtClean="0"/>
          </a:p>
          <a:p>
            <a:pPr lvl="0" hangingPunct="0"/>
            <a:r>
              <a:rPr lang="en-US" dirty="0" smtClean="0"/>
              <a:t>Method 2 (JCTVC-J0354)</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5438" y="2971800"/>
            <a:ext cx="5953125" cy="136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5437" y="990600"/>
            <a:ext cx="5953125" cy="136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5438" y="4953000"/>
            <a:ext cx="5953125" cy="136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5871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pPr hangingPunct="0"/>
            <a:r>
              <a:rPr lang="en-US" dirty="0" smtClean="0"/>
              <a:t>Coefficient group (CG) is a set of 16 consecutive coefficients in scan order</a:t>
            </a:r>
          </a:p>
          <a:p>
            <a:pPr lvl="1" hangingPunct="0"/>
            <a:r>
              <a:rPr lang="en-US" dirty="0" smtClean="0"/>
              <a:t>Coefficient data is processed </a:t>
            </a:r>
            <a:r>
              <a:rPr lang="en-US" dirty="0"/>
              <a:t>in </a:t>
            </a:r>
            <a:r>
              <a:rPr lang="en-US" dirty="0" smtClean="0"/>
              <a:t>4×4 sub-blocks (5 scan passes per CG)</a:t>
            </a:r>
          </a:p>
          <a:p>
            <a:pPr lvl="1" hangingPunct="0"/>
            <a:r>
              <a:rPr lang="en-US" dirty="0" smtClean="0">
                <a:solidFill>
                  <a:srgbClr val="FF0000"/>
                </a:solidFill>
              </a:rPr>
              <a:t>Exception:</a:t>
            </a:r>
            <a:r>
              <a:rPr lang="en-US" dirty="0"/>
              <a:t> </a:t>
            </a:r>
            <a:r>
              <a:rPr lang="en-US" dirty="0" smtClean="0"/>
              <a:t>8×8 TU with horizontal and vertical scans </a:t>
            </a:r>
            <a:r>
              <a:rPr lang="en-US" dirty="0"/>
              <a:t>require </a:t>
            </a:r>
            <a:r>
              <a:rPr lang="en-US" dirty="0" smtClean="0"/>
              <a:t>8×2 </a:t>
            </a:r>
            <a:r>
              <a:rPr lang="en-US" dirty="0"/>
              <a:t>/ </a:t>
            </a:r>
            <a:r>
              <a:rPr lang="en-US" dirty="0" smtClean="0"/>
              <a:t>2×8 CG</a:t>
            </a:r>
          </a:p>
          <a:p>
            <a:pPr hangingPunct="0"/>
            <a:endParaRPr lang="en-US" dirty="0"/>
          </a:p>
          <a:p>
            <a:pPr hangingPunct="0"/>
            <a:endParaRPr lang="en-US" dirty="0" smtClean="0"/>
          </a:p>
          <a:p>
            <a:pPr hangingPunct="0"/>
            <a:endParaRPr lang="en-US" dirty="0"/>
          </a:p>
          <a:p>
            <a:pPr hangingPunct="0"/>
            <a:endParaRPr lang="en-US" dirty="0" smtClean="0"/>
          </a:p>
          <a:p>
            <a:pPr marL="0" indent="0" hangingPunct="0">
              <a:buNone/>
            </a:pPr>
            <a:endParaRPr lang="en-US" sz="1400" dirty="0" smtClean="0"/>
          </a:p>
          <a:p>
            <a:pPr hangingPunct="0"/>
            <a:endParaRPr lang="en-US" dirty="0" smtClean="0"/>
          </a:p>
          <a:p>
            <a:pPr hangingPunct="0"/>
            <a:endParaRPr lang="en-US" dirty="0" smtClean="0"/>
          </a:p>
          <a:p>
            <a:pPr hangingPunct="0"/>
            <a:r>
              <a:rPr lang="en-US" dirty="0" smtClean="0"/>
              <a:t>8×2 </a:t>
            </a:r>
            <a:r>
              <a:rPr lang="en-US" dirty="0"/>
              <a:t>/ </a:t>
            </a:r>
            <a:r>
              <a:rPr lang="en-US" dirty="0" smtClean="0"/>
              <a:t>2×8 CG introduce irregularity in the design</a:t>
            </a:r>
          </a:p>
          <a:p>
            <a:pPr lvl="1" hangingPunct="0"/>
            <a:r>
              <a:rPr lang="en-US" dirty="0"/>
              <a:t>Different processing unit shape than the regular </a:t>
            </a:r>
            <a:r>
              <a:rPr lang="en-US" dirty="0" smtClean="0"/>
              <a:t>4×4 </a:t>
            </a:r>
            <a:r>
              <a:rPr lang="en-US" dirty="0"/>
              <a:t>coefficient coding groups</a:t>
            </a:r>
          </a:p>
          <a:p>
            <a:pPr lvl="1" hangingPunct="0"/>
            <a:r>
              <a:rPr lang="en-US" dirty="0" smtClean="0"/>
              <a:t>Additional logic for CG multi-level coding</a:t>
            </a:r>
          </a:p>
          <a:p>
            <a:pPr lvl="1" hangingPunct="0"/>
            <a:r>
              <a:rPr lang="en-US" dirty="0" smtClean="0"/>
              <a:t>Different context derivation of coefficient group flag</a:t>
            </a:r>
          </a:p>
          <a:p>
            <a:pPr lvl="1"/>
            <a:endParaRPr lang="en-US" dirty="0"/>
          </a:p>
        </p:txBody>
      </p:sp>
      <p:pic>
        <p:nvPicPr>
          <p:cNvPr id="1026" name="Picture 2" descr="C:\Users\joels\Documents\documents\docs\HEVC\papers\2012_TCSVT\figures\cg8x8.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1600" y="2209800"/>
            <a:ext cx="6088059"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99417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pPr hangingPunct="0"/>
            <a:r>
              <a:rPr lang="en-US" dirty="0" smtClean="0"/>
              <a:t>Additional conditions in the syntax table are required for </a:t>
            </a:r>
            <a:r>
              <a:rPr lang="en-US" dirty="0"/>
              <a:t>the </a:t>
            </a:r>
            <a:r>
              <a:rPr lang="en-US" dirty="0" smtClean="0"/>
              <a:t>8×2 </a:t>
            </a:r>
            <a:r>
              <a:rPr lang="en-US" dirty="0"/>
              <a:t>/ </a:t>
            </a:r>
            <a:r>
              <a:rPr lang="en-US" dirty="0" smtClean="0"/>
              <a:t>2×8 CG</a:t>
            </a:r>
            <a:endParaRPr lang="en-US" dirty="0"/>
          </a:p>
          <a:p>
            <a:pPr hangingPunct="0"/>
            <a:endParaRPr lang="en-US" dirty="0" smtClean="0"/>
          </a:p>
          <a:p>
            <a:pPr marL="0" indent="0" hangingPunct="0">
              <a:buNone/>
            </a:pP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857898566"/>
              </p:ext>
            </p:extLst>
          </p:nvPr>
        </p:nvGraphicFramePr>
        <p:xfrm>
          <a:off x="685800" y="1676400"/>
          <a:ext cx="7848600" cy="4145280"/>
        </p:xfrm>
        <a:graphic>
          <a:graphicData uri="http://schemas.openxmlformats.org/drawingml/2006/table">
            <a:tbl>
              <a:tblPr/>
              <a:tblGrid>
                <a:gridCol w="7848600"/>
              </a:tblGrid>
              <a:tr h="210671">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latin typeface="Times New Roman"/>
                          <a:ea typeface="Malgun Gothic"/>
                          <a:cs typeface="Times New Roman"/>
                        </a:rPr>
                        <a:t>	for( </a:t>
                      </a:r>
                      <a:r>
                        <a:rPr lang="en-GB" sz="1600" dirty="0" err="1">
                          <a:effectLst/>
                          <a:latin typeface="Times New Roman"/>
                          <a:ea typeface="Malgun Gothic"/>
                          <a:cs typeface="Times New Roman"/>
                        </a:rPr>
                        <a:t>i</a:t>
                      </a:r>
                      <a:r>
                        <a:rPr lang="en-GB" sz="1600" dirty="0">
                          <a:effectLst/>
                          <a:latin typeface="Times New Roman"/>
                          <a:ea typeface="Malgun Gothic"/>
                          <a:cs typeface="Times New Roman"/>
                        </a:rPr>
                        <a:t> = </a:t>
                      </a:r>
                      <a:r>
                        <a:rPr lang="en-GB" sz="1600" dirty="0" err="1">
                          <a:effectLst/>
                          <a:latin typeface="Times New Roman"/>
                          <a:ea typeface="Malgun Gothic"/>
                          <a:cs typeface="Times New Roman"/>
                        </a:rPr>
                        <a:t>numLastSubset</a:t>
                      </a:r>
                      <a:r>
                        <a:rPr lang="en-GB" sz="1600" dirty="0">
                          <a:effectLst/>
                          <a:latin typeface="Times New Roman"/>
                          <a:ea typeface="Malgun Gothic"/>
                          <a:cs typeface="Times New Roman"/>
                        </a:rPr>
                        <a:t>; </a:t>
                      </a:r>
                      <a:r>
                        <a:rPr lang="en-GB" sz="1600" dirty="0" err="1">
                          <a:effectLst/>
                          <a:latin typeface="Times New Roman"/>
                          <a:ea typeface="Malgun Gothic"/>
                          <a:cs typeface="Times New Roman"/>
                        </a:rPr>
                        <a:t>i</a:t>
                      </a:r>
                      <a:r>
                        <a:rPr lang="en-GB" sz="1600" dirty="0">
                          <a:effectLst/>
                          <a:latin typeface="Times New Roman"/>
                          <a:ea typeface="Malgun Gothic"/>
                          <a:cs typeface="Times New Roman"/>
                        </a:rPr>
                        <a:t> &gt;= 0; </a:t>
                      </a:r>
                      <a:r>
                        <a:rPr lang="en-GB" sz="1600" dirty="0" err="1">
                          <a:effectLst/>
                          <a:latin typeface="Times New Roman"/>
                          <a:ea typeface="Malgun Gothic"/>
                          <a:cs typeface="Times New Roman"/>
                        </a:rPr>
                        <a:t>i</a:t>
                      </a:r>
                      <a:r>
                        <a:rPr lang="en-GB" sz="1600" dirty="0">
                          <a:effectLst/>
                          <a:latin typeface="Times New Roman"/>
                          <a:ea typeface="Malgun Gothic"/>
                          <a:cs typeface="Times New Roman"/>
                        </a:rPr>
                        <a:t>− − ) {</a:t>
                      </a:r>
                      <a:endParaRPr lang="en-US" sz="16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671">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latin typeface="Times New Roman"/>
                          <a:ea typeface="Malgun Gothic"/>
                          <a:cs typeface="Times New Roman"/>
                        </a:rPr>
                        <a:t>		offset = </a:t>
                      </a:r>
                      <a:r>
                        <a:rPr lang="en-GB" sz="1600" dirty="0" err="1">
                          <a:effectLst/>
                          <a:latin typeface="Times New Roman"/>
                          <a:ea typeface="Malgun Gothic"/>
                          <a:cs typeface="Times New Roman"/>
                        </a:rPr>
                        <a:t>i</a:t>
                      </a:r>
                      <a:r>
                        <a:rPr lang="en-GB" sz="1600" dirty="0">
                          <a:effectLst/>
                          <a:latin typeface="Times New Roman"/>
                          <a:ea typeface="Malgun Gothic"/>
                          <a:cs typeface="Times New Roman"/>
                        </a:rPr>
                        <a:t> &lt;&lt; 4</a:t>
                      </a:r>
                      <a:endParaRPr lang="en-US" sz="16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671">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b="1" dirty="0">
                          <a:solidFill>
                            <a:srgbClr val="FF0000"/>
                          </a:solidFill>
                          <a:effectLst/>
                          <a:latin typeface="Times New Roman"/>
                          <a:ea typeface="Malgun Gothic"/>
                          <a:cs typeface="Times New Roman"/>
                        </a:rPr>
                        <a:t>		</a:t>
                      </a:r>
                      <a:r>
                        <a:rPr lang="en-GB" sz="1600" dirty="0">
                          <a:solidFill>
                            <a:srgbClr val="FF0000"/>
                          </a:solidFill>
                          <a:effectLst/>
                          <a:latin typeface="Times New Roman"/>
                          <a:ea typeface="Malgun Gothic"/>
                          <a:cs typeface="Times New Roman"/>
                        </a:rPr>
                        <a:t>if( </a:t>
                      </a:r>
                      <a:r>
                        <a:rPr lang="en-GB" sz="1600" dirty="0" err="1">
                          <a:solidFill>
                            <a:srgbClr val="FF0000"/>
                          </a:solidFill>
                          <a:effectLst/>
                          <a:latin typeface="Times New Roman"/>
                          <a:ea typeface="Malgun Gothic"/>
                          <a:cs typeface="Times New Roman"/>
                        </a:rPr>
                        <a:t>scanIdx</a:t>
                      </a:r>
                      <a:r>
                        <a:rPr lang="en-GB" sz="1600" dirty="0">
                          <a:solidFill>
                            <a:srgbClr val="FF0000"/>
                          </a:solidFill>
                          <a:effectLst/>
                          <a:latin typeface="Times New Roman"/>
                          <a:ea typeface="Malgun Gothic"/>
                          <a:cs typeface="Times New Roman"/>
                        </a:rPr>
                        <a:t> = = 1 &amp;&amp; log2TrafoWidth = = 3 &amp;&amp; log2TrafoHeight = = 3 ) {</a:t>
                      </a:r>
                      <a:endParaRPr lang="en-US" sz="1600" dirty="0">
                        <a:solidFill>
                          <a:srgbClr val="FF0000"/>
                        </a:solidFill>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671">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b="1" dirty="0">
                          <a:solidFill>
                            <a:srgbClr val="FF0000"/>
                          </a:solidFill>
                          <a:effectLst/>
                          <a:latin typeface="Times New Roman"/>
                          <a:ea typeface="Malgun Gothic"/>
                          <a:cs typeface="Times New Roman"/>
                        </a:rPr>
                        <a:t>			</a:t>
                      </a:r>
                      <a:r>
                        <a:rPr lang="en-GB" sz="1600" dirty="0" err="1">
                          <a:solidFill>
                            <a:srgbClr val="FF0000"/>
                          </a:solidFill>
                          <a:effectLst/>
                          <a:latin typeface="Times New Roman"/>
                          <a:ea typeface="Malgun Gothic"/>
                          <a:cs typeface="Times New Roman"/>
                        </a:rPr>
                        <a:t>xCG</a:t>
                      </a:r>
                      <a:r>
                        <a:rPr lang="en-GB" sz="1600" dirty="0">
                          <a:solidFill>
                            <a:srgbClr val="FF0000"/>
                          </a:solidFill>
                          <a:effectLst/>
                          <a:latin typeface="Times New Roman"/>
                          <a:ea typeface="Malgun Gothic"/>
                          <a:cs typeface="Times New Roman"/>
                        </a:rPr>
                        <a:t> = 0</a:t>
                      </a:r>
                      <a:endParaRPr lang="en-US" sz="1600" dirty="0">
                        <a:solidFill>
                          <a:srgbClr val="FF0000"/>
                        </a:solidFill>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671">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b="1" dirty="0">
                          <a:solidFill>
                            <a:srgbClr val="FF0000"/>
                          </a:solidFill>
                          <a:effectLst/>
                          <a:latin typeface="Times New Roman"/>
                          <a:ea typeface="Malgun Gothic"/>
                          <a:cs typeface="Times New Roman"/>
                        </a:rPr>
                        <a:t>			</a:t>
                      </a:r>
                      <a:r>
                        <a:rPr lang="en-GB" sz="1600" dirty="0" err="1">
                          <a:solidFill>
                            <a:srgbClr val="FF0000"/>
                          </a:solidFill>
                          <a:effectLst/>
                          <a:latin typeface="Times New Roman"/>
                          <a:ea typeface="Malgun Gothic"/>
                          <a:cs typeface="Times New Roman"/>
                        </a:rPr>
                        <a:t>yCG</a:t>
                      </a:r>
                      <a:r>
                        <a:rPr lang="en-GB" sz="1600" dirty="0">
                          <a:solidFill>
                            <a:srgbClr val="FF0000"/>
                          </a:solidFill>
                          <a:effectLst/>
                          <a:latin typeface="Times New Roman"/>
                          <a:ea typeface="Malgun Gothic"/>
                          <a:cs typeface="Times New Roman"/>
                        </a:rPr>
                        <a:t> = </a:t>
                      </a:r>
                      <a:r>
                        <a:rPr lang="en-GB" sz="1600" dirty="0" err="1">
                          <a:solidFill>
                            <a:srgbClr val="FF0000"/>
                          </a:solidFill>
                          <a:effectLst/>
                          <a:latin typeface="Times New Roman"/>
                          <a:ea typeface="Malgun Gothic"/>
                          <a:cs typeface="Times New Roman"/>
                        </a:rPr>
                        <a:t>i</a:t>
                      </a:r>
                      <a:endParaRPr lang="en-US" sz="1600" dirty="0">
                        <a:solidFill>
                          <a:srgbClr val="FF0000"/>
                        </a:solidFill>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671">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solidFill>
                            <a:srgbClr val="FF0000"/>
                          </a:solidFill>
                          <a:effectLst/>
                          <a:latin typeface="Times New Roman"/>
                          <a:ea typeface="Malgun Gothic"/>
                          <a:cs typeface="Times New Roman"/>
                        </a:rPr>
                        <a:t> </a:t>
                      </a:r>
                      <a:r>
                        <a:rPr lang="en-GB" sz="1600" b="1" dirty="0">
                          <a:solidFill>
                            <a:srgbClr val="FF0000"/>
                          </a:solidFill>
                          <a:effectLst/>
                          <a:latin typeface="Times New Roman"/>
                          <a:ea typeface="Malgun Gothic"/>
                          <a:cs typeface="Times New Roman"/>
                        </a:rPr>
                        <a:t>		</a:t>
                      </a:r>
                      <a:r>
                        <a:rPr lang="en-GB" sz="1600" dirty="0">
                          <a:solidFill>
                            <a:srgbClr val="FF0000"/>
                          </a:solidFill>
                          <a:effectLst/>
                          <a:latin typeface="Times New Roman"/>
                          <a:ea typeface="Malgun Gothic"/>
                          <a:cs typeface="Times New Roman"/>
                        </a:rPr>
                        <a:t>} else if( </a:t>
                      </a:r>
                      <a:r>
                        <a:rPr lang="en-GB" sz="1600" dirty="0" err="1">
                          <a:solidFill>
                            <a:srgbClr val="FF0000"/>
                          </a:solidFill>
                          <a:effectLst/>
                          <a:latin typeface="Times New Roman"/>
                          <a:ea typeface="Malgun Gothic"/>
                          <a:cs typeface="Times New Roman"/>
                        </a:rPr>
                        <a:t>scanIdx</a:t>
                      </a:r>
                      <a:r>
                        <a:rPr lang="en-GB" sz="1600" dirty="0">
                          <a:solidFill>
                            <a:srgbClr val="FF0000"/>
                          </a:solidFill>
                          <a:effectLst/>
                          <a:latin typeface="Times New Roman"/>
                          <a:ea typeface="Malgun Gothic"/>
                          <a:cs typeface="Times New Roman"/>
                        </a:rPr>
                        <a:t> = = 2 &amp;&amp; log2TrafoWidth = = 3 &amp;&amp; log2TrafoHeight = = 3 ) {</a:t>
                      </a:r>
                      <a:endParaRPr lang="en-US" sz="1600" dirty="0">
                        <a:solidFill>
                          <a:srgbClr val="FF0000"/>
                        </a:solidFill>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671">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b="1" dirty="0">
                          <a:solidFill>
                            <a:srgbClr val="FF0000"/>
                          </a:solidFill>
                          <a:effectLst/>
                          <a:latin typeface="Times New Roman"/>
                          <a:ea typeface="Malgun Gothic"/>
                          <a:cs typeface="Times New Roman"/>
                        </a:rPr>
                        <a:t>			</a:t>
                      </a:r>
                      <a:r>
                        <a:rPr lang="en-GB" sz="1600" dirty="0" err="1">
                          <a:solidFill>
                            <a:srgbClr val="FF0000"/>
                          </a:solidFill>
                          <a:effectLst/>
                          <a:latin typeface="Times New Roman"/>
                          <a:ea typeface="Malgun Gothic"/>
                          <a:cs typeface="Times New Roman"/>
                        </a:rPr>
                        <a:t>xCG</a:t>
                      </a:r>
                      <a:r>
                        <a:rPr lang="en-GB" sz="1600" dirty="0">
                          <a:solidFill>
                            <a:srgbClr val="FF0000"/>
                          </a:solidFill>
                          <a:effectLst/>
                          <a:latin typeface="Times New Roman"/>
                          <a:ea typeface="Malgun Gothic"/>
                          <a:cs typeface="Times New Roman"/>
                        </a:rPr>
                        <a:t> = </a:t>
                      </a:r>
                      <a:r>
                        <a:rPr lang="en-GB" sz="1600" dirty="0" err="1">
                          <a:solidFill>
                            <a:srgbClr val="FF0000"/>
                          </a:solidFill>
                          <a:effectLst/>
                          <a:latin typeface="Times New Roman"/>
                          <a:ea typeface="Malgun Gothic"/>
                          <a:cs typeface="Times New Roman"/>
                        </a:rPr>
                        <a:t>i</a:t>
                      </a:r>
                      <a:endParaRPr lang="en-US" sz="1600" dirty="0">
                        <a:solidFill>
                          <a:srgbClr val="FF0000"/>
                        </a:solidFill>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671">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b="1" dirty="0">
                          <a:solidFill>
                            <a:srgbClr val="FF0000"/>
                          </a:solidFill>
                          <a:effectLst/>
                          <a:latin typeface="Times New Roman"/>
                          <a:ea typeface="Malgun Gothic"/>
                          <a:cs typeface="Times New Roman"/>
                        </a:rPr>
                        <a:t>			</a:t>
                      </a:r>
                      <a:r>
                        <a:rPr lang="en-GB" sz="1600" dirty="0" err="1">
                          <a:solidFill>
                            <a:srgbClr val="FF0000"/>
                          </a:solidFill>
                          <a:effectLst/>
                          <a:latin typeface="Times New Roman"/>
                          <a:ea typeface="Malgun Gothic"/>
                          <a:cs typeface="Times New Roman"/>
                        </a:rPr>
                        <a:t>yCG</a:t>
                      </a:r>
                      <a:r>
                        <a:rPr lang="en-GB" sz="1600" dirty="0">
                          <a:solidFill>
                            <a:srgbClr val="FF0000"/>
                          </a:solidFill>
                          <a:effectLst/>
                          <a:latin typeface="Times New Roman"/>
                          <a:ea typeface="Malgun Gothic"/>
                          <a:cs typeface="Times New Roman"/>
                        </a:rPr>
                        <a:t> = 0</a:t>
                      </a:r>
                      <a:endParaRPr lang="en-US" sz="1600" dirty="0">
                        <a:solidFill>
                          <a:srgbClr val="FF0000"/>
                        </a:solidFill>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671">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b="1" dirty="0">
                          <a:solidFill>
                            <a:srgbClr val="FF0000"/>
                          </a:solidFill>
                          <a:effectLst/>
                          <a:latin typeface="Times New Roman"/>
                          <a:ea typeface="Malgun Gothic"/>
                          <a:cs typeface="Times New Roman"/>
                        </a:rPr>
                        <a:t>		</a:t>
                      </a:r>
                      <a:r>
                        <a:rPr lang="en-GB" sz="1600" dirty="0">
                          <a:solidFill>
                            <a:srgbClr val="FF0000"/>
                          </a:solidFill>
                          <a:effectLst/>
                          <a:latin typeface="Times New Roman"/>
                          <a:ea typeface="Malgun Gothic"/>
                          <a:cs typeface="Times New Roman"/>
                        </a:rPr>
                        <a:t>} else {</a:t>
                      </a:r>
                      <a:endParaRPr lang="en-US" sz="1600" dirty="0">
                        <a:solidFill>
                          <a:srgbClr val="FF0000"/>
                        </a:solidFill>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671">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latin typeface="Times New Roman"/>
                          <a:ea typeface="Malgun Gothic"/>
                          <a:cs typeface="Times New Roman"/>
                        </a:rPr>
                        <a:t>			</a:t>
                      </a:r>
                      <a:r>
                        <a:rPr lang="en-GB" sz="1600" dirty="0" err="1">
                          <a:effectLst/>
                          <a:latin typeface="Times New Roman"/>
                          <a:ea typeface="Malgun Gothic"/>
                          <a:cs typeface="Times New Roman"/>
                        </a:rPr>
                        <a:t>xCG</a:t>
                      </a:r>
                      <a:r>
                        <a:rPr lang="en-GB" sz="1600" dirty="0">
                          <a:effectLst/>
                          <a:latin typeface="Times New Roman"/>
                          <a:ea typeface="Malgun Gothic"/>
                          <a:cs typeface="Times New Roman"/>
                        </a:rPr>
                        <a:t> = </a:t>
                      </a:r>
                      <a:r>
                        <a:rPr lang="en-GB" sz="1600" dirty="0" err="1">
                          <a:effectLst/>
                          <a:latin typeface="Times New Roman"/>
                          <a:ea typeface="Malgun Gothic"/>
                          <a:cs typeface="Times New Roman"/>
                        </a:rPr>
                        <a:t>ScanOrder</a:t>
                      </a:r>
                      <a:r>
                        <a:rPr lang="en-GB" sz="1600" dirty="0">
                          <a:effectLst/>
                          <a:latin typeface="Times New Roman"/>
                          <a:ea typeface="Malgun Gothic"/>
                          <a:cs typeface="Times New Roman"/>
                        </a:rPr>
                        <a:t>[ log2TrafoWidth ][ log2TrafoHeight ][ </a:t>
                      </a:r>
                      <a:r>
                        <a:rPr lang="en-GB" sz="1600" dirty="0" err="1">
                          <a:effectLst/>
                          <a:latin typeface="Times New Roman"/>
                          <a:ea typeface="Malgun Gothic"/>
                          <a:cs typeface="Times New Roman"/>
                        </a:rPr>
                        <a:t>scanIdx</a:t>
                      </a:r>
                      <a:r>
                        <a:rPr lang="en-GB" sz="1600" dirty="0">
                          <a:effectLst/>
                          <a:latin typeface="Times New Roman"/>
                          <a:ea typeface="Malgun Gothic"/>
                          <a:cs typeface="Times New Roman"/>
                        </a:rPr>
                        <a:t> ][ </a:t>
                      </a:r>
                      <a:r>
                        <a:rPr lang="en-GB" sz="1600" dirty="0" err="1">
                          <a:effectLst/>
                          <a:latin typeface="Times New Roman"/>
                          <a:ea typeface="Malgun Gothic"/>
                          <a:cs typeface="Times New Roman"/>
                        </a:rPr>
                        <a:t>i</a:t>
                      </a:r>
                      <a:r>
                        <a:rPr lang="en-GB" sz="1600" dirty="0">
                          <a:effectLst/>
                          <a:latin typeface="Times New Roman"/>
                          <a:ea typeface="Malgun Gothic"/>
                          <a:cs typeface="Times New Roman"/>
                        </a:rPr>
                        <a:t> &lt;&lt; 4 ][ 0 ] &gt;&gt; 2</a:t>
                      </a:r>
                      <a:endParaRPr lang="en-US" sz="16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671">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latin typeface="Times New Roman"/>
                          <a:ea typeface="Malgun Gothic"/>
                          <a:cs typeface="Times New Roman"/>
                        </a:rPr>
                        <a:t>			</a:t>
                      </a:r>
                      <a:r>
                        <a:rPr lang="en-GB" sz="1600" dirty="0" err="1">
                          <a:effectLst/>
                          <a:latin typeface="Times New Roman"/>
                          <a:ea typeface="Malgun Gothic"/>
                          <a:cs typeface="Times New Roman"/>
                        </a:rPr>
                        <a:t>yCG</a:t>
                      </a:r>
                      <a:r>
                        <a:rPr lang="en-GB" sz="1600" dirty="0">
                          <a:effectLst/>
                          <a:latin typeface="Times New Roman"/>
                          <a:ea typeface="Malgun Gothic"/>
                          <a:cs typeface="Times New Roman"/>
                        </a:rPr>
                        <a:t> = </a:t>
                      </a:r>
                      <a:r>
                        <a:rPr lang="en-GB" sz="1600" dirty="0" err="1">
                          <a:effectLst/>
                          <a:latin typeface="Times New Roman"/>
                          <a:ea typeface="Malgun Gothic"/>
                          <a:cs typeface="Times New Roman"/>
                        </a:rPr>
                        <a:t>ScanOrder</a:t>
                      </a:r>
                      <a:r>
                        <a:rPr lang="en-GB" sz="1600" dirty="0">
                          <a:effectLst/>
                          <a:latin typeface="Times New Roman"/>
                          <a:ea typeface="Malgun Gothic"/>
                          <a:cs typeface="Times New Roman"/>
                        </a:rPr>
                        <a:t>[ log2TrafoWidth ][ log2TrafoHeight ][ </a:t>
                      </a:r>
                      <a:r>
                        <a:rPr lang="en-GB" sz="1600" dirty="0" err="1">
                          <a:effectLst/>
                          <a:latin typeface="Times New Roman"/>
                          <a:ea typeface="Malgun Gothic"/>
                          <a:cs typeface="Times New Roman"/>
                        </a:rPr>
                        <a:t>scanIdx</a:t>
                      </a:r>
                      <a:r>
                        <a:rPr lang="en-GB" sz="1600" dirty="0">
                          <a:effectLst/>
                          <a:latin typeface="Times New Roman"/>
                          <a:ea typeface="Malgun Gothic"/>
                          <a:cs typeface="Times New Roman"/>
                        </a:rPr>
                        <a:t> ][ </a:t>
                      </a:r>
                      <a:r>
                        <a:rPr lang="en-GB" sz="1600" dirty="0" err="1">
                          <a:effectLst/>
                          <a:latin typeface="Times New Roman"/>
                          <a:ea typeface="Malgun Gothic"/>
                          <a:cs typeface="Times New Roman"/>
                        </a:rPr>
                        <a:t>i</a:t>
                      </a:r>
                      <a:r>
                        <a:rPr lang="en-GB" sz="1600" dirty="0">
                          <a:effectLst/>
                          <a:latin typeface="Times New Roman"/>
                          <a:ea typeface="Malgun Gothic"/>
                          <a:cs typeface="Times New Roman"/>
                        </a:rPr>
                        <a:t> &lt;&lt; 4 ][ 1 ] &gt;&gt; 2</a:t>
                      </a:r>
                      <a:endParaRPr lang="en-US" sz="16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671">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b="1" dirty="0">
                          <a:solidFill>
                            <a:srgbClr val="FF0000"/>
                          </a:solidFill>
                          <a:effectLst/>
                          <a:latin typeface="Times New Roman"/>
                          <a:ea typeface="Malgun Gothic"/>
                          <a:cs typeface="Times New Roman"/>
                        </a:rPr>
                        <a:t>		</a:t>
                      </a:r>
                      <a:r>
                        <a:rPr lang="en-GB" sz="1600" dirty="0">
                          <a:solidFill>
                            <a:srgbClr val="FF0000"/>
                          </a:solidFill>
                          <a:effectLst/>
                          <a:latin typeface="Times New Roman"/>
                          <a:ea typeface="Malgun Gothic"/>
                          <a:cs typeface="Times New Roman"/>
                        </a:rPr>
                        <a:t>}</a:t>
                      </a:r>
                      <a:endParaRPr lang="en-US" sz="1600" dirty="0">
                        <a:solidFill>
                          <a:srgbClr val="FF0000"/>
                        </a:solidFill>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671">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600" dirty="0">
                          <a:effectLst/>
                          <a:latin typeface="Times New Roman"/>
                          <a:ea typeface="Malgun Gothic"/>
                          <a:cs typeface="Times New Roman"/>
                        </a:rPr>
                        <a:t>		</a:t>
                      </a:r>
                      <a:r>
                        <a:rPr lang="en-GB" sz="1600" dirty="0" err="1">
                          <a:effectLst/>
                          <a:latin typeface="Times New Roman"/>
                          <a:ea typeface="Malgun Gothic"/>
                          <a:cs typeface="Times New Roman"/>
                        </a:rPr>
                        <a:t>implicitNonZeroCoeff</a:t>
                      </a:r>
                      <a:r>
                        <a:rPr lang="en-GB" sz="1600" dirty="0">
                          <a:effectLst/>
                          <a:latin typeface="Times New Roman"/>
                          <a:ea typeface="Malgun Gothic"/>
                          <a:cs typeface="Times New Roman"/>
                        </a:rPr>
                        <a:t> = 0</a:t>
                      </a:r>
                      <a:endParaRPr lang="en-US" sz="16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671">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274320" algn="l"/>
                          <a:tab pos="346075" algn="l"/>
                          <a:tab pos="548640" algn="l"/>
                          <a:tab pos="685800" algn="l"/>
                          <a:tab pos="822960" algn="l"/>
                          <a:tab pos="960120" algn="l"/>
                          <a:tab pos="1097280" algn="l"/>
                          <a:tab pos="1234440" algn="l"/>
                          <a:tab pos="1371600" algn="l"/>
                        </a:tabLst>
                      </a:pPr>
                      <a:r>
                        <a:rPr lang="en-GB" sz="1600" dirty="0" smtClean="0">
                          <a:effectLst/>
                          <a:latin typeface="Times New Roman"/>
                          <a:ea typeface="Malgun Gothic"/>
                          <a:cs typeface="Times New Roman"/>
                        </a:rPr>
                        <a:t>		if( (</a:t>
                      </a:r>
                      <a:r>
                        <a:rPr lang="en-GB" sz="1600" dirty="0" err="1" smtClean="0">
                          <a:effectLst/>
                          <a:latin typeface="Times New Roman"/>
                          <a:ea typeface="Malgun Gothic"/>
                          <a:cs typeface="Times New Roman"/>
                        </a:rPr>
                        <a:t>i</a:t>
                      </a:r>
                      <a:r>
                        <a:rPr lang="en-GB" sz="1600" dirty="0" smtClean="0">
                          <a:effectLst/>
                          <a:latin typeface="Times New Roman"/>
                          <a:ea typeface="Malgun Gothic"/>
                          <a:cs typeface="Times New Roman"/>
                        </a:rPr>
                        <a:t> &lt; </a:t>
                      </a:r>
                      <a:r>
                        <a:rPr lang="en-GB" sz="1600" dirty="0" err="1" smtClean="0">
                          <a:effectLst/>
                          <a:latin typeface="Times New Roman"/>
                          <a:ea typeface="Malgun Gothic"/>
                          <a:cs typeface="Times New Roman"/>
                        </a:rPr>
                        <a:t>numLastSubset</a:t>
                      </a:r>
                      <a:r>
                        <a:rPr lang="en-GB" sz="1600" dirty="0" smtClean="0">
                          <a:effectLst/>
                          <a:latin typeface="Times New Roman"/>
                          <a:ea typeface="Malgun Gothic"/>
                          <a:cs typeface="Times New Roman"/>
                        </a:rPr>
                        <a:t>)  &amp;&amp; (</a:t>
                      </a:r>
                      <a:r>
                        <a:rPr lang="en-GB" sz="1600" dirty="0" err="1" smtClean="0">
                          <a:effectLst/>
                          <a:latin typeface="Times New Roman"/>
                          <a:ea typeface="Malgun Gothic"/>
                          <a:cs typeface="Times New Roman"/>
                        </a:rPr>
                        <a:t>i</a:t>
                      </a:r>
                      <a:r>
                        <a:rPr lang="en-GB" sz="1600" dirty="0" smtClean="0">
                          <a:effectLst/>
                          <a:latin typeface="Times New Roman"/>
                          <a:ea typeface="Malgun Gothic"/>
                          <a:cs typeface="Times New Roman"/>
                        </a:rPr>
                        <a:t> &gt; 0) ) {</a:t>
                      </a:r>
                      <a:endParaRPr lang="en-US" sz="16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671">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274320" algn="l"/>
                          <a:tab pos="411480" algn="l"/>
                          <a:tab pos="488950" algn="l"/>
                          <a:tab pos="685800" algn="l"/>
                          <a:tab pos="822960" algn="l"/>
                          <a:tab pos="960120" algn="l"/>
                          <a:tab pos="1097280" algn="l"/>
                          <a:tab pos="1234440" algn="l"/>
                          <a:tab pos="1371600" algn="l"/>
                        </a:tabLst>
                      </a:pPr>
                      <a:r>
                        <a:rPr lang="en-GB" sz="1600" dirty="0">
                          <a:effectLst/>
                          <a:latin typeface="Times New Roman"/>
                          <a:ea typeface="Malgun Gothic"/>
                          <a:cs typeface="Times New Roman"/>
                        </a:rPr>
                        <a:t>			</a:t>
                      </a:r>
                      <a:r>
                        <a:rPr lang="en-GB" sz="1600" b="1" dirty="0" err="1">
                          <a:effectLst/>
                          <a:latin typeface="Times New Roman"/>
                          <a:ea typeface="Malgun Gothic"/>
                          <a:cs typeface="Times New Roman"/>
                        </a:rPr>
                        <a:t>significant_coeff_group_flag</a:t>
                      </a:r>
                      <a:r>
                        <a:rPr lang="en-GB" sz="1600" dirty="0">
                          <a:effectLst/>
                          <a:latin typeface="Times New Roman"/>
                          <a:ea typeface="Malgun Gothic"/>
                          <a:cs typeface="Times New Roman"/>
                        </a:rPr>
                        <a:t>[ </a:t>
                      </a:r>
                      <a:r>
                        <a:rPr lang="en-GB" sz="1600" dirty="0" err="1">
                          <a:effectLst/>
                          <a:latin typeface="Times New Roman"/>
                          <a:ea typeface="Malgun Gothic"/>
                          <a:cs typeface="Times New Roman"/>
                        </a:rPr>
                        <a:t>xCG</a:t>
                      </a:r>
                      <a:r>
                        <a:rPr lang="en-GB" sz="1600" dirty="0">
                          <a:effectLst/>
                          <a:latin typeface="Times New Roman"/>
                          <a:ea typeface="Malgun Gothic"/>
                          <a:cs typeface="Times New Roman"/>
                        </a:rPr>
                        <a:t> ][ </a:t>
                      </a:r>
                      <a:r>
                        <a:rPr lang="en-GB" sz="1600" dirty="0" err="1">
                          <a:effectLst/>
                          <a:latin typeface="Times New Roman"/>
                          <a:ea typeface="Malgun Gothic"/>
                          <a:cs typeface="Times New Roman"/>
                        </a:rPr>
                        <a:t>yCG</a:t>
                      </a:r>
                      <a:r>
                        <a:rPr lang="en-GB" sz="1600" dirty="0">
                          <a:effectLst/>
                          <a:latin typeface="Times New Roman"/>
                          <a:ea typeface="Malgun Gothic"/>
                          <a:cs typeface="Times New Roman"/>
                        </a:rPr>
                        <a:t> ]</a:t>
                      </a:r>
                      <a:endParaRPr lang="en-US" sz="16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671">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274320" algn="l"/>
                          <a:tab pos="411480" algn="l"/>
                          <a:tab pos="488950" algn="l"/>
                          <a:tab pos="685800" algn="l"/>
                          <a:tab pos="822960" algn="l"/>
                          <a:tab pos="960120" algn="l"/>
                          <a:tab pos="1097280" algn="l"/>
                          <a:tab pos="1234440" algn="l"/>
                          <a:tab pos="1371600" algn="l"/>
                        </a:tabLst>
                      </a:pPr>
                      <a:r>
                        <a:rPr lang="en-GB" sz="1600" dirty="0">
                          <a:effectLst/>
                          <a:latin typeface="Times New Roman"/>
                          <a:ea typeface="Malgun Gothic"/>
                          <a:cs typeface="Times New Roman"/>
                        </a:rPr>
                        <a:t>			</a:t>
                      </a:r>
                      <a:r>
                        <a:rPr lang="en-GB" sz="1600" dirty="0" err="1">
                          <a:effectLst/>
                          <a:latin typeface="Times New Roman"/>
                          <a:ea typeface="Malgun Gothic"/>
                          <a:cs typeface="Times New Roman"/>
                        </a:rPr>
                        <a:t>implicitNonZeroCoeff</a:t>
                      </a:r>
                      <a:r>
                        <a:rPr lang="en-GB" sz="1600" dirty="0">
                          <a:effectLst/>
                          <a:latin typeface="Times New Roman"/>
                          <a:ea typeface="Malgun Gothic"/>
                          <a:cs typeface="Times New Roman"/>
                        </a:rPr>
                        <a:t> = 1</a:t>
                      </a:r>
                      <a:endParaRPr lang="en-US" sz="16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0671">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 pos="137160" algn="l"/>
                          <a:tab pos="274320" algn="l"/>
                          <a:tab pos="411480" algn="l"/>
                          <a:tab pos="488950" algn="l"/>
                          <a:tab pos="685800" algn="l"/>
                          <a:tab pos="822960" algn="l"/>
                          <a:tab pos="960120" algn="l"/>
                          <a:tab pos="1097280" algn="l"/>
                          <a:tab pos="1234440" algn="l"/>
                          <a:tab pos="1371600" algn="l"/>
                        </a:tabLst>
                      </a:pPr>
                      <a:r>
                        <a:rPr lang="en-GB" sz="1600" dirty="0">
                          <a:effectLst/>
                          <a:latin typeface="Times New Roman"/>
                          <a:ea typeface="Malgun Gothic"/>
                          <a:cs typeface="Times New Roman"/>
                        </a:rPr>
                        <a:t>		}</a:t>
                      </a:r>
                      <a:endParaRPr lang="en-US" sz="1600" dirty="0">
                        <a:effectLst/>
                        <a:latin typeface="Times"/>
                        <a:ea typeface="Malgun Gothic"/>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540690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Ticket #609 related </a:t>
            </a:r>
            <a:r>
              <a:rPr lang="en-US" dirty="0"/>
              <a:t>to </a:t>
            </a:r>
            <a:r>
              <a:rPr lang="en-US" dirty="0" smtClean="0"/>
              <a:t>8×2 </a:t>
            </a:r>
            <a:r>
              <a:rPr lang="en-US" dirty="0"/>
              <a:t>/ </a:t>
            </a:r>
            <a:r>
              <a:rPr lang="en-US" dirty="0" smtClean="0"/>
              <a:t>2×8 CG</a:t>
            </a:r>
          </a:p>
          <a:p>
            <a:pPr lvl="1"/>
            <a:r>
              <a:rPr lang="en-US" dirty="0" smtClean="0"/>
              <a:t>The </a:t>
            </a:r>
            <a:r>
              <a:rPr lang="en-US" dirty="0" err="1"/>
              <a:t>significant_coeff_group_flag</a:t>
            </a:r>
            <a:r>
              <a:rPr lang="en-US" dirty="0"/>
              <a:t> semantics cover only diagonal scan, and do not cover horizontal (</a:t>
            </a:r>
            <a:r>
              <a:rPr lang="en-US" dirty="0" smtClean="0"/>
              <a:t>8×2 </a:t>
            </a:r>
            <a:r>
              <a:rPr lang="en-US" dirty="0"/>
              <a:t>CG) and vertical (</a:t>
            </a:r>
            <a:r>
              <a:rPr lang="en-US" dirty="0" smtClean="0"/>
              <a:t>2×8 </a:t>
            </a:r>
            <a:r>
              <a:rPr lang="en-US" dirty="0"/>
              <a:t>CG) </a:t>
            </a:r>
            <a:r>
              <a:rPr lang="en-US" dirty="0" smtClean="0"/>
              <a:t>scans</a:t>
            </a:r>
          </a:p>
          <a:p>
            <a:pPr lvl="1"/>
            <a:r>
              <a:rPr lang="en-US" dirty="0" smtClean="0"/>
              <a:t>Possible corrections:</a:t>
            </a:r>
          </a:p>
          <a:p>
            <a:pPr lvl="2"/>
            <a:r>
              <a:rPr lang="en-US" sz="1400" dirty="0" smtClean="0">
                <a:solidFill>
                  <a:srgbClr val="FF0000"/>
                </a:solidFill>
              </a:rPr>
              <a:t>For </a:t>
            </a:r>
            <a:r>
              <a:rPr lang="en-US" sz="1400" dirty="0">
                <a:solidFill>
                  <a:srgbClr val="FF0000"/>
                </a:solidFill>
              </a:rPr>
              <a:t>8x2 CG, ( </a:t>
            </a:r>
            <a:r>
              <a:rPr lang="en-US" sz="1400" dirty="0" err="1">
                <a:solidFill>
                  <a:srgbClr val="FF0000"/>
                </a:solidFill>
              </a:rPr>
              <a:t>LastSignificantCoeffX</a:t>
            </a:r>
            <a:r>
              <a:rPr lang="en-US" sz="1400" dirty="0">
                <a:solidFill>
                  <a:srgbClr val="FF0000"/>
                </a:solidFill>
              </a:rPr>
              <a:t>, </a:t>
            </a:r>
            <a:r>
              <a:rPr lang="en-US" sz="1400" dirty="0" err="1">
                <a:solidFill>
                  <a:srgbClr val="FF0000"/>
                </a:solidFill>
              </a:rPr>
              <a:t>LastSignificantCoeffY</a:t>
            </a:r>
            <a:r>
              <a:rPr lang="en-US" sz="1400" dirty="0">
                <a:solidFill>
                  <a:srgbClr val="FF0000"/>
                </a:solidFill>
              </a:rPr>
              <a:t> ) should be ( 0, </a:t>
            </a:r>
            <a:r>
              <a:rPr lang="en-US" sz="1400" dirty="0" err="1">
                <a:solidFill>
                  <a:srgbClr val="FF0000"/>
                </a:solidFill>
              </a:rPr>
              <a:t>yCG</a:t>
            </a:r>
            <a:r>
              <a:rPr lang="en-US" sz="1400" dirty="0">
                <a:solidFill>
                  <a:srgbClr val="FF0000"/>
                </a:solidFill>
              </a:rPr>
              <a:t> &lt;&lt;1 </a:t>
            </a:r>
            <a:r>
              <a:rPr lang="en-US" sz="1400" dirty="0" smtClean="0">
                <a:solidFill>
                  <a:srgbClr val="FF0000"/>
                </a:solidFill>
              </a:rPr>
              <a:t>)</a:t>
            </a:r>
          </a:p>
          <a:p>
            <a:pPr lvl="2"/>
            <a:r>
              <a:rPr lang="en-US" sz="1400" dirty="0" smtClean="0">
                <a:solidFill>
                  <a:srgbClr val="FF0000"/>
                </a:solidFill>
              </a:rPr>
              <a:t>For </a:t>
            </a:r>
            <a:r>
              <a:rPr lang="en-US" sz="1400" dirty="0">
                <a:solidFill>
                  <a:srgbClr val="FF0000"/>
                </a:solidFill>
              </a:rPr>
              <a:t>2x8 CG ( </a:t>
            </a:r>
            <a:r>
              <a:rPr lang="en-US" sz="1400" dirty="0" err="1">
                <a:solidFill>
                  <a:srgbClr val="FF0000"/>
                </a:solidFill>
              </a:rPr>
              <a:t>LastSignificantCoeffX</a:t>
            </a:r>
            <a:r>
              <a:rPr lang="en-US" sz="1400" dirty="0">
                <a:solidFill>
                  <a:srgbClr val="FF0000"/>
                </a:solidFill>
              </a:rPr>
              <a:t>, </a:t>
            </a:r>
            <a:r>
              <a:rPr lang="en-US" sz="1400" dirty="0" err="1">
                <a:solidFill>
                  <a:srgbClr val="FF0000"/>
                </a:solidFill>
              </a:rPr>
              <a:t>LastSignificantCoeffY</a:t>
            </a:r>
            <a:r>
              <a:rPr lang="en-US" sz="1400" dirty="0">
                <a:solidFill>
                  <a:srgbClr val="FF0000"/>
                </a:solidFill>
              </a:rPr>
              <a:t> ) should be ( </a:t>
            </a:r>
            <a:r>
              <a:rPr lang="en-US" sz="1400" dirty="0" err="1">
                <a:solidFill>
                  <a:srgbClr val="FF0000"/>
                </a:solidFill>
              </a:rPr>
              <a:t>xCG</a:t>
            </a:r>
            <a:r>
              <a:rPr lang="en-US" sz="1400" dirty="0">
                <a:solidFill>
                  <a:srgbClr val="FF0000"/>
                </a:solidFill>
              </a:rPr>
              <a:t>&lt;&lt;1, 0 ) </a:t>
            </a:r>
            <a:endParaRPr lang="en-US" sz="1400" dirty="0" smtClean="0">
              <a:solidFill>
                <a:srgbClr val="FF0000"/>
              </a:solidFill>
            </a:endParaRPr>
          </a:p>
          <a:p>
            <a:pPr lvl="2"/>
            <a:r>
              <a:rPr lang="en-US" sz="1400" dirty="0" smtClean="0">
                <a:solidFill>
                  <a:srgbClr val="FF0000"/>
                </a:solidFill>
              </a:rPr>
              <a:t>For </a:t>
            </a:r>
            <a:r>
              <a:rPr lang="en-US" sz="1400" dirty="0">
                <a:solidFill>
                  <a:srgbClr val="FF0000"/>
                </a:solidFill>
              </a:rPr>
              <a:t>8x2 CG ( </a:t>
            </a:r>
            <a:r>
              <a:rPr lang="en-US" sz="1400" dirty="0" err="1">
                <a:solidFill>
                  <a:srgbClr val="FF0000"/>
                </a:solidFill>
              </a:rPr>
              <a:t>xCG</a:t>
            </a:r>
            <a:r>
              <a:rPr lang="en-US" sz="1400" dirty="0">
                <a:solidFill>
                  <a:srgbClr val="FF0000"/>
                </a:solidFill>
              </a:rPr>
              <a:t>, </a:t>
            </a:r>
            <a:r>
              <a:rPr lang="en-US" sz="1400" dirty="0" err="1">
                <a:solidFill>
                  <a:srgbClr val="FF0000"/>
                </a:solidFill>
              </a:rPr>
              <a:t>yCG</a:t>
            </a:r>
            <a:r>
              <a:rPr lang="en-US" sz="1400" dirty="0">
                <a:solidFill>
                  <a:srgbClr val="FF0000"/>
                </a:solidFill>
              </a:rPr>
              <a:t> ) is equal to ( 0, </a:t>
            </a:r>
            <a:r>
              <a:rPr lang="en-US" sz="1400" dirty="0" err="1">
                <a:solidFill>
                  <a:srgbClr val="FF0000"/>
                </a:solidFill>
              </a:rPr>
              <a:t>LastSignificantCoeffY</a:t>
            </a:r>
            <a:r>
              <a:rPr lang="en-US" sz="1400" dirty="0">
                <a:solidFill>
                  <a:srgbClr val="FF0000"/>
                </a:solidFill>
              </a:rPr>
              <a:t> &gt;&gt; 1 </a:t>
            </a:r>
            <a:r>
              <a:rPr lang="en-US" sz="1400" dirty="0" smtClean="0">
                <a:solidFill>
                  <a:srgbClr val="FF0000"/>
                </a:solidFill>
              </a:rPr>
              <a:t>)</a:t>
            </a:r>
          </a:p>
          <a:p>
            <a:pPr lvl="2"/>
            <a:r>
              <a:rPr lang="en-US" sz="1400" dirty="0" smtClean="0">
                <a:solidFill>
                  <a:srgbClr val="FF0000"/>
                </a:solidFill>
              </a:rPr>
              <a:t>For </a:t>
            </a:r>
            <a:r>
              <a:rPr lang="en-US" sz="1400" dirty="0">
                <a:solidFill>
                  <a:srgbClr val="FF0000"/>
                </a:solidFill>
              </a:rPr>
              <a:t>2x8 CG ( </a:t>
            </a:r>
            <a:r>
              <a:rPr lang="en-US" sz="1400" dirty="0" err="1">
                <a:solidFill>
                  <a:srgbClr val="FF0000"/>
                </a:solidFill>
              </a:rPr>
              <a:t>xCG</a:t>
            </a:r>
            <a:r>
              <a:rPr lang="en-US" sz="1400" dirty="0">
                <a:solidFill>
                  <a:srgbClr val="FF0000"/>
                </a:solidFill>
              </a:rPr>
              <a:t>, </a:t>
            </a:r>
            <a:r>
              <a:rPr lang="en-US" sz="1400" dirty="0" err="1">
                <a:solidFill>
                  <a:srgbClr val="FF0000"/>
                </a:solidFill>
              </a:rPr>
              <a:t>yCG</a:t>
            </a:r>
            <a:r>
              <a:rPr lang="en-US" sz="1400" dirty="0">
                <a:solidFill>
                  <a:srgbClr val="FF0000"/>
                </a:solidFill>
              </a:rPr>
              <a:t> ) is equal to ( </a:t>
            </a:r>
            <a:r>
              <a:rPr lang="en-US" sz="1400" dirty="0" err="1">
                <a:solidFill>
                  <a:srgbClr val="FF0000"/>
                </a:solidFill>
              </a:rPr>
              <a:t>LastSignificantCoeffX</a:t>
            </a:r>
            <a:r>
              <a:rPr lang="en-US" sz="1400" dirty="0">
                <a:solidFill>
                  <a:srgbClr val="FF0000"/>
                </a:solidFill>
              </a:rPr>
              <a:t> &gt;&gt; 1, 0 </a:t>
            </a:r>
            <a:r>
              <a:rPr lang="en-US" sz="1400" dirty="0" smtClean="0">
                <a:solidFill>
                  <a:srgbClr val="FF0000"/>
                </a:solidFill>
              </a:rPr>
              <a:t>)</a:t>
            </a:r>
          </a:p>
          <a:p>
            <a:pPr lvl="2"/>
            <a:endParaRPr lang="en-US" sz="1400" dirty="0">
              <a:solidFill>
                <a:srgbClr val="FF0000"/>
              </a:solidFill>
            </a:endParaRPr>
          </a:p>
          <a:p>
            <a:pPr lvl="2"/>
            <a:endParaRPr lang="en-US" sz="1400" dirty="0" smtClean="0">
              <a:solidFill>
                <a:srgbClr val="FF0000"/>
              </a:solidFill>
            </a:endParaRPr>
          </a:p>
          <a:p>
            <a:r>
              <a:rPr lang="en-US" dirty="0" smtClean="0">
                <a:solidFill>
                  <a:schemeClr val="tx1"/>
                </a:solidFill>
              </a:rPr>
              <a:t>Ticket #617 also related to </a:t>
            </a:r>
            <a:r>
              <a:rPr lang="en-US" dirty="0">
                <a:solidFill>
                  <a:schemeClr val="tx1"/>
                </a:solidFill>
              </a:rPr>
              <a:t>8×2 / 2×8 </a:t>
            </a:r>
            <a:r>
              <a:rPr lang="en-US" dirty="0" smtClean="0">
                <a:solidFill>
                  <a:schemeClr val="tx1"/>
                </a:solidFill>
              </a:rPr>
              <a:t>CG</a:t>
            </a:r>
          </a:p>
          <a:p>
            <a:pPr lvl="1"/>
            <a:r>
              <a:rPr lang="en-US" dirty="0" smtClean="0"/>
              <a:t>The </a:t>
            </a:r>
            <a:r>
              <a:rPr lang="en-US" dirty="0" err="1"/>
              <a:t>significant_coeff_flag</a:t>
            </a:r>
            <a:r>
              <a:rPr lang="en-US" dirty="0"/>
              <a:t> semantics cover only 4x4 coefficient groups,  and do not cover 8×2 CG and 2×8 cases. It is assumed 4x4 coefficient  groups in the following statement</a:t>
            </a:r>
            <a:r>
              <a:rPr lang="en-US" dirty="0" smtClean="0"/>
              <a:t>:</a:t>
            </a:r>
          </a:p>
          <a:p>
            <a:pPr lvl="2"/>
            <a:r>
              <a:rPr lang="en-US" dirty="0" smtClean="0"/>
              <a:t>( </a:t>
            </a:r>
            <a:r>
              <a:rPr lang="en-US" dirty="0" err="1"/>
              <a:t>xC</a:t>
            </a:r>
            <a:r>
              <a:rPr lang="en-US" dirty="0"/>
              <a:t>, </a:t>
            </a:r>
            <a:r>
              <a:rPr lang="en-US" dirty="0" err="1"/>
              <a:t>yC</a:t>
            </a:r>
            <a:r>
              <a:rPr lang="en-US" dirty="0"/>
              <a:t> ) is equal to ( </a:t>
            </a:r>
            <a:r>
              <a:rPr lang="en-US" dirty="0" err="1"/>
              <a:t>xCG</a:t>
            </a:r>
            <a:r>
              <a:rPr lang="en-US" dirty="0"/>
              <a:t> &lt;&lt; 2, </a:t>
            </a:r>
            <a:r>
              <a:rPr lang="en-US" dirty="0" err="1"/>
              <a:t>yCG</a:t>
            </a:r>
            <a:r>
              <a:rPr lang="en-US" dirty="0"/>
              <a:t> &lt;&lt; 2 )</a:t>
            </a:r>
          </a:p>
          <a:p>
            <a:endParaRPr lang="en-US" dirty="0">
              <a:solidFill>
                <a:srgbClr val="FF0000"/>
              </a:solidFill>
            </a:endParaRPr>
          </a:p>
          <a:p>
            <a:endParaRPr lang="en-US" dirty="0"/>
          </a:p>
        </p:txBody>
      </p:sp>
    </p:spTree>
    <p:extLst>
      <p:ext uri="{BB962C8B-B14F-4D97-AF65-F5344CB8AC3E}">
        <p14:creationId xmlns:p14="http://schemas.microsoft.com/office/powerpoint/2010/main" val="12820991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removal </a:t>
            </a:r>
            <a:r>
              <a:rPr lang="en-US" dirty="0"/>
              <a:t>of </a:t>
            </a:r>
            <a:r>
              <a:rPr lang="en-US" dirty="0" smtClean="0"/>
              <a:t>8×2 </a:t>
            </a:r>
            <a:r>
              <a:rPr lang="en-US" dirty="0"/>
              <a:t>/ </a:t>
            </a:r>
            <a:r>
              <a:rPr lang="en-US" dirty="0" smtClean="0"/>
              <a:t>2×8 </a:t>
            </a:r>
            <a:r>
              <a:rPr lang="en-US" dirty="0"/>
              <a:t>CG</a:t>
            </a:r>
          </a:p>
        </p:txBody>
      </p:sp>
      <p:sp>
        <p:nvSpPr>
          <p:cNvPr id="3" name="Content Placeholder 2"/>
          <p:cNvSpPr>
            <a:spLocks noGrp="1"/>
          </p:cNvSpPr>
          <p:nvPr>
            <p:ph idx="1"/>
          </p:nvPr>
        </p:nvSpPr>
        <p:spPr/>
        <p:txBody>
          <a:bodyPr>
            <a:normAutofit/>
          </a:bodyPr>
          <a:lstStyle/>
          <a:p>
            <a:pPr hangingPunct="0"/>
            <a:r>
              <a:rPr lang="en-US" dirty="0" smtClean="0"/>
              <a:t>Removal of 8×2 / 2×8 CG by using 4×4-based horizontal / vertical scans</a:t>
            </a:r>
          </a:p>
          <a:p>
            <a:pPr lvl="1" hangingPunct="0"/>
            <a:r>
              <a:rPr lang="en-US" dirty="0" smtClean="0"/>
              <a:t>This change has a BD-rate loss of 0.3% for AI-Main</a:t>
            </a:r>
          </a:p>
          <a:p>
            <a:pPr lvl="1" hangingPunct="0"/>
            <a:endParaRPr lang="en-US" dirty="0" smtClean="0"/>
          </a:p>
          <a:p>
            <a:pPr lvl="1" hangingPunct="0"/>
            <a:endParaRPr lang="en-US" dirty="0"/>
          </a:p>
          <a:p>
            <a:pPr lvl="1" hangingPunct="0"/>
            <a:endParaRPr lang="en-US" dirty="0" smtClean="0"/>
          </a:p>
          <a:p>
            <a:pPr lvl="1" hangingPunct="0"/>
            <a:endParaRPr lang="en-US" dirty="0"/>
          </a:p>
          <a:p>
            <a:pPr lvl="1" hangingPunct="0"/>
            <a:endParaRPr lang="en-US" dirty="0" smtClean="0"/>
          </a:p>
          <a:p>
            <a:pPr lvl="1" hangingPunct="0"/>
            <a:endParaRPr lang="en-US" dirty="0"/>
          </a:p>
          <a:p>
            <a:pPr lvl="1" hangingPunct="0"/>
            <a:endParaRPr lang="en-US" dirty="0" smtClean="0"/>
          </a:p>
          <a:p>
            <a:pPr hangingPunct="0"/>
            <a:r>
              <a:rPr lang="en-US" dirty="0" smtClean="0"/>
              <a:t>8×8 TU significance map coding is unified with large TU</a:t>
            </a:r>
          </a:p>
          <a:p>
            <a:pPr hangingPunct="0"/>
            <a:r>
              <a:rPr lang="en-US" dirty="0" smtClean="0"/>
              <a:t>Two large TU methods tested:</a:t>
            </a:r>
          </a:p>
          <a:p>
            <a:pPr marL="630237" lvl="1" indent="-342900" hangingPunct="0">
              <a:buFont typeface="+mj-lt"/>
              <a:buAutoNum type="arabicPeriod"/>
            </a:pPr>
            <a:r>
              <a:rPr lang="en-US" dirty="0"/>
              <a:t>M</a:t>
            </a:r>
            <a:r>
              <a:rPr lang="en-US" dirty="0" smtClean="0"/>
              <a:t>ethod 1 use different significance map patterns (same ones as in JCTVC-J0068)</a:t>
            </a:r>
          </a:p>
          <a:p>
            <a:pPr marL="630237" lvl="1" indent="-342900" hangingPunct="0">
              <a:buFont typeface="+mj-lt"/>
              <a:buAutoNum type="arabicPeriod"/>
            </a:pPr>
            <a:r>
              <a:rPr lang="en-US" dirty="0" smtClean="0"/>
              <a:t>Method 2 use significance map patterns in JCTVC-J0354</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6771" y="1894108"/>
            <a:ext cx="4576129" cy="2002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030198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 unification of 8x8 and large TU</a:t>
            </a:r>
            <a:endParaRPr lang="en-US" dirty="0"/>
          </a:p>
        </p:txBody>
      </p:sp>
      <p:sp>
        <p:nvSpPr>
          <p:cNvPr id="3" name="Content Placeholder 2"/>
          <p:cNvSpPr>
            <a:spLocks noGrp="1"/>
          </p:cNvSpPr>
          <p:nvPr>
            <p:ph idx="1"/>
          </p:nvPr>
        </p:nvSpPr>
        <p:spPr/>
        <p:txBody>
          <a:bodyPr>
            <a:normAutofit/>
          </a:bodyPr>
          <a:lstStyle/>
          <a:p>
            <a:pPr lvl="0" hangingPunct="0"/>
            <a:r>
              <a:rPr lang="en-US" dirty="0" smtClean="0"/>
              <a:t>Large TU </a:t>
            </a:r>
            <a:r>
              <a:rPr lang="en-CA" dirty="0"/>
              <a:t>and 8×8 </a:t>
            </a:r>
            <a:r>
              <a:rPr lang="en-CA" dirty="0" smtClean="0"/>
              <a:t>use </a:t>
            </a:r>
            <a:r>
              <a:rPr lang="en-CA" dirty="0"/>
              <a:t>the same context derivation for </a:t>
            </a:r>
            <a:r>
              <a:rPr lang="en-CA" dirty="0" smtClean="0"/>
              <a:t>significance map</a:t>
            </a:r>
          </a:p>
          <a:p>
            <a:pPr lvl="1" hangingPunct="0"/>
            <a:r>
              <a:rPr lang="en-CA" dirty="0" smtClean="0"/>
              <a:t>All the scans use the same context derivation</a:t>
            </a:r>
          </a:p>
          <a:p>
            <a:pPr lvl="1" hangingPunct="0"/>
            <a:r>
              <a:rPr lang="en-CA" dirty="0"/>
              <a:t>8×8 TU </a:t>
            </a:r>
            <a:r>
              <a:rPr lang="en-CA" dirty="0" smtClean="0"/>
              <a:t>does not </a:t>
            </a:r>
            <a:r>
              <a:rPr lang="en-CA" dirty="0"/>
              <a:t>share contexts with other TU sizes</a:t>
            </a:r>
            <a:endParaRPr lang="en-US" dirty="0"/>
          </a:p>
          <a:p>
            <a:pPr lvl="2" hangingPunct="0"/>
            <a:r>
              <a:rPr lang="en-CA" dirty="0"/>
              <a:t>Diagonal scan and </a:t>
            </a:r>
            <a:r>
              <a:rPr lang="en-CA" dirty="0" smtClean="0"/>
              <a:t>horizontal / vertical </a:t>
            </a:r>
            <a:r>
              <a:rPr lang="en-CA" dirty="0"/>
              <a:t>scan </a:t>
            </a:r>
            <a:r>
              <a:rPr lang="en-CA" dirty="0" smtClean="0"/>
              <a:t>do not </a:t>
            </a:r>
            <a:r>
              <a:rPr lang="en-CA" dirty="0"/>
              <a:t>share contexts</a:t>
            </a:r>
            <a:endParaRPr lang="en-US" dirty="0"/>
          </a:p>
          <a:p>
            <a:pPr lvl="2" hangingPunct="0"/>
            <a:r>
              <a:rPr lang="en-CA" dirty="0"/>
              <a:t>Horizontal / vertical scans share contexts</a:t>
            </a:r>
            <a:endParaRPr lang="en-US" dirty="0"/>
          </a:p>
          <a:p>
            <a:pPr lvl="1" hangingPunct="0"/>
            <a:r>
              <a:rPr lang="en-CA" dirty="0" smtClean="0"/>
              <a:t>Number </a:t>
            </a:r>
            <a:r>
              <a:rPr lang="en-CA" dirty="0"/>
              <a:t>of contexts is reduced by </a:t>
            </a:r>
            <a:r>
              <a:rPr lang="en-CA" dirty="0" smtClean="0"/>
              <a:t>3 with method 1</a:t>
            </a:r>
          </a:p>
          <a:p>
            <a:pPr lvl="1" hangingPunct="0"/>
            <a:r>
              <a:rPr lang="en-CA" dirty="0"/>
              <a:t>Number of contexts is </a:t>
            </a:r>
            <a:r>
              <a:rPr lang="en-CA" dirty="0" smtClean="0"/>
              <a:t>increased by 5 </a:t>
            </a:r>
            <a:r>
              <a:rPr lang="en-CA" dirty="0"/>
              <a:t>with method </a:t>
            </a:r>
            <a:r>
              <a:rPr lang="en-CA" dirty="0" smtClean="0"/>
              <a:t>2</a:t>
            </a:r>
          </a:p>
          <a:p>
            <a:pPr lvl="1" hangingPunct="0"/>
            <a:r>
              <a:rPr lang="en-CA" dirty="0" smtClean="0"/>
              <a:t>Initial </a:t>
            </a:r>
            <a:r>
              <a:rPr lang="en-CA" dirty="0"/>
              <a:t>probabilities are not </a:t>
            </a:r>
            <a:r>
              <a:rPr lang="en-CA" dirty="0" smtClean="0"/>
              <a:t>trained</a:t>
            </a:r>
            <a:endParaRPr lang="en-US" dirty="0"/>
          </a:p>
          <a:p>
            <a:pPr lvl="2" hangingPunct="0"/>
            <a:endParaRPr lang="en-US" dirty="0"/>
          </a:p>
          <a:p>
            <a:pPr lvl="0" hangingPunct="0"/>
            <a:r>
              <a:rPr lang="en-CA" dirty="0"/>
              <a:t>Context derivation for coefficient group flag is the same for all TU sizes and all </a:t>
            </a:r>
            <a:r>
              <a:rPr lang="en-CA" dirty="0" smtClean="0"/>
              <a:t>scans</a:t>
            </a:r>
          </a:p>
          <a:p>
            <a:pPr lvl="0" hangingPunct="0"/>
            <a:endParaRPr lang="en-US" dirty="0"/>
          </a:p>
          <a:p>
            <a:r>
              <a:rPr lang="en-CA" dirty="0"/>
              <a:t>8×8 significance map table is </a:t>
            </a:r>
            <a:r>
              <a:rPr lang="en-CA" dirty="0" smtClean="0"/>
              <a:t>removed</a:t>
            </a:r>
            <a:endParaRPr lang="en-US" dirty="0"/>
          </a:p>
        </p:txBody>
      </p:sp>
    </p:spTree>
    <p:extLst>
      <p:ext uri="{BB962C8B-B14F-4D97-AF65-F5344CB8AC3E}">
        <p14:creationId xmlns:p14="http://schemas.microsoft.com/office/powerpoint/2010/main" val="18165654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r>
              <a:rPr lang="en-US" dirty="0"/>
              <a:t>C</a:t>
            </a:r>
            <a:r>
              <a:rPr lang="en-US" dirty="0" smtClean="0"/>
              <a:t>ross-checked by Canon (JCTVC-J0421)</a:t>
            </a:r>
          </a:p>
          <a:p>
            <a:r>
              <a:rPr lang="en-US" dirty="0" smtClean="0"/>
              <a:t>Common conditions</a:t>
            </a:r>
          </a:p>
          <a:p>
            <a:r>
              <a:rPr lang="en-US" dirty="0" smtClean="0"/>
              <a:t>Results for following additional tests are included:</a:t>
            </a:r>
          </a:p>
          <a:p>
            <a:pPr marL="579437" lvl="1" indent="-342900">
              <a:buFont typeface="+mj-lt"/>
              <a:buAutoNum type="arabicPeriod"/>
            </a:pPr>
            <a:r>
              <a:rPr lang="en-US" dirty="0" smtClean="0"/>
              <a:t>8×8 scans are turned off</a:t>
            </a:r>
          </a:p>
          <a:p>
            <a:pPr marL="579437" lvl="1" indent="-342900">
              <a:buFont typeface="+mj-lt"/>
              <a:buAutoNum type="arabicPeriod"/>
            </a:pPr>
            <a:r>
              <a:rPr lang="en-US" dirty="0" smtClean="0"/>
              <a:t>Apply the 4x4 horizontal / vertical sub-block scans only</a:t>
            </a:r>
          </a:p>
          <a:p>
            <a:pPr marL="579437" lvl="1" indent="-342900">
              <a:buFont typeface="+mj-lt"/>
              <a:buAutoNum type="arabicPeriod"/>
            </a:pPr>
            <a:r>
              <a:rPr lang="en-US" dirty="0" smtClean="0"/>
              <a:t>Test 2 + applying </a:t>
            </a:r>
            <a:r>
              <a:rPr lang="en-US" dirty="0"/>
              <a:t>current large TU method to </a:t>
            </a:r>
            <a:r>
              <a:rPr lang="en-US" dirty="0" smtClean="0"/>
              <a:t>8×8</a:t>
            </a:r>
          </a:p>
          <a:p>
            <a:pPr lvl="1"/>
            <a:endParaRPr lang="en-US" dirty="0" smtClean="0"/>
          </a:p>
          <a:p>
            <a:pPr marL="287337" lvl="1" indent="0">
              <a:buNone/>
            </a:pPr>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smtClean="0"/>
              <a:t>BD-rates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2549220"/>
              </p:ext>
            </p:extLst>
          </p:nvPr>
        </p:nvGraphicFramePr>
        <p:xfrm>
          <a:off x="442914" y="3445550"/>
          <a:ext cx="8153398" cy="2802850"/>
        </p:xfrm>
        <a:graphic>
          <a:graphicData uri="http://schemas.openxmlformats.org/drawingml/2006/table">
            <a:tbl>
              <a:tblPr firstRow="1" firstCol="1" bandRow="1">
                <a:tableStyleId>{5C22544A-7EE6-4342-B048-85BDC9FD1C3A}</a:tableStyleId>
              </a:tblPr>
              <a:tblGrid>
                <a:gridCol w="1813737"/>
                <a:gridCol w="939209"/>
                <a:gridCol w="1017476"/>
                <a:gridCol w="1095744"/>
                <a:gridCol w="1095744"/>
                <a:gridCol w="1095744"/>
                <a:gridCol w="1095744"/>
              </a:tblGrid>
              <a:tr h="381000">
                <a:tc>
                  <a:txBody>
                    <a:bodyPr/>
                    <a:lstStyle/>
                    <a:p>
                      <a:pPr marL="0" marR="0">
                        <a:spcBef>
                          <a:spcPts val="0"/>
                        </a:spcBef>
                        <a:spcAft>
                          <a:spcPts val="0"/>
                        </a:spcAft>
                      </a:pPr>
                      <a:r>
                        <a:rPr lang="en-US" sz="1100" kern="1200" dirty="0">
                          <a:effectLst/>
                        </a:rPr>
                        <a:t> </a:t>
                      </a:r>
                      <a:endParaRPr lang="en-US" sz="1100" kern="1200" dirty="0" smtClean="0">
                        <a:effectLst/>
                      </a:endParaRPr>
                    </a:p>
                    <a:p>
                      <a:pPr marL="0" marR="0">
                        <a:spcBef>
                          <a:spcPts val="0"/>
                        </a:spcBef>
                        <a:spcAft>
                          <a:spcPts val="0"/>
                        </a:spcAft>
                      </a:pPr>
                      <a:endParaRPr lang="en-US" sz="1400" dirty="0">
                        <a:effectLst/>
                        <a:latin typeface="Times New Roman"/>
                        <a:ea typeface="Times New Roman"/>
                      </a:endParaRPr>
                    </a:p>
                  </a:txBody>
                  <a:tcPr marL="68580" marR="68580" marT="0" marB="0"/>
                </a:tc>
                <a:tc>
                  <a:txBody>
                    <a:bodyPr/>
                    <a:lstStyle/>
                    <a:p>
                      <a:pPr marL="0" marR="0" algn="ctr">
                        <a:spcBef>
                          <a:spcPts val="0"/>
                        </a:spcBef>
                        <a:spcAft>
                          <a:spcPts val="0"/>
                        </a:spcAft>
                      </a:pPr>
                      <a:r>
                        <a:rPr lang="en-US" sz="1400" kern="1200" dirty="0" smtClean="0">
                          <a:effectLst/>
                        </a:rPr>
                        <a:t>AI-Main</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RA-Main</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LB-Main</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AI-HE</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RA-HE</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LB-HE</a:t>
                      </a:r>
                      <a:endParaRPr lang="en-US" sz="1400" dirty="0">
                        <a:effectLst/>
                        <a:latin typeface="Times New Roman"/>
                        <a:ea typeface="Times New Roman"/>
                      </a:endParaRPr>
                    </a:p>
                  </a:txBody>
                  <a:tcPr marL="68580" marR="68580" marT="0" marB="0" anchor="ctr"/>
                </a:tc>
              </a:tr>
              <a:tr h="484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effectLst/>
                        </a:rPr>
                        <a:t>1: 8</a:t>
                      </a:r>
                      <a:r>
                        <a:rPr lang="en-US" sz="1400" dirty="0" smtClean="0"/>
                        <a:t>×</a:t>
                      </a:r>
                      <a:r>
                        <a:rPr lang="en-US" sz="1400" kern="1200" dirty="0" smtClean="0">
                          <a:effectLst/>
                        </a:rPr>
                        <a:t>8 scans</a:t>
                      </a:r>
                      <a:r>
                        <a:rPr lang="en-US" sz="1400" kern="1200" baseline="0" dirty="0" smtClean="0">
                          <a:effectLst/>
                        </a:rPr>
                        <a:t> off</a:t>
                      </a:r>
                      <a:endParaRPr lang="en-US" sz="1400" dirty="0" smtClean="0">
                        <a:effectLst/>
                        <a:latin typeface="Times New Roman"/>
                        <a:ea typeface="Times New Roman"/>
                      </a:endParaRPr>
                    </a:p>
                  </a:txBody>
                  <a:tcPr marL="68580" marR="68580" marT="0" marB="0" anchor="ctr"/>
                </a:tc>
                <a:tc>
                  <a:txBody>
                    <a:bodyPr/>
                    <a:lstStyle/>
                    <a:p>
                      <a:pPr algn="ctr" fontAlgn="b"/>
                      <a:r>
                        <a:rPr lang="en-US" sz="1400" b="0" i="0" u="none" strike="noStrike" dirty="0" smtClean="0">
                          <a:solidFill>
                            <a:srgbClr val="000000"/>
                          </a:solidFill>
                          <a:effectLst/>
                          <a:latin typeface="Arial"/>
                        </a:rPr>
                        <a:t>0.50%</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0.17%</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0.07%</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0.52%</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0.16%</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0.10%</a:t>
                      </a:r>
                      <a:endParaRPr lang="en-US" sz="1400" b="0" i="0" u="none" strike="noStrike" dirty="0">
                        <a:solidFill>
                          <a:srgbClr val="000000"/>
                        </a:solidFill>
                        <a:effectLst/>
                        <a:latin typeface="Arial"/>
                      </a:endParaRPr>
                    </a:p>
                  </a:txBody>
                  <a:tcPr marL="0" marR="0" marT="0" marB="0" anchor="ctr"/>
                </a:tc>
              </a:tr>
              <a:tr h="484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effectLst/>
                        </a:rPr>
                        <a:t>2: 8</a:t>
                      </a:r>
                      <a:r>
                        <a:rPr lang="en-US" sz="1400" dirty="0" smtClean="0"/>
                        <a:t>×</a:t>
                      </a:r>
                      <a:r>
                        <a:rPr lang="en-US" sz="1400" kern="1200" dirty="0" smtClean="0">
                          <a:effectLst/>
                        </a:rPr>
                        <a:t>8 TU with 4</a:t>
                      </a:r>
                      <a:r>
                        <a:rPr lang="en-US" sz="1400" dirty="0" smtClean="0"/>
                        <a:t>×</a:t>
                      </a:r>
                      <a:r>
                        <a:rPr lang="en-US" sz="1400" kern="1200" dirty="0" smtClean="0">
                          <a:effectLst/>
                        </a:rPr>
                        <a:t>4 sub-block scans</a:t>
                      </a:r>
                      <a:endParaRPr lang="en-US" sz="1400" dirty="0" smtClean="0">
                        <a:effectLst/>
                        <a:latin typeface="Times New Roman"/>
                        <a:ea typeface="Times New Roman"/>
                      </a:endParaRPr>
                    </a:p>
                  </a:txBody>
                  <a:tcPr marL="68580" marR="68580" marT="0" marB="0" anchor="ctr"/>
                </a:tc>
                <a:tc>
                  <a:txBody>
                    <a:bodyPr/>
                    <a:lstStyle/>
                    <a:p>
                      <a:pPr algn="ctr" fontAlgn="b"/>
                      <a:r>
                        <a:rPr lang="en-US" sz="1400" b="0" i="0" u="none" strike="noStrike" dirty="0" smtClean="0">
                          <a:solidFill>
                            <a:srgbClr val="000000"/>
                          </a:solidFill>
                          <a:effectLst/>
                          <a:latin typeface="Arial"/>
                        </a:rPr>
                        <a:t>0.29%</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0.07%</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0.04%</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0.30%</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0.07%</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0.04%</a:t>
                      </a:r>
                      <a:endParaRPr lang="en-US" sz="1400" b="0" i="0" u="none" strike="noStrike" dirty="0">
                        <a:solidFill>
                          <a:srgbClr val="000000"/>
                        </a:solidFill>
                        <a:effectLst/>
                        <a:latin typeface="Arial"/>
                      </a:endParaRPr>
                    </a:p>
                  </a:txBody>
                  <a:tcPr marL="0" marR="0" marT="0" marB="0" anchor="ctr"/>
                </a:tc>
              </a:tr>
              <a:tr h="484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effectLst/>
                        </a:rPr>
                        <a:t>3: </a:t>
                      </a:r>
                      <a:r>
                        <a:rPr lang="en-US" sz="1200" kern="1200" dirty="0" smtClean="0">
                          <a:effectLst/>
                        </a:rPr>
                        <a:t>sub-block</a:t>
                      </a:r>
                      <a:r>
                        <a:rPr lang="en-US" sz="1200" kern="1200" baseline="0" dirty="0" smtClean="0">
                          <a:effectLst/>
                        </a:rPr>
                        <a:t> </a:t>
                      </a:r>
                      <a:r>
                        <a:rPr lang="en-US" sz="1200" kern="1200" baseline="0" dirty="0" smtClean="0">
                          <a:effectLst/>
                        </a:rPr>
                        <a:t>scan </a:t>
                      </a:r>
                      <a:r>
                        <a:rPr lang="en-US" sz="1200" kern="1200" dirty="0" smtClean="0">
                          <a:effectLst/>
                        </a:rPr>
                        <a:t>+ large TU</a:t>
                      </a:r>
                      <a:r>
                        <a:rPr lang="en-US" sz="1200" kern="1200" baseline="0" dirty="0" smtClean="0">
                          <a:effectLst/>
                        </a:rPr>
                        <a:t> &amp; 8x8 </a:t>
                      </a:r>
                      <a:r>
                        <a:rPr lang="en-US" sz="1200" kern="1200" baseline="0" dirty="0" smtClean="0">
                          <a:effectLst/>
                        </a:rPr>
                        <a:t>unified</a:t>
                      </a:r>
                      <a:endParaRPr lang="en-US" sz="1200" dirty="0" smtClean="0">
                        <a:effectLst/>
                        <a:latin typeface="Times New Roman"/>
                        <a:ea typeface="Times New Roman"/>
                      </a:endParaRPr>
                    </a:p>
                  </a:txBody>
                  <a:tcPr marL="68580" marR="68580" marT="0" marB="0" anchor="ctr"/>
                </a:tc>
                <a:tc>
                  <a:txBody>
                    <a:bodyPr/>
                    <a:lstStyle/>
                    <a:p>
                      <a:pPr algn="ctr" fontAlgn="b"/>
                      <a:r>
                        <a:rPr lang="en-US" sz="1400" b="0" i="0" u="none" strike="noStrike" dirty="0" smtClean="0">
                          <a:solidFill>
                            <a:srgbClr val="000000"/>
                          </a:solidFill>
                          <a:effectLst/>
                          <a:latin typeface="Arial"/>
                        </a:rPr>
                        <a:t>0.24%</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0.06%</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0.05%</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smtClean="0">
                          <a:solidFill>
                            <a:srgbClr val="000000"/>
                          </a:solidFill>
                          <a:effectLst/>
                          <a:latin typeface="Arial"/>
                        </a:rPr>
                        <a:t>0.26%</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0.05%</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0.00%</a:t>
                      </a:r>
                      <a:endParaRPr lang="en-US" sz="1400" b="0" i="0" u="none" strike="noStrike" dirty="0">
                        <a:solidFill>
                          <a:srgbClr val="000000"/>
                        </a:solidFill>
                        <a:effectLst/>
                        <a:latin typeface="Arial"/>
                      </a:endParaRPr>
                    </a:p>
                  </a:txBody>
                  <a:tcPr marL="0" marR="0" marT="0" marB="0" anchor="ctr"/>
                </a:tc>
              </a:tr>
              <a:tr h="484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effectLst/>
                        </a:rPr>
                        <a:t>Proposal</a:t>
                      </a:r>
                      <a:r>
                        <a:rPr lang="en-US" sz="1400" kern="1200" baseline="0" dirty="0" smtClean="0">
                          <a:effectLst/>
                        </a:rPr>
                        <a:t> M1</a:t>
                      </a:r>
                      <a:endParaRPr lang="en-US" sz="1400" dirty="0" smtClean="0">
                        <a:effectLst/>
                        <a:latin typeface="Times New Roman"/>
                        <a:ea typeface="Times New Roman"/>
                      </a:endParaRPr>
                    </a:p>
                  </a:txBody>
                  <a:tcPr marL="68580" marR="68580" marT="0" marB="0" anchor="ctr"/>
                </a:tc>
                <a:tc>
                  <a:txBody>
                    <a:bodyPr/>
                    <a:lstStyle/>
                    <a:p>
                      <a:pPr algn="ctr" fontAlgn="b"/>
                      <a:r>
                        <a:rPr lang="en-US" sz="1400" b="1" i="0" u="none" strike="noStrike" dirty="0" smtClean="0">
                          <a:solidFill>
                            <a:srgbClr val="000000"/>
                          </a:solidFill>
                          <a:effectLst/>
                          <a:latin typeface="Arial"/>
                        </a:rPr>
                        <a:t>0.06%</a:t>
                      </a:r>
                      <a:endParaRPr lang="en-US" sz="1400" b="1" i="0" u="none" strike="noStrike" dirty="0">
                        <a:solidFill>
                          <a:srgbClr val="000000"/>
                        </a:solidFill>
                        <a:effectLst/>
                        <a:latin typeface="Arial"/>
                      </a:endParaRPr>
                    </a:p>
                  </a:txBody>
                  <a:tcPr marL="0" marR="0" marT="0" marB="0" anchor="ctr"/>
                </a:tc>
                <a:tc>
                  <a:txBody>
                    <a:bodyPr/>
                    <a:lstStyle/>
                    <a:p>
                      <a:pPr algn="ctr" fontAlgn="b"/>
                      <a:r>
                        <a:rPr lang="en-US" sz="1400" b="1" i="0" u="none" strike="noStrike" dirty="0" smtClean="0">
                          <a:solidFill>
                            <a:srgbClr val="000000"/>
                          </a:solidFill>
                          <a:effectLst/>
                          <a:latin typeface="Arial"/>
                        </a:rPr>
                        <a:t>-0.03%</a:t>
                      </a:r>
                      <a:endParaRPr lang="en-US" sz="1400" b="1" i="0" u="none" strike="noStrike" dirty="0">
                        <a:solidFill>
                          <a:srgbClr val="000000"/>
                        </a:solidFill>
                        <a:effectLst/>
                        <a:latin typeface="Arial"/>
                      </a:endParaRPr>
                    </a:p>
                  </a:txBody>
                  <a:tcPr marL="0" marR="0" marT="0" marB="0" anchor="ctr"/>
                </a:tc>
                <a:tc>
                  <a:txBody>
                    <a:bodyPr/>
                    <a:lstStyle/>
                    <a:p>
                      <a:pPr algn="ctr" fontAlgn="b"/>
                      <a:r>
                        <a:rPr lang="en-US" sz="1400" b="1" i="0" u="none" strike="noStrike" dirty="0" smtClean="0">
                          <a:solidFill>
                            <a:srgbClr val="000000"/>
                          </a:solidFill>
                          <a:effectLst/>
                          <a:latin typeface="Arial"/>
                        </a:rPr>
                        <a:t>-0.04%</a:t>
                      </a:r>
                      <a:endParaRPr lang="en-US" sz="1400" b="1" i="0" u="none" strike="noStrike" dirty="0">
                        <a:solidFill>
                          <a:srgbClr val="000000"/>
                        </a:solidFill>
                        <a:effectLst/>
                        <a:latin typeface="Arial"/>
                      </a:endParaRPr>
                    </a:p>
                  </a:txBody>
                  <a:tcPr marL="0" marR="0" marT="0" marB="0" anchor="ctr"/>
                </a:tc>
                <a:tc>
                  <a:txBody>
                    <a:bodyPr/>
                    <a:lstStyle/>
                    <a:p>
                      <a:pPr algn="ctr" fontAlgn="b"/>
                      <a:r>
                        <a:rPr lang="en-US" sz="1400" b="1" i="0" u="none" strike="noStrike" dirty="0" smtClean="0">
                          <a:solidFill>
                            <a:srgbClr val="000000"/>
                          </a:solidFill>
                          <a:effectLst/>
                          <a:latin typeface="Arial"/>
                        </a:rPr>
                        <a:t>0.09%</a:t>
                      </a:r>
                      <a:endParaRPr lang="en-US" sz="1400" b="1" i="0" u="none" strike="noStrike" dirty="0">
                        <a:solidFill>
                          <a:srgbClr val="000000"/>
                        </a:solidFill>
                        <a:effectLst/>
                        <a:latin typeface="Arial"/>
                      </a:endParaRPr>
                    </a:p>
                  </a:txBody>
                  <a:tcPr marL="0" marR="0" marT="0" marB="0" anchor="ctr"/>
                </a:tc>
                <a:tc>
                  <a:txBody>
                    <a:bodyPr/>
                    <a:lstStyle/>
                    <a:p>
                      <a:pPr algn="ctr" fontAlgn="b"/>
                      <a:r>
                        <a:rPr lang="en-US" sz="1400" b="1" i="0" u="none" strike="noStrike" dirty="0" smtClean="0">
                          <a:solidFill>
                            <a:srgbClr val="000000"/>
                          </a:solidFill>
                          <a:effectLst/>
                          <a:latin typeface="Arial"/>
                        </a:rPr>
                        <a:t>0.00%</a:t>
                      </a:r>
                      <a:endParaRPr lang="en-US" sz="1400" b="1" i="0" u="none" strike="noStrike" dirty="0">
                        <a:solidFill>
                          <a:srgbClr val="000000"/>
                        </a:solidFill>
                        <a:effectLst/>
                        <a:latin typeface="Arial"/>
                      </a:endParaRPr>
                    </a:p>
                  </a:txBody>
                  <a:tcPr marL="0" marR="0" marT="0" marB="0" anchor="ctr"/>
                </a:tc>
                <a:tc>
                  <a:txBody>
                    <a:bodyPr/>
                    <a:lstStyle/>
                    <a:p>
                      <a:pPr algn="ctr" fontAlgn="b"/>
                      <a:r>
                        <a:rPr lang="en-US" sz="1400" b="1" i="0" u="none" strike="noStrike" dirty="0" smtClean="0">
                          <a:solidFill>
                            <a:srgbClr val="000000"/>
                          </a:solidFill>
                          <a:effectLst/>
                          <a:latin typeface="Arial"/>
                        </a:rPr>
                        <a:t>0.02%</a:t>
                      </a:r>
                      <a:endParaRPr lang="en-US" sz="1400" b="1" i="0" u="none" strike="noStrike" dirty="0">
                        <a:solidFill>
                          <a:srgbClr val="000000"/>
                        </a:solidFill>
                        <a:effectLst/>
                        <a:latin typeface="Arial"/>
                      </a:endParaRPr>
                    </a:p>
                  </a:txBody>
                  <a:tcPr marL="0" marR="0" marT="0" marB="0" anchor="ctr"/>
                </a:tc>
              </a:tr>
              <a:tr h="484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effectLst/>
                        </a:rPr>
                        <a:t>Proposal</a:t>
                      </a:r>
                      <a:r>
                        <a:rPr lang="en-US" sz="1400" kern="1200" baseline="0" dirty="0" smtClean="0">
                          <a:effectLst/>
                        </a:rPr>
                        <a:t> M2</a:t>
                      </a:r>
                      <a:endParaRPr lang="en-US" sz="1400" dirty="0" smtClean="0">
                        <a:effectLst/>
                        <a:latin typeface="Times New Roman"/>
                        <a:ea typeface="Times New Roman"/>
                      </a:endParaRPr>
                    </a:p>
                  </a:txBody>
                  <a:tcPr marL="68580" marR="68580" marT="0" marB="0" anchor="ctr"/>
                </a:tc>
                <a:tc>
                  <a:txBody>
                    <a:bodyPr/>
                    <a:lstStyle/>
                    <a:p>
                      <a:pPr algn="ctr" fontAlgn="b"/>
                      <a:r>
                        <a:rPr lang="en-US" sz="1400" b="1" i="0" u="none" strike="noStrike" dirty="0" smtClean="0">
                          <a:solidFill>
                            <a:srgbClr val="000000"/>
                          </a:solidFill>
                          <a:effectLst/>
                          <a:latin typeface="Arial"/>
                        </a:rPr>
                        <a:t>0.02%</a:t>
                      </a:r>
                      <a:endParaRPr lang="en-US" sz="1400" b="1" i="0" u="none" strike="noStrike" dirty="0">
                        <a:solidFill>
                          <a:srgbClr val="000000"/>
                        </a:solidFill>
                        <a:effectLst/>
                        <a:latin typeface="Arial"/>
                      </a:endParaRPr>
                    </a:p>
                  </a:txBody>
                  <a:tcPr marL="0" marR="0" marT="0" marB="0" anchor="ctr"/>
                </a:tc>
                <a:tc>
                  <a:txBody>
                    <a:bodyPr/>
                    <a:lstStyle/>
                    <a:p>
                      <a:pPr algn="ctr" fontAlgn="b"/>
                      <a:r>
                        <a:rPr lang="en-US" sz="1400" b="1" i="0" u="none" strike="noStrike" dirty="0" smtClean="0">
                          <a:solidFill>
                            <a:srgbClr val="000000"/>
                          </a:solidFill>
                          <a:effectLst/>
                          <a:latin typeface="Arial"/>
                        </a:rPr>
                        <a:t>-0.06%</a:t>
                      </a:r>
                      <a:endParaRPr lang="en-US" sz="1400" b="1" i="0" u="none" strike="noStrike" dirty="0">
                        <a:solidFill>
                          <a:srgbClr val="000000"/>
                        </a:solidFill>
                        <a:effectLst/>
                        <a:latin typeface="Arial"/>
                      </a:endParaRPr>
                    </a:p>
                  </a:txBody>
                  <a:tcPr marL="0" marR="0" marT="0" marB="0" anchor="ctr"/>
                </a:tc>
                <a:tc>
                  <a:txBody>
                    <a:bodyPr/>
                    <a:lstStyle/>
                    <a:p>
                      <a:pPr algn="ctr" fontAlgn="b"/>
                      <a:r>
                        <a:rPr lang="en-US" sz="1400" b="1" i="0" u="none" strike="noStrike" dirty="0" smtClean="0">
                          <a:solidFill>
                            <a:srgbClr val="000000"/>
                          </a:solidFill>
                          <a:effectLst/>
                          <a:latin typeface="Arial"/>
                        </a:rPr>
                        <a:t>-0.02%</a:t>
                      </a:r>
                      <a:endParaRPr lang="en-US" sz="1400" b="1" i="0" u="none" strike="noStrike" dirty="0">
                        <a:solidFill>
                          <a:srgbClr val="000000"/>
                        </a:solidFill>
                        <a:effectLst/>
                        <a:latin typeface="Arial"/>
                      </a:endParaRPr>
                    </a:p>
                  </a:txBody>
                  <a:tcPr marL="0" marR="0" marT="0" marB="0" anchor="ctr"/>
                </a:tc>
                <a:tc>
                  <a:txBody>
                    <a:bodyPr/>
                    <a:lstStyle/>
                    <a:p>
                      <a:pPr algn="ctr" fontAlgn="b"/>
                      <a:r>
                        <a:rPr lang="en-US" sz="1400" b="1" i="0" u="none" strike="noStrike" dirty="0" smtClean="0">
                          <a:solidFill>
                            <a:srgbClr val="000000"/>
                          </a:solidFill>
                          <a:effectLst/>
                          <a:latin typeface="Arial"/>
                        </a:rPr>
                        <a:t>0.06%</a:t>
                      </a:r>
                      <a:endParaRPr lang="en-US" sz="1400" b="1" i="0" u="none" strike="noStrike" dirty="0">
                        <a:solidFill>
                          <a:srgbClr val="000000"/>
                        </a:solidFill>
                        <a:effectLst/>
                        <a:latin typeface="Arial"/>
                      </a:endParaRPr>
                    </a:p>
                  </a:txBody>
                  <a:tcPr marL="0" marR="0" marT="0" marB="0" anchor="ctr"/>
                </a:tc>
                <a:tc>
                  <a:txBody>
                    <a:bodyPr/>
                    <a:lstStyle/>
                    <a:p>
                      <a:pPr algn="ctr" fontAlgn="b"/>
                      <a:r>
                        <a:rPr lang="en-US" sz="1400" b="1" i="0" u="none" strike="noStrike" dirty="0" smtClean="0">
                          <a:solidFill>
                            <a:srgbClr val="000000"/>
                          </a:solidFill>
                          <a:effectLst/>
                          <a:latin typeface="Arial"/>
                        </a:rPr>
                        <a:t>-0.04%</a:t>
                      </a:r>
                      <a:endParaRPr lang="en-US" sz="1400" b="1" i="0" u="none" strike="noStrike" dirty="0">
                        <a:solidFill>
                          <a:srgbClr val="000000"/>
                        </a:solidFill>
                        <a:effectLst/>
                        <a:latin typeface="Arial"/>
                      </a:endParaRPr>
                    </a:p>
                  </a:txBody>
                  <a:tcPr marL="0" marR="0" marT="0" marB="0" anchor="ctr"/>
                </a:tc>
                <a:tc>
                  <a:txBody>
                    <a:bodyPr/>
                    <a:lstStyle/>
                    <a:p>
                      <a:pPr algn="ctr" fontAlgn="b"/>
                      <a:r>
                        <a:rPr lang="en-US" sz="1400" b="1" i="0" u="none" strike="noStrike" dirty="0" smtClean="0">
                          <a:solidFill>
                            <a:srgbClr val="000000"/>
                          </a:solidFill>
                          <a:effectLst/>
                          <a:latin typeface="Arial"/>
                        </a:rPr>
                        <a:t>0.07%</a:t>
                      </a:r>
                      <a:endParaRPr lang="en-US" sz="1400" b="1" i="0" u="none" strike="noStrike" dirty="0">
                        <a:solidFill>
                          <a:srgbClr val="000000"/>
                        </a:solidFill>
                        <a:effectLst/>
                        <a:latin typeface="Arial"/>
                      </a:endParaRPr>
                    </a:p>
                  </a:txBody>
                  <a:tcPr marL="0" marR="0" marT="0" marB="0" anchor="ctr"/>
                </a:tc>
              </a:tr>
            </a:tbl>
          </a:graphicData>
        </a:graphic>
      </p:graphicFrame>
    </p:spTree>
    <p:extLst>
      <p:ext uri="{BB962C8B-B14F-4D97-AF65-F5344CB8AC3E}">
        <p14:creationId xmlns:p14="http://schemas.microsoft.com/office/powerpoint/2010/main" val="32601171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r>
              <a:rPr lang="en-US" dirty="0" smtClean="0"/>
              <a:t>RDOQ off</a:t>
            </a:r>
          </a:p>
          <a:p>
            <a:pPr lvl="1"/>
            <a:endParaRPr lang="en-US" dirty="0" smtClean="0"/>
          </a:p>
          <a:p>
            <a:pPr marL="287337" lvl="1" indent="0">
              <a:buNone/>
            </a:pPr>
            <a:endParaRPr lang="en-US" dirty="0"/>
          </a:p>
          <a:p>
            <a:pPr lvl="1"/>
            <a:endParaRPr lang="en-US" dirty="0" smtClean="0"/>
          </a:p>
          <a:p>
            <a:pPr lvl="1"/>
            <a:endParaRPr lang="en-US" dirty="0"/>
          </a:p>
          <a:p>
            <a:pPr lvl="1"/>
            <a:endParaRPr lang="en-US" dirty="0" smtClean="0"/>
          </a:p>
          <a:p>
            <a:pPr lvl="1"/>
            <a:endParaRPr lang="en-US" dirty="0"/>
          </a:p>
          <a:p>
            <a:pPr lvl="1"/>
            <a:endParaRPr lang="en-US" sz="1000" dirty="0" smtClean="0"/>
          </a:p>
          <a:p>
            <a:pPr lvl="1"/>
            <a:r>
              <a:rPr lang="en-US" dirty="0"/>
              <a:t>L</a:t>
            </a:r>
            <a:r>
              <a:rPr lang="en-US" dirty="0" smtClean="0"/>
              <a:t>ow QP (12, 17, 22, 27):</a:t>
            </a:r>
          </a:p>
          <a:p>
            <a:endParaRPr lang="en-US" dirty="0" smtClean="0"/>
          </a:p>
          <a:p>
            <a:pPr lvl="1"/>
            <a:endParaRPr lang="en-US" dirty="0"/>
          </a:p>
        </p:txBody>
      </p:sp>
      <p:sp>
        <p:nvSpPr>
          <p:cNvPr id="2" name="Title 1"/>
          <p:cNvSpPr>
            <a:spLocks noGrp="1"/>
          </p:cNvSpPr>
          <p:nvPr>
            <p:ph type="title"/>
          </p:nvPr>
        </p:nvSpPr>
        <p:spPr/>
        <p:txBody>
          <a:bodyPr/>
          <a:lstStyle/>
          <a:p>
            <a:r>
              <a:rPr lang="en-US" dirty="0" smtClean="0"/>
              <a:t>BD-rates</a:t>
            </a:r>
            <a:endParaRPr lang="en-US" dirty="0"/>
          </a:p>
        </p:txBody>
      </p:sp>
      <p:graphicFrame>
        <p:nvGraphicFramePr>
          <p:cNvPr id="6" name="Content Placeholder 3"/>
          <p:cNvGraphicFramePr>
            <a:graphicFrameLocks/>
          </p:cNvGraphicFramePr>
          <p:nvPr>
            <p:extLst>
              <p:ext uri="{D42A27DB-BD31-4B8C-83A1-F6EECF244321}">
                <p14:modId xmlns:p14="http://schemas.microsoft.com/office/powerpoint/2010/main" val="34281330"/>
              </p:ext>
            </p:extLst>
          </p:nvPr>
        </p:nvGraphicFramePr>
        <p:xfrm>
          <a:off x="457202" y="4191000"/>
          <a:ext cx="8153398" cy="1349740"/>
        </p:xfrm>
        <a:graphic>
          <a:graphicData uri="http://schemas.openxmlformats.org/drawingml/2006/table">
            <a:tbl>
              <a:tblPr firstRow="1" firstCol="1" bandRow="1">
                <a:tableStyleId>{5C22544A-7EE6-4342-B048-85BDC9FD1C3A}</a:tableStyleId>
              </a:tblPr>
              <a:tblGrid>
                <a:gridCol w="1813737"/>
                <a:gridCol w="939209"/>
                <a:gridCol w="1017476"/>
                <a:gridCol w="1095744"/>
                <a:gridCol w="1095744"/>
                <a:gridCol w="1095744"/>
                <a:gridCol w="1095744"/>
              </a:tblGrid>
              <a:tr h="381000">
                <a:tc>
                  <a:txBody>
                    <a:bodyPr/>
                    <a:lstStyle/>
                    <a:p>
                      <a:pPr marL="0" marR="0">
                        <a:spcBef>
                          <a:spcPts val="0"/>
                        </a:spcBef>
                        <a:spcAft>
                          <a:spcPts val="0"/>
                        </a:spcAft>
                      </a:pPr>
                      <a:r>
                        <a:rPr lang="en-US" sz="1100" kern="1200" dirty="0">
                          <a:effectLst/>
                        </a:rPr>
                        <a:t> </a:t>
                      </a:r>
                      <a:endParaRPr lang="en-US" sz="1100" kern="1200" dirty="0" smtClean="0">
                        <a:effectLst/>
                      </a:endParaRPr>
                    </a:p>
                    <a:p>
                      <a:pPr marL="0" marR="0">
                        <a:spcBef>
                          <a:spcPts val="0"/>
                        </a:spcBef>
                        <a:spcAft>
                          <a:spcPts val="0"/>
                        </a:spcAft>
                      </a:pPr>
                      <a:endParaRPr lang="en-US" sz="1400" dirty="0">
                        <a:effectLst/>
                        <a:latin typeface="Times New Roman"/>
                        <a:ea typeface="Times New Roman"/>
                      </a:endParaRPr>
                    </a:p>
                  </a:txBody>
                  <a:tcPr marL="68580" marR="68580" marT="0" marB="0"/>
                </a:tc>
                <a:tc>
                  <a:txBody>
                    <a:bodyPr/>
                    <a:lstStyle/>
                    <a:p>
                      <a:pPr marL="0" marR="0" algn="ctr">
                        <a:spcBef>
                          <a:spcPts val="0"/>
                        </a:spcBef>
                        <a:spcAft>
                          <a:spcPts val="0"/>
                        </a:spcAft>
                      </a:pPr>
                      <a:r>
                        <a:rPr lang="en-US" sz="1400" kern="1200" dirty="0" smtClean="0">
                          <a:effectLst/>
                        </a:rPr>
                        <a:t>AI-Main</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RA-Main</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LB-Main</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AI-HE</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RA-HE</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LB-HE</a:t>
                      </a:r>
                      <a:endParaRPr lang="en-US" sz="1400" dirty="0">
                        <a:effectLst/>
                        <a:latin typeface="Times New Roman"/>
                        <a:ea typeface="Times New Roman"/>
                      </a:endParaRPr>
                    </a:p>
                  </a:txBody>
                  <a:tcPr marL="68580" marR="68580" marT="0" marB="0" anchor="ctr"/>
                </a:tc>
              </a:tr>
              <a:tr h="484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effectLst/>
                        </a:rPr>
                        <a:t>M1</a:t>
                      </a:r>
                      <a:endParaRPr lang="en-US" sz="1400" dirty="0" smtClean="0">
                        <a:effectLst/>
                        <a:latin typeface="Times New Roman"/>
                        <a:ea typeface="Times New Roman"/>
                      </a:endParaRPr>
                    </a:p>
                  </a:txBody>
                  <a:tcPr marL="68580" marR="68580" marT="0" marB="0" anchor="ctr"/>
                </a:tc>
                <a:tc>
                  <a:txBody>
                    <a:bodyPr/>
                    <a:lstStyle/>
                    <a:p>
                      <a:pPr algn="ctr" fontAlgn="b"/>
                      <a:r>
                        <a:rPr lang="en-US" sz="1400" b="0" i="0" u="none" strike="noStrike" dirty="0" smtClean="0">
                          <a:solidFill>
                            <a:srgbClr val="000000"/>
                          </a:solidFill>
                          <a:effectLst/>
                          <a:latin typeface="Arial"/>
                        </a:rPr>
                        <a:t>0.00%</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-0.05%</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-0.03%</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-0.01%</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-0.04%</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0.01%</a:t>
                      </a:r>
                      <a:endParaRPr lang="en-US" sz="1400" b="0" i="0" u="none" strike="noStrike" dirty="0">
                        <a:solidFill>
                          <a:srgbClr val="000000"/>
                        </a:solidFill>
                        <a:effectLst/>
                        <a:latin typeface="Arial"/>
                      </a:endParaRPr>
                    </a:p>
                  </a:txBody>
                  <a:tcPr marL="0" marR="0" marT="0" marB="0" anchor="ctr"/>
                </a:tc>
              </a:tr>
              <a:tr h="484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effectLst/>
                        </a:rPr>
                        <a:t>M2</a:t>
                      </a:r>
                      <a:endParaRPr lang="en-US" sz="1400" dirty="0" smtClean="0">
                        <a:effectLst/>
                        <a:latin typeface="Times New Roman"/>
                        <a:ea typeface="Times New Roman"/>
                      </a:endParaRPr>
                    </a:p>
                  </a:txBody>
                  <a:tcPr marL="68580" marR="68580" marT="0" marB="0" anchor="ctr"/>
                </a:tc>
                <a:tc>
                  <a:txBody>
                    <a:bodyPr/>
                    <a:lstStyle/>
                    <a:p>
                      <a:pPr algn="ctr" fontAlgn="b"/>
                      <a:r>
                        <a:rPr lang="en-US" sz="1400" b="0" i="0" u="none" strike="noStrike" dirty="0" smtClean="0">
                          <a:solidFill>
                            <a:srgbClr val="000000"/>
                          </a:solidFill>
                          <a:effectLst/>
                          <a:latin typeface="Arial"/>
                        </a:rPr>
                        <a:t>-0.04%</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-0.08%</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-0.04</a:t>
                      </a:r>
                      <a:r>
                        <a:rPr lang="en-US" sz="1400" b="0" i="0" u="none" strike="noStrike" dirty="0">
                          <a:solidFill>
                            <a:srgbClr val="000000"/>
                          </a:solidFill>
                          <a:effectLst/>
                          <a:latin typeface="Arial"/>
                        </a:rPr>
                        <a:t>%</a:t>
                      </a:r>
                      <a:endParaRPr lang="en-US" sz="1400" b="0" i="0" u="none" strike="noStrike" dirty="0" smtClean="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-0.05%</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-0.06%</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0.01%</a:t>
                      </a:r>
                      <a:endParaRPr lang="en-US" sz="1400" b="0" i="0" u="none" strike="noStrike" dirty="0">
                        <a:solidFill>
                          <a:srgbClr val="000000"/>
                        </a:solidFill>
                        <a:effectLst/>
                        <a:latin typeface="Arial"/>
                      </a:endParaRPr>
                    </a:p>
                  </a:txBody>
                  <a:tcPr marL="0" marR="0" marT="0" marB="0" anchor="ctr"/>
                </a:tc>
              </a:tr>
            </a:tbl>
          </a:graphicData>
        </a:graphic>
      </p:graphicFrame>
      <p:graphicFrame>
        <p:nvGraphicFramePr>
          <p:cNvPr id="7" name="Content Placeholder 3"/>
          <p:cNvGraphicFramePr>
            <a:graphicFrameLocks/>
          </p:cNvGraphicFramePr>
          <p:nvPr>
            <p:extLst>
              <p:ext uri="{D42A27DB-BD31-4B8C-83A1-F6EECF244321}">
                <p14:modId xmlns:p14="http://schemas.microsoft.com/office/powerpoint/2010/main" val="4228047146"/>
              </p:ext>
            </p:extLst>
          </p:nvPr>
        </p:nvGraphicFramePr>
        <p:xfrm>
          <a:off x="442914" y="1447800"/>
          <a:ext cx="8153398" cy="1349740"/>
        </p:xfrm>
        <a:graphic>
          <a:graphicData uri="http://schemas.openxmlformats.org/drawingml/2006/table">
            <a:tbl>
              <a:tblPr firstRow="1" firstCol="1" bandRow="1">
                <a:tableStyleId>{5C22544A-7EE6-4342-B048-85BDC9FD1C3A}</a:tableStyleId>
              </a:tblPr>
              <a:tblGrid>
                <a:gridCol w="1813737"/>
                <a:gridCol w="939209"/>
                <a:gridCol w="1017476"/>
                <a:gridCol w="1095744"/>
                <a:gridCol w="1095744"/>
                <a:gridCol w="1095744"/>
                <a:gridCol w="1095744"/>
              </a:tblGrid>
              <a:tr h="381000">
                <a:tc>
                  <a:txBody>
                    <a:bodyPr/>
                    <a:lstStyle/>
                    <a:p>
                      <a:pPr marL="0" marR="0">
                        <a:spcBef>
                          <a:spcPts val="0"/>
                        </a:spcBef>
                        <a:spcAft>
                          <a:spcPts val="0"/>
                        </a:spcAft>
                      </a:pPr>
                      <a:r>
                        <a:rPr lang="en-US" sz="1100" kern="1200" dirty="0">
                          <a:effectLst/>
                        </a:rPr>
                        <a:t> </a:t>
                      </a:r>
                      <a:endParaRPr lang="en-US" sz="1100" kern="1200" dirty="0" smtClean="0">
                        <a:effectLst/>
                      </a:endParaRPr>
                    </a:p>
                    <a:p>
                      <a:pPr marL="0" marR="0">
                        <a:spcBef>
                          <a:spcPts val="0"/>
                        </a:spcBef>
                        <a:spcAft>
                          <a:spcPts val="0"/>
                        </a:spcAft>
                      </a:pPr>
                      <a:endParaRPr lang="en-US" sz="1400" dirty="0">
                        <a:effectLst/>
                        <a:latin typeface="Times New Roman"/>
                        <a:ea typeface="Times New Roman"/>
                      </a:endParaRPr>
                    </a:p>
                  </a:txBody>
                  <a:tcPr marL="68580" marR="68580" marT="0" marB="0"/>
                </a:tc>
                <a:tc>
                  <a:txBody>
                    <a:bodyPr/>
                    <a:lstStyle/>
                    <a:p>
                      <a:pPr marL="0" marR="0" algn="ctr">
                        <a:spcBef>
                          <a:spcPts val="0"/>
                        </a:spcBef>
                        <a:spcAft>
                          <a:spcPts val="0"/>
                        </a:spcAft>
                      </a:pPr>
                      <a:r>
                        <a:rPr lang="en-US" sz="1400" kern="1200" dirty="0" smtClean="0">
                          <a:effectLst/>
                        </a:rPr>
                        <a:t>AI-Main</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RA-Main</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LB-Main</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AI-HE</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RA-HE</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kern="1200" dirty="0" smtClean="0">
                          <a:effectLst/>
                        </a:rPr>
                        <a:t>LB-HE</a:t>
                      </a:r>
                      <a:endParaRPr lang="en-US" sz="1400" dirty="0">
                        <a:effectLst/>
                        <a:latin typeface="Times New Roman"/>
                        <a:ea typeface="Times New Roman"/>
                      </a:endParaRPr>
                    </a:p>
                  </a:txBody>
                  <a:tcPr marL="68580" marR="68580" marT="0" marB="0" anchor="ctr"/>
                </a:tc>
              </a:tr>
              <a:tr h="484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effectLst/>
                        </a:rPr>
                        <a:t>M1</a:t>
                      </a:r>
                      <a:endParaRPr lang="en-US" sz="1400" dirty="0" smtClean="0">
                        <a:effectLst/>
                        <a:latin typeface="Times New Roman"/>
                        <a:ea typeface="Times New Roman"/>
                      </a:endParaRPr>
                    </a:p>
                  </a:txBody>
                  <a:tcPr marL="68580" marR="68580" marT="0" marB="0" anchor="ctr"/>
                </a:tc>
                <a:tc>
                  <a:txBody>
                    <a:bodyPr/>
                    <a:lstStyle/>
                    <a:p>
                      <a:pPr algn="ctr" fontAlgn="b"/>
                      <a:r>
                        <a:rPr lang="en-US" sz="1400" b="0" i="0" u="none" strike="noStrike" dirty="0" smtClean="0">
                          <a:solidFill>
                            <a:srgbClr val="000000"/>
                          </a:solidFill>
                          <a:effectLst/>
                          <a:latin typeface="Arial"/>
                        </a:rPr>
                        <a:t>0.00%</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-0.07%</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0.00%</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0.01%</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-0.05%</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0.06%</a:t>
                      </a:r>
                      <a:endParaRPr lang="en-US" sz="1400" b="0" i="0" u="none" strike="noStrike" dirty="0">
                        <a:solidFill>
                          <a:srgbClr val="000000"/>
                        </a:solidFill>
                        <a:effectLst/>
                        <a:latin typeface="Arial"/>
                      </a:endParaRPr>
                    </a:p>
                  </a:txBody>
                  <a:tcPr marL="0" marR="0" marT="0" marB="0" anchor="ctr"/>
                </a:tc>
              </a:tr>
              <a:tr h="484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effectLst/>
                        </a:rPr>
                        <a:t>M2</a:t>
                      </a:r>
                      <a:endParaRPr lang="en-US" sz="1400" dirty="0" smtClean="0">
                        <a:effectLst/>
                        <a:latin typeface="Times New Roman"/>
                        <a:ea typeface="Times New Roman"/>
                      </a:endParaRPr>
                    </a:p>
                  </a:txBody>
                  <a:tcPr marL="68580" marR="68580" marT="0" marB="0" anchor="ctr"/>
                </a:tc>
                <a:tc>
                  <a:txBody>
                    <a:bodyPr/>
                    <a:lstStyle/>
                    <a:p>
                      <a:pPr algn="ctr" fontAlgn="b"/>
                      <a:r>
                        <a:rPr lang="en-US" sz="1400" b="0" i="0" u="none" strike="noStrike" dirty="0" smtClean="0">
                          <a:solidFill>
                            <a:srgbClr val="000000"/>
                          </a:solidFill>
                          <a:effectLst/>
                          <a:latin typeface="Arial"/>
                        </a:rPr>
                        <a:t>-0.05%</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-0.09%</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0.00%</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-0.04%</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-0.06%</a:t>
                      </a:r>
                      <a:endParaRPr lang="en-US" sz="1400" b="0" i="0" u="none" strike="noStrike" dirty="0">
                        <a:solidFill>
                          <a:srgbClr val="000000"/>
                        </a:solidFill>
                        <a:effectLst/>
                        <a:latin typeface="Arial"/>
                      </a:endParaRPr>
                    </a:p>
                  </a:txBody>
                  <a:tcPr marL="0" marR="0" marT="0" marB="0" anchor="ctr"/>
                </a:tc>
                <a:tc>
                  <a:txBody>
                    <a:bodyPr/>
                    <a:lstStyle/>
                    <a:p>
                      <a:pPr algn="ctr" fontAlgn="b"/>
                      <a:r>
                        <a:rPr lang="en-US" sz="1400" b="0" i="0" u="none" strike="noStrike" dirty="0" smtClean="0">
                          <a:solidFill>
                            <a:srgbClr val="000000"/>
                          </a:solidFill>
                          <a:effectLst/>
                          <a:latin typeface="Arial"/>
                        </a:rPr>
                        <a:t>0.05</a:t>
                      </a:r>
                      <a:r>
                        <a:rPr lang="en-US" sz="1400" b="0" i="0" u="none" strike="noStrike" dirty="0">
                          <a:solidFill>
                            <a:srgbClr val="000000"/>
                          </a:solidFill>
                          <a:effectLst/>
                          <a:latin typeface="Arial"/>
                        </a:rPr>
                        <a:t>%</a:t>
                      </a:r>
                      <a:endParaRPr lang="en-US" sz="1400" b="0" i="0" u="none" strike="noStrike" dirty="0" smtClean="0">
                        <a:solidFill>
                          <a:srgbClr val="000000"/>
                        </a:solidFill>
                        <a:effectLst/>
                        <a:latin typeface="Arial"/>
                      </a:endParaRPr>
                    </a:p>
                  </a:txBody>
                  <a:tcPr marL="0" marR="0" marT="0" marB="0" anchor="ctr"/>
                </a:tc>
              </a:tr>
            </a:tbl>
          </a:graphicData>
        </a:graphic>
      </p:graphicFrame>
    </p:spTree>
    <p:extLst>
      <p:ext uri="{BB962C8B-B14F-4D97-AF65-F5344CB8AC3E}">
        <p14:creationId xmlns:p14="http://schemas.microsoft.com/office/powerpoint/2010/main" val="9642860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a:bodyPr>
          <a:lstStyle/>
          <a:p>
            <a:pPr lvl="0" hangingPunct="0"/>
            <a:r>
              <a:rPr lang="en-US" dirty="0" smtClean="0"/>
              <a:t>Unification of </a:t>
            </a:r>
            <a:r>
              <a:rPr lang="en-US" dirty="0"/>
              <a:t>the </a:t>
            </a:r>
            <a:r>
              <a:rPr lang="en-US" dirty="0" smtClean="0"/>
              <a:t>8×8 TU coefficient coding</a:t>
            </a:r>
          </a:p>
          <a:p>
            <a:pPr lvl="1" hangingPunct="0"/>
            <a:r>
              <a:rPr lang="en-US" dirty="0" smtClean="0"/>
              <a:t>Removal of the 8×2 / 2×8 CG</a:t>
            </a:r>
            <a:r>
              <a:rPr lang="en-US" dirty="0"/>
              <a:t> </a:t>
            </a:r>
            <a:r>
              <a:rPr lang="en-US" dirty="0" smtClean="0"/>
              <a:t>and all its associated logic</a:t>
            </a:r>
          </a:p>
          <a:p>
            <a:pPr lvl="2" hangingPunct="0"/>
            <a:r>
              <a:rPr lang="en-US" dirty="0" smtClean="0"/>
              <a:t>Reduction in software and working draft text</a:t>
            </a:r>
          </a:p>
          <a:p>
            <a:pPr lvl="2" hangingPunct="0"/>
            <a:r>
              <a:rPr lang="en-US" dirty="0" smtClean="0"/>
              <a:t>Unification of CG flag context derivation</a:t>
            </a:r>
          </a:p>
          <a:p>
            <a:pPr lvl="2" hangingPunct="0"/>
            <a:r>
              <a:rPr lang="en-US" dirty="0"/>
              <a:t>8×8 </a:t>
            </a:r>
            <a:r>
              <a:rPr lang="en-US" dirty="0" smtClean="0"/>
              <a:t>significance map table removed</a:t>
            </a:r>
          </a:p>
          <a:p>
            <a:pPr lvl="1" hangingPunct="0"/>
            <a:endParaRPr lang="en-US" dirty="0"/>
          </a:p>
          <a:p>
            <a:pPr hangingPunct="0"/>
            <a:r>
              <a:rPr lang="en-US" dirty="0" smtClean="0"/>
              <a:t>Simplification comes at no performance loss</a:t>
            </a:r>
          </a:p>
        </p:txBody>
      </p:sp>
    </p:spTree>
    <p:extLst>
      <p:ext uri="{BB962C8B-B14F-4D97-AF65-F5344CB8AC3E}">
        <p14:creationId xmlns:p14="http://schemas.microsoft.com/office/powerpoint/2010/main" val="980315697"/>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7028</TotalTime>
  <Words>746</Words>
  <Application>Microsoft Office PowerPoint</Application>
  <PresentationFormat>On-screen Show (4:3)</PresentationFormat>
  <Paragraphs>204</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JCTVC-D257</vt:lpstr>
      <vt:lpstr>Removal of the 8×2 / 2×8 coefficient groups  JCTVC-J0256</vt:lpstr>
      <vt:lpstr>Introduction</vt:lpstr>
      <vt:lpstr>Introduction</vt:lpstr>
      <vt:lpstr>Introduction</vt:lpstr>
      <vt:lpstr>Proposal: removal of 8×2 / 2×8 CG</vt:lpstr>
      <vt:lpstr>Proposal: unification of 8x8 and large TU</vt:lpstr>
      <vt:lpstr>BD-rates</vt:lpstr>
      <vt:lpstr>BD-rates</vt:lpstr>
      <vt:lpstr>Conclusions</vt:lpstr>
      <vt:lpstr>PowerPoint Presentation</vt:lpstr>
      <vt:lpstr>Significance Map Patterns</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Qualcomm User</cp:lastModifiedBy>
  <cp:revision>160</cp:revision>
  <dcterms:created xsi:type="dcterms:W3CDTF">2011-12-07T01:29:30Z</dcterms:created>
  <dcterms:modified xsi:type="dcterms:W3CDTF">2012-07-13T07:45:40Z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855509636</vt:i4>
  </property>
  <property fmtid="{D5CDD505-2E9C-101B-9397-08002B2CF9AE}" pid="3" name="_NewReviewCycle">
    <vt:lpwstr/>
  </property>
  <property fmtid="{D5CDD505-2E9C-101B-9397-08002B2CF9AE}" pid="4" name="_EmailSubject">
    <vt:lpwstr>low qp spreadsheet</vt:lpwstr>
  </property>
  <property fmtid="{D5CDD505-2E9C-101B-9397-08002B2CF9AE}" pid="5" name="_AuthorEmail">
    <vt:lpwstr>vseregin@qualcomm.com</vt:lpwstr>
  </property>
  <property fmtid="{D5CDD505-2E9C-101B-9397-08002B2CF9AE}" pid="6" name="_AuthorEmailDisplayName">
    <vt:lpwstr>Seregin, Vadim</vt:lpwstr>
  </property>
</Properties>
</file>