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6" r:id="rId3"/>
    <p:sldId id="264" r:id="rId4"/>
    <p:sldId id="263" r:id="rId5"/>
    <p:sldId id="265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3123-8A53-45E7-856D-328DEC2332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61CF-2B16-4B81-A08C-C2A4E10D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E8EA-BB9C-4817-8CB9-CE82DCB4B6F6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121AE-B1A9-4C1C-B679-AE3640141547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3F1DF-2A6D-45EB-8F29-4F7D5FDADFE2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BA80-78A5-48D3-B5F2-3607DE560A45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FD5CA-DDFC-47C8-97D0-ED2771620930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0DBE8-0DAF-4092-BDA6-7CFDFE827FC6}" type="datetime1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745C-9F96-40EF-854E-D3FA421F478F}" type="datetime1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047F-36AA-4CB4-B577-42CAD2BEF263}" type="datetime1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43C84-AD01-4E0B-BB10-24A210DCDE4B}" type="datetime1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0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549B-765D-4B32-B1F1-B5EC5B6E851D}" type="datetime1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B2AB0-25ED-41E6-B29D-DCBB39781EF5}" type="datetime1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5346F-BFF8-42D6-94B0-8A93B34FDBA9}" type="datetime1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JCTVC-J0240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3800" dirty="0"/>
              <a:t>Simplification on CBF inference and coding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Bin Li, Jizheng Xu, Houqiang </a:t>
            </a:r>
            <a:r>
              <a:rPr lang="it-IT" dirty="0"/>
              <a:t>Li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University of Science and Technology of China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TU RDO fix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Take bits to represent 0 </a:t>
            </a:r>
            <a:r>
              <a:rPr lang="en-US" altLang="zh-CN" dirty="0" err="1" smtClean="0"/>
              <a:t>cbf</a:t>
            </a:r>
            <a:r>
              <a:rPr lang="en-US" altLang="zh-CN" dirty="0" smtClean="0"/>
              <a:t> into consideration when performing TU RDO</a:t>
            </a:r>
          </a:p>
          <a:p>
            <a:pPr lvl="1"/>
            <a:r>
              <a:rPr lang="en-US" altLang="zh-CN" dirty="0" smtClean="0"/>
              <a:t>This is still not high accurate bit estimation</a:t>
            </a:r>
          </a:p>
          <a:p>
            <a:r>
              <a:rPr lang="en-US" altLang="zh-CN" dirty="0" smtClean="0"/>
              <a:t>Almost no impact on Y BD-Rate</a:t>
            </a:r>
            <a:r>
              <a:rPr lang="en-CA" altLang="zh-CN" dirty="0" smtClean="0"/>
              <a:t>, </a:t>
            </a:r>
            <a:r>
              <a:rPr lang="en-CA" altLang="zh-CN" dirty="0"/>
              <a:t>-0.4~-0.5 for </a:t>
            </a:r>
            <a:r>
              <a:rPr lang="en-CA" altLang="zh-CN" dirty="0" err="1"/>
              <a:t>LB_Main</a:t>
            </a:r>
            <a:r>
              <a:rPr lang="en-CA" altLang="zh-CN" dirty="0"/>
              <a:t> and </a:t>
            </a:r>
            <a:r>
              <a:rPr lang="en-CA" altLang="zh-CN" dirty="0" smtClean="0"/>
              <a:t>LB_HE10 </a:t>
            </a:r>
            <a:r>
              <a:rPr lang="en-CA" altLang="zh-CN" dirty="0"/>
              <a:t>for U and V.</a:t>
            </a:r>
            <a:endParaRPr lang="zh-CN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209134"/>
              </p:ext>
            </p:extLst>
          </p:nvPr>
        </p:nvGraphicFramePr>
        <p:xfrm>
          <a:off x="1475656" y="4797152"/>
          <a:ext cx="6080760" cy="1508760"/>
        </p:xfrm>
        <a:graphic>
          <a:graphicData uri="http://schemas.openxmlformats.org/drawingml/2006/table">
            <a:tbl>
              <a:tblPr firstRow="1" firstCol="1" bandRow="1"/>
              <a:tblGrid>
                <a:gridCol w="1216025"/>
                <a:gridCol w="1216025"/>
                <a:gridCol w="1216025"/>
                <a:gridCol w="1216025"/>
                <a:gridCol w="12166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RA-Main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RA-HE10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LD-Main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LD-HE10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Overall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Enc. Time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  <a:latin typeface="Times New Roman"/>
                          <a:ea typeface="宋体"/>
                        </a:rPr>
                        <a:t>101%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876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Cbf</a:t>
            </a:r>
            <a:r>
              <a:rPr lang="en-US" dirty="0" smtClean="0"/>
              <a:t> inference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en-US" dirty="0" smtClean="0"/>
              <a:t>The condition depends on </a:t>
            </a:r>
            <a:r>
              <a:rPr lang="en-US" dirty="0" err="1" smtClean="0"/>
              <a:t>cbf_luma</a:t>
            </a:r>
            <a:endParaRPr lang="en-US" dirty="0" smtClean="0"/>
          </a:p>
          <a:p>
            <a:pPr lvl="1"/>
            <a:r>
              <a:rPr lang="en-US" dirty="0" smtClean="0"/>
              <a:t>The previous design depends on </a:t>
            </a:r>
            <a:r>
              <a:rPr lang="en-US" dirty="0" err="1" smtClean="0"/>
              <a:t>cbf_luma</a:t>
            </a:r>
            <a:r>
              <a:rPr lang="en-US" dirty="0" smtClean="0"/>
              <a:t>, </a:t>
            </a:r>
            <a:r>
              <a:rPr lang="en-US" dirty="0" err="1" smtClean="0"/>
              <a:t>cbf_chroma</a:t>
            </a:r>
            <a:r>
              <a:rPr lang="en-US" dirty="0" smtClean="0"/>
              <a:t> and CU size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73574"/>
              </p:ext>
            </p:extLst>
          </p:nvPr>
        </p:nvGraphicFramePr>
        <p:xfrm>
          <a:off x="1259632" y="4149080"/>
          <a:ext cx="6305550" cy="1706880"/>
        </p:xfrm>
        <a:graphic>
          <a:graphicData uri="http://schemas.openxmlformats.org/drawingml/2006/table">
            <a:tbl>
              <a:tblPr firstRow="1" firstCol="1" bandRow="1"/>
              <a:tblGrid>
                <a:gridCol w="630555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(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= =  MODE_INTRA  | |  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!=  0  | |</a:t>
                      </a:r>
                      <a:b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cbf_cb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y0 ][ 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 | |  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cbf_cr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y0 ][ 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 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&amp;&amp; </a:t>
                      </a:r>
                      <a:b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(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blkIdx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&lt; 3  | |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PredMode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 = =  MODE_INTRA | |</a:t>
                      </a:r>
                      <a:b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log2TrafoSize = = Log2MaxTrafoSize || </a:t>
                      </a:r>
                      <a:b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cbf_luma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xBase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yBase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  | |  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cbf_luma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xBase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+ ( 1 &lt;&lt; log2TrafoWidth )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yBase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  | |  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cbf_luma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xBase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yBase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+ ( 1 &lt;&lt; log2TrafoHeight ) ][ </a:t>
                      </a:r>
                      <a:r>
                        <a:rPr lang="en-GB" sz="1400" kern="100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 ] )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cbf_luma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x0L ][ y0L ][ </a:t>
                      </a:r>
                      <a:r>
                        <a:rPr lang="en-GB" sz="1400" kern="1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400" kern="1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43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r>
              <a:rPr lang="en-US" dirty="0" smtClean="0"/>
              <a:t>Higher gain with simpler text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778758"/>
              </p:ext>
            </p:extLst>
          </p:nvPr>
        </p:nvGraphicFramePr>
        <p:xfrm>
          <a:off x="467544" y="3501008"/>
          <a:ext cx="8136903" cy="2468880"/>
        </p:xfrm>
        <a:graphic>
          <a:graphicData uri="http://schemas.openxmlformats.org/drawingml/2006/table">
            <a:tbl>
              <a:tblPr firstRow="1" firstCol="1" bandRow="1"/>
              <a:tblGrid>
                <a:gridCol w="1259283"/>
                <a:gridCol w="1025610"/>
                <a:gridCol w="1025610"/>
                <a:gridCol w="1206600"/>
                <a:gridCol w="1206600"/>
                <a:gridCol w="1206600"/>
                <a:gridCol w="1206600"/>
              </a:tblGrid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AI-Main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AI-HE10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RA-Main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RA-HE10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LD-Main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LD-HE10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A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B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-0.3%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C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Class D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Class E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Overall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0.0%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-0.1%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-0.2%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Enc.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99%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Dec. Time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effectLst/>
                          <a:latin typeface="Times New Roman"/>
                          <a:ea typeface="宋体"/>
                        </a:rPr>
                        <a:t>100%</a:t>
                      </a:r>
                      <a:endParaRPr lang="en-US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effectLst/>
                          <a:latin typeface="Times New Roman"/>
                          <a:ea typeface="宋体"/>
                        </a:rPr>
                        <a:t>101%</a:t>
                      </a:r>
                      <a:endParaRPr lang="en-US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6325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it is still too complicated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846007"/>
              </p:ext>
            </p:extLst>
          </p:nvPr>
        </p:nvGraphicFramePr>
        <p:xfrm>
          <a:off x="1187624" y="1916832"/>
          <a:ext cx="6305550" cy="731520"/>
        </p:xfrm>
        <a:graphic>
          <a:graphicData uri="http://schemas.openxmlformats.org/drawingml/2006/table">
            <a:tbl>
              <a:tblPr/>
              <a:tblGrid>
                <a:gridCol w="630555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= =  MODE_INTRA  | |  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!=  0  | |</a:t>
                      </a:r>
                      <a:b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cbf_cb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  | |  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cbf_cr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y0 ][ </a:t>
                      </a:r>
                      <a:r>
                        <a:rPr lang="en-GB" sz="1600" strike="sngStrike" dirty="0" err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 )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600" b="1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cbf_luma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x0L ][ y0L ][ 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trafoDepth</a:t>
                      </a: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16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861812"/>
              </p:ext>
            </p:extLst>
          </p:nvPr>
        </p:nvGraphicFramePr>
        <p:xfrm>
          <a:off x="755576" y="3356992"/>
          <a:ext cx="7560840" cy="2664296"/>
        </p:xfrm>
        <a:graphic>
          <a:graphicData uri="http://schemas.openxmlformats.org/drawingml/2006/table">
            <a:tbl>
              <a:tblPr/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28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RA-Main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RA-HE10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LD-Main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LD-HE10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633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Solution 1</a:t>
            </a:r>
          </a:p>
          <a:p>
            <a:pPr lvl="1"/>
            <a:r>
              <a:rPr lang="en-US" dirty="0" err="1" smtClean="0"/>
              <a:t>Cbf</a:t>
            </a:r>
            <a:r>
              <a:rPr lang="en-US" dirty="0" smtClean="0"/>
              <a:t> inference</a:t>
            </a:r>
          </a:p>
          <a:p>
            <a:pPr lvl="1"/>
            <a:r>
              <a:rPr lang="en-US" dirty="0" err="1" smtClean="0"/>
              <a:t>Resonable</a:t>
            </a:r>
            <a:r>
              <a:rPr lang="en-US" dirty="0" smtClean="0"/>
              <a:t> gain with simple logic</a:t>
            </a:r>
          </a:p>
          <a:p>
            <a:r>
              <a:rPr lang="en-US" dirty="0" smtClean="0"/>
              <a:t>Solution 2</a:t>
            </a:r>
          </a:p>
          <a:p>
            <a:pPr lvl="1"/>
            <a:r>
              <a:rPr lang="en-US" dirty="0" smtClean="0"/>
              <a:t>No conditional coding of </a:t>
            </a:r>
            <a:r>
              <a:rPr lang="en-US" dirty="0" err="1" smtClean="0"/>
              <a:t>cbf</a:t>
            </a:r>
            <a:r>
              <a:rPr lang="en-US" dirty="0" smtClean="0"/>
              <a:t> at all</a:t>
            </a:r>
          </a:p>
          <a:p>
            <a:pPr lvl="1"/>
            <a:r>
              <a:rPr lang="en-US" dirty="0" smtClean="0"/>
              <a:t>Simple text</a:t>
            </a:r>
          </a:p>
          <a:p>
            <a:r>
              <a:rPr lang="en-US" dirty="0" err="1" smtClean="0"/>
              <a:t>Cbf</a:t>
            </a:r>
            <a:r>
              <a:rPr lang="en-US" dirty="0" smtClean="0"/>
              <a:t> </a:t>
            </a:r>
            <a:r>
              <a:rPr lang="en-US" smtClean="0"/>
              <a:t>RDO </a:t>
            </a:r>
            <a:r>
              <a:rPr lang="en-US" smtClean="0"/>
              <a:t>fix</a:t>
            </a:r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400" dirty="0" smtClean="0"/>
              <a:t>Thanks to LG for cross-check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JCTVC-J0240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4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420</Words>
  <Application>Microsoft Office PowerPoint</Application>
  <PresentationFormat>On-screen Show (4:3)</PresentationFormat>
  <Paragraphs>189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Simplification on CBF inference and coding</vt:lpstr>
      <vt:lpstr>TU RDO fix</vt:lpstr>
      <vt:lpstr>Cbf inference simplification</vt:lpstr>
      <vt:lpstr>Performance</vt:lpstr>
      <vt:lpstr>If it is still too complicated</vt:lpstr>
      <vt:lpstr>Conclusions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Selective inter-layer prediction signalling for HEVC scalable extension</dc:title>
  <dc:creator>Ji-Zheng Xu</dc:creator>
  <cp:lastModifiedBy>Ji-Zheng Xu</cp:lastModifiedBy>
  <cp:revision>27</cp:revision>
  <dcterms:created xsi:type="dcterms:W3CDTF">2012-07-08T14:56:53Z</dcterms:created>
  <dcterms:modified xsi:type="dcterms:W3CDTF">2012-07-10T08:07:34Z</dcterms:modified>
</cp:coreProperties>
</file>