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2" r:id="rId4"/>
    <p:sldId id="263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03123-8A53-45E7-856D-328DEC233242}" type="datetimeFigureOut">
              <a:rPr lang="en-US" smtClean="0"/>
              <a:t>7/12/2012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361CF-2B16-4B81-A08C-C2A4E10D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2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CEBD-4F4C-421C-A3D2-DC7A74A77E17}" type="datetime1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FCED-D31D-46E1-B535-865FDF4D2643}" type="datetime1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E83B-5EF2-40E0-A257-6CD25B664A5E}" type="datetime1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E85E-C24B-47DD-87AB-7A8F7168393E}" type="datetime1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83F-901D-426C-A136-D8C0ABD44FE6}" type="datetime1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6AF76-F3A1-4A28-8CB0-ABE7B62687DF}" type="datetime1">
              <a:rPr lang="en-US" smtClean="0"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7A56-51BD-4827-8E77-0BE6A644A740}" type="datetime1">
              <a:rPr lang="en-US" smtClean="0"/>
              <a:t>7/12/2012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5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94F40-1DB8-4F26-9134-5D0E5F6BB209}" type="datetime1">
              <a:rPr lang="en-US" smtClean="0"/>
              <a:t>7/12/2012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4CC7-28F6-4068-97F8-48A62BC66837}" type="datetime1">
              <a:rPr lang="en-US" smtClean="0"/>
              <a:t>7/12/2012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0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6C11-74F0-4665-8610-0E5064D1007F}" type="datetime1">
              <a:rPr lang="en-US" smtClean="0"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458D-42C8-4D68-A3CF-0E20D8246FD4}" type="datetime1">
              <a:rPr lang="en-US" smtClean="0"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BFF02-655E-420C-9EC2-2CCAD6A46C62}" type="datetime1">
              <a:rPr lang="en-US" smtClean="0"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Lossless coding via transform skipping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984776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Cuiling Lan, </a:t>
            </a:r>
            <a:r>
              <a:rPr lang="en-US" dirty="0" err="1" smtClean="0"/>
              <a:t>Jizheng</a:t>
            </a:r>
            <a:r>
              <a:rPr lang="en-US" dirty="0" smtClean="0"/>
              <a:t> Xu, </a:t>
            </a:r>
            <a:r>
              <a:rPr lang="en-US" dirty="0" err="1" smtClean="0"/>
              <a:t>Dake</a:t>
            </a:r>
            <a:r>
              <a:rPr lang="en-US" dirty="0" smtClean="0"/>
              <a:t> He, Xiang Yu</a:t>
            </a:r>
          </a:p>
          <a:p>
            <a:endParaRPr lang="en-US" dirty="0" smtClean="0"/>
          </a:p>
          <a:p>
            <a:r>
              <a:rPr lang="en-US" dirty="0" err="1" smtClean="0"/>
              <a:t>Xidian</a:t>
            </a:r>
            <a:r>
              <a:rPr lang="en-US" dirty="0" smtClean="0"/>
              <a:t> </a:t>
            </a:r>
            <a:r>
              <a:rPr lang="en-US" dirty="0"/>
              <a:t>University</a:t>
            </a:r>
          </a:p>
          <a:p>
            <a:r>
              <a:rPr lang="en-US" dirty="0" smtClean="0"/>
              <a:t>Microsoft Corp.</a:t>
            </a:r>
          </a:p>
          <a:p>
            <a:r>
              <a:rPr lang="en-CA" dirty="0"/>
              <a:t>Research In Motion Ltd.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9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Lossless can be achieved when QP=4 and transform skipping is enabled (for both intra and inter coding)</a:t>
            </a:r>
          </a:p>
          <a:p>
            <a:r>
              <a:rPr lang="en-US" dirty="0" smtClean="0"/>
              <a:t>QP=0, 1, 2 or 3 brings distortion without reducing the bit-rate significantly</a:t>
            </a:r>
          </a:p>
          <a:p>
            <a:pPr lvl="1"/>
            <a:r>
              <a:rPr lang="en-US" dirty="0" smtClean="0"/>
              <a:t>Propose not to use QP=0, 1, 2 and 3</a:t>
            </a:r>
            <a:endParaRPr lang="en-US" dirty="0"/>
          </a:p>
          <a:p>
            <a:pPr lvl="1"/>
            <a:r>
              <a:rPr lang="en-US" dirty="0" smtClean="0"/>
              <a:t>Maintain </a:t>
            </a:r>
            <a:r>
              <a:rPr lang="en-US" dirty="0"/>
              <a:t>a </a:t>
            </a:r>
            <a:r>
              <a:rPr lang="en-US" dirty="0" smtClean="0"/>
              <a:t>monotonic relationship between distortion and QP</a:t>
            </a:r>
          </a:p>
          <a:p>
            <a:pPr lvl="1"/>
            <a:r>
              <a:rPr lang="en-US" dirty="0" smtClean="0"/>
              <a:t>Clean the design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Lossless coding via transform skipping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QP=4 and without quantization matrix for 4x4 transform-skipping TUs</a:t>
            </a:r>
          </a:p>
          <a:p>
            <a:pPr lvl="1"/>
            <a:r>
              <a:rPr lang="en-US" sz="2600" dirty="0" smtClean="0"/>
              <a:t>De-quantization:</a:t>
            </a:r>
          </a:p>
          <a:p>
            <a:pPr lvl="1"/>
            <a:r>
              <a:rPr lang="en-US" sz="2600" dirty="0" smtClean="0"/>
              <a:t>Transform-skip:</a:t>
            </a:r>
          </a:p>
          <a:p>
            <a:r>
              <a:rPr lang="en-US" sz="2800" dirty="0" smtClean="0"/>
              <a:t>Sign data hiding is off</a:t>
            </a:r>
          </a:p>
          <a:p>
            <a:r>
              <a:rPr lang="en-US" sz="2800" dirty="0" smtClean="0"/>
              <a:t>RDOQ is off</a:t>
            </a:r>
          </a:p>
          <a:p>
            <a:r>
              <a:rPr lang="en-US" sz="2800" dirty="0" smtClean="0"/>
              <a:t>SAO can be on or off (off during the test to reduce overhead)</a:t>
            </a:r>
          </a:p>
          <a:p>
            <a:r>
              <a:rPr lang="en-US" sz="2800" dirty="0" smtClean="0"/>
              <a:t>Force each CU to use 4x4 </a:t>
            </a:r>
            <a:r>
              <a:rPr lang="en-US" sz="2800" dirty="0"/>
              <a:t>transform-skipping TUs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19532" y="2636912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d</a:t>
            </a:r>
            <a:r>
              <a:rPr lang="en-GB" baseline="-25000" dirty="0" err="1"/>
              <a:t>ij</a:t>
            </a:r>
            <a:r>
              <a:rPr lang="en-GB" dirty="0"/>
              <a:t> = Clip3( −32768, 32767, ( (</a:t>
            </a:r>
            <a:r>
              <a:rPr lang="en-GB" dirty="0" err="1"/>
              <a:t>c</a:t>
            </a:r>
            <a:r>
              <a:rPr lang="en-GB" baseline="-25000" dirty="0" err="1"/>
              <a:t>ij</a:t>
            </a:r>
            <a:r>
              <a:rPr lang="en-GB" dirty="0"/>
              <a:t> * </a:t>
            </a:r>
            <a:r>
              <a:rPr lang="en-GB" dirty="0" smtClean="0"/>
              <a:t>16</a:t>
            </a:r>
            <a:r>
              <a:rPr lang="en-GB" dirty="0"/>
              <a:t> * </a:t>
            </a:r>
            <a:r>
              <a:rPr lang="en-GB" dirty="0" smtClean="0"/>
              <a:t>64)</a:t>
            </a:r>
            <a:r>
              <a:rPr lang="en-GB" dirty="0"/>
              <a:t> + (1 &lt;&lt; </a:t>
            </a:r>
            <a:r>
              <a:rPr lang="en-GB" dirty="0" smtClean="0"/>
              <a:t>4)</a:t>
            </a:r>
            <a:r>
              <a:rPr lang="en-GB" dirty="0"/>
              <a:t> ) &gt;&gt; </a:t>
            </a:r>
            <a:r>
              <a:rPr lang="en-GB" dirty="0" smtClean="0"/>
              <a:t>5</a:t>
            </a:r>
            <a:r>
              <a:rPr lang="en-GB" dirty="0"/>
              <a:t> 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47524" y="3006244"/>
            <a:ext cx="243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r</a:t>
            </a:r>
            <a:r>
              <a:rPr lang="en-GB" baseline="-25000" dirty="0" err="1"/>
              <a:t>ij</a:t>
            </a:r>
            <a:r>
              <a:rPr lang="en-GB" dirty="0"/>
              <a:t> = ( </a:t>
            </a:r>
            <a:r>
              <a:rPr lang="en-GB" dirty="0" err="1"/>
              <a:t>d</a:t>
            </a:r>
            <a:r>
              <a:rPr lang="en-GB" baseline="-25000" dirty="0" err="1"/>
              <a:t>ij</a:t>
            </a:r>
            <a:r>
              <a:rPr lang="en-US" dirty="0"/>
              <a:t> </a:t>
            </a:r>
            <a:r>
              <a:rPr lang="en-GB" dirty="0"/>
              <a:t>+</a:t>
            </a:r>
            <a:r>
              <a:rPr lang="en-US" dirty="0"/>
              <a:t> </a:t>
            </a:r>
            <a:r>
              <a:rPr lang="en-GB" dirty="0"/>
              <a:t>(1</a:t>
            </a:r>
            <a:r>
              <a:rPr lang="en-US" dirty="0"/>
              <a:t> </a:t>
            </a:r>
            <a:r>
              <a:rPr lang="en-GB" dirty="0"/>
              <a:t>&lt;&lt;</a:t>
            </a:r>
            <a:r>
              <a:rPr lang="en-US" dirty="0"/>
              <a:t> </a:t>
            </a:r>
            <a:r>
              <a:rPr lang="en-GB" dirty="0"/>
              <a:t>4</a:t>
            </a:r>
            <a:r>
              <a:rPr lang="en-US" dirty="0"/>
              <a:t> </a:t>
            </a:r>
            <a:r>
              <a:rPr lang="en-GB" dirty="0"/>
              <a:t>) ) &gt;&gt; </a:t>
            </a:r>
            <a:r>
              <a:rPr lang="en-GB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2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968693"/>
              </p:ext>
            </p:extLst>
          </p:nvPr>
        </p:nvGraphicFramePr>
        <p:xfrm>
          <a:off x="323528" y="1124744"/>
          <a:ext cx="3240359" cy="5733260"/>
        </p:xfrm>
        <a:graphic>
          <a:graphicData uri="http://schemas.openxmlformats.org/drawingml/2006/table">
            <a:tbl>
              <a:tblPr/>
              <a:tblGrid>
                <a:gridCol w="1320651"/>
                <a:gridCol w="626288"/>
                <a:gridCol w="680748"/>
                <a:gridCol w="612672"/>
              </a:tblGrid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Sequence name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AI_Main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RA_Main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LD_Main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Traffic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-2.7%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PeopleOnStreet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-2.7%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Nebuta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SteamLocomotive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Kimono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ParkScene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Cactus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BasketballDrive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BQTerrace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BasketballDrill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BQMall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PartyScene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RaceHorses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BasketballPass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BQSquare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BlowingBubbles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RaceHorses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FourPeople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-2.5%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Johnny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KristenAndSara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BasketballDrillText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ChinaSpeed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-3.5%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SlideEditing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SlideShow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-2.8%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Average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-2.3%</a:t>
                      </a:r>
                    </a:p>
                  </a:txBody>
                  <a:tcPr marL="8170" marR="8170" marT="81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-0.2%</a:t>
                      </a:r>
                    </a:p>
                  </a:txBody>
                  <a:tcPr marL="8170" marR="8170" marT="817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207585"/>
              </p:ext>
            </p:extLst>
          </p:nvPr>
        </p:nvGraphicFramePr>
        <p:xfrm>
          <a:off x="4499992" y="2780928"/>
          <a:ext cx="426904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993"/>
                <a:gridCol w="1580325"/>
                <a:gridCol w="16057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Encoding</a:t>
                      </a:r>
                      <a:r>
                        <a:rPr lang="en-US" baseline="0" dirty="0" smtClean="0"/>
                        <a:t>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Decoding 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AI_Main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RA_Main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LD_Main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83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</a:t>
            </a:r>
            <a:r>
              <a:rPr lang="en-US" dirty="0" smtClean="0"/>
              <a:t>with coding at low QPs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en-US" dirty="0" smtClean="0"/>
              <a:t>Low QP setting – constant QP for each picture, TS is on.</a:t>
            </a:r>
          </a:p>
          <a:p>
            <a:r>
              <a:rPr lang="en-US" dirty="0" smtClean="0"/>
              <a:t>The lossless bit-rate is similar to QP=2</a:t>
            </a:r>
          </a:p>
          <a:p>
            <a:r>
              <a:rPr lang="en-US" dirty="0" smtClean="0"/>
              <a:t>QP=3 does not save much bit-rate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078718"/>
              </p:ext>
            </p:extLst>
          </p:nvPr>
        </p:nvGraphicFramePr>
        <p:xfrm>
          <a:off x="35496" y="3933056"/>
          <a:ext cx="9036495" cy="2376262"/>
        </p:xfrm>
        <a:graphic>
          <a:graphicData uri="http://schemas.openxmlformats.org/drawingml/2006/table">
            <a:tbl>
              <a:tblPr/>
              <a:tblGrid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  <a:gridCol w="695115"/>
              </a:tblGrid>
              <a:tr h="269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AI_Main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RA_Main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LD_Main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Qp=4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25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low QPs (&lt;4)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Reduce bit-rate</a:t>
            </a:r>
          </a:p>
          <a:p>
            <a:pPr lvl="2"/>
            <a:r>
              <a:rPr lang="en-US" dirty="0" smtClean="0"/>
              <a:t>Marginal</a:t>
            </a:r>
          </a:p>
          <a:p>
            <a:pPr lvl="2"/>
            <a:r>
              <a:rPr lang="en-US" dirty="0" smtClean="0"/>
              <a:t>Can be achieved by others ways, e.g., interleaving QP=4 </a:t>
            </a:r>
            <a:r>
              <a:rPr lang="en-US" dirty="0" err="1" smtClean="0"/>
              <a:t>lossy</a:t>
            </a:r>
            <a:r>
              <a:rPr lang="en-US" dirty="0" smtClean="0"/>
              <a:t> and lossless mode/slice/picture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Distortion</a:t>
            </a:r>
          </a:p>
          <a:p>
            <a:pPr lvl="2"/>
            <a:r>
              <a:rPr lang="en-US" dirty="0" smtClean="0"/>
              <a:t>No way to achieve lossless performance</a:t>
            </a:r>
          </a:p>
          <a:p>
            <a:pPr lvl="1"/>
            <a:r>
              <a:rPr lang="en-US" dirty="0" smtClean="0"/>
              <a:t>Inconsistent distortion-QP relationship</a:t>
            </a:r>
          </a:p>
          <a:p>
            <a:pPr lvl="1"/>
            <a:r>
              <a:rPr lang="en-US" dirty="0" smtClean="0"/>
              <a:t>Increase encoding/decoding complexity</a:t>
            </a:r>
          </a:p>
          <a:p>
            <a:pPr lvl="2"/>
            <a:r>
              <a:rPr lang="en-US" dirty="0" err="1" smtClean="0"/>
              <a:t>BQTerrace@LD</a:t>
            </a:r>
            <a:r>
              <a:rPr lang="en-US" dirty="0" smtClean="0"/>
              <a:t>, encoding time –  53 vs. 17 hours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4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 a clean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/>
          </a:bodyPr>
          <a:lstStyle/>
          <a:p>
            <a:endParaRPr lang="en-CA" sz="2400" dirty="0" smtClean="0"/>
          </a:p>
          <a:p>
            <a:endParaRPr lang="en-CA" sz="2400" dirty="0"/>
          </a:p>
          <a:p>
            <a:pPr marL="0" indent="0">
              <a:buNone/>
            </a:pPr>
            <a:endParaRPr lang="en-CA" sz="2400" dirty="0" smtClean="0"/>
          </a:p>
          <a:p>
            <a:pPr marL="0" indent="0">
              <a:buNone/>
            </a:pPr>
            <a:r>
              <a:rPr lang="en-CA" sz="2400" dirty="0" smtClean="0"/>
              <a:t>Change </a:t>
            </a:r>
            <a:r>
              <a:rPr lang="en-CA" sz="2400" b="1" dirty="0"/>
              <a:t>pic_init_qp_minus26</a:t>
            </a:r>
            <a:r>
              <a:rPr lang="en-CA" sz="2400" dirty="0"/>
              <a:t> to </a:t>
            </a:r>
            <a:r>
              <a:rPr lang="en-CA" sz="2400" b="1" dirty="0"/>
              <a:t>pic_init_qp_minus28</a:t>
            </a:r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5836622"/>
            <a:ext cx="3308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Huawei for cross-check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700807"/>
            <a:ext cx="9580075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02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727</Words>
  <Application>Microsoft Office PowerPoint</Application>
  <PresentationFormat>On-screen Show (4:3)</PresentationFormat>
  <Paragraphs>274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Lossless coding via transform skipping</vt:lpstr>
      <vt:lpstr>Summary</vt:lpstr>
      <vt:lpstr>Lossless coding via transform skipping</vt:lpstr>
      <vt:lpstr>Lossless performance</vt:lpstr>
      <vt:lpstr>Comparison with coding at low QPs</vt:lpstr>
      <vt:lpstr>Pros and cons of low QPs (&lt;4)</vt:lpstr>
      <vt:lpstr>Propose a clean design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AHG10: Selective inter-layer prediction signalling for HEVC scalable extension</dc:title>
  <dc:creator>Ji-Zheng Xu</dc:creator>
  <cp:lastModifiedBy>Ji-Zheng Xu</cp:lastModifiedBy>
  <cp:revision>48</cp:revision>
  <dcterms:created xsi:type="dcterms:W3CDTF">2012-07-08T14:56:53Z</dcterms:created>
  <dcterms:modified xsi:type="dcterms:W3CDTF">2012-07-12T09:47:16Z</dcterms:modified>
</cp:coreProperties>
</file>