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1" r:id="rId3"/>
    <p:sldId id="266" r:id="rId4"/>
    <p:sldId id="259" r:id="rId5"/>
    <p:sldId id="260" r:id="rId6"/>
    <p:sldId id="262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203123-8A53-45E7-856D-328DEC233242}" type="datetimeFigureOut">
              <a:rPr lang="en-US" smtClean="0"/>
              <a:t>7/14/2012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4361CF-2B16-4B81-A08C-C2A4E10D0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922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6CEBD-4F4C-421C-A3D2-DC7A74A77E17}" type="datetime1">
              <a:rPr lang="en-US" smtClean="0"/>
              <a:t>7/14/2012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933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FFCED-D31D-46E1-B535-865FDF4D2643}" type="datetime1">
              <a:rPr lang="en-US" smtClean="0"/>
              <a:t>7/14/2012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547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E83B-5EF2-40E0-A257-6CD25B664A5E}" type="datetime1">
              <a:rPr lang="en-US" smtClean="0"/>
              <a:t>7/14/2012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018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6E85E-C24B-47DD-87AB-7A8F7168393E}" type="datetime1">
              <a:rPr lang="en-US" smtClean="0"/>
              <a:t>7/14/2012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483F-901D-426C-A136-D8C0ABD44FE6}" type="datetime1">
              <a:rPr lang="en-US" smtClean="0"/>
              <a:t>7/14/2012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649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6AF76-F3A1-4A28-8CB0-ABE7B62687DF}" type="datetime1">
              <a:rPr lang="en-US" smtClean="0"/>
              <a:t>7/14/2012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12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C7A56-51BD-4827-8E77-0BE6A644A740}" type="datetime1">
              <a:rPr lang="en-US" smtClean="0"/>
              <a:t>7/14/2012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458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94F40-1DB8-4F26-9134-5D0E5F6BB209}" type="datetime1">
              <a:rPr lang="en-US" smtClean="0"/>
              <a:t>7/14/2012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53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4CC7-28F6-4068-97F8-48A62BC66837}" type="datetime1">
              <a:rPr lang="en-US" smtClean="0"/>
              <a:t>7/14/2012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407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A6C11-74F0-4665-8610-0E5064D1007F}" type="datetime1">
              <a:rPr lang="en-US" smtClean="0"/>
              <a:t>7/14/2012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543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458D-42C8-4D68-A3CF-0E20D8246FD4}" type="datetime1">
              <a:rPr lang="en-US" smtClean="0"/>
              <a:t>7/14/2012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6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BFF02-655E-420C-9EC2-2CCAD6A46C62}" type="datetime1">
              <a:rPr lang="en-US" smtClean="0"/>
              <a:t>7/14/2012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JCTVC-J0237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B36EE-CD95-413F-911B-6F9F18B67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881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2130425"/>
            <a:ext cx="8712968" cy="1470025"/>
          </a:xfrm>
        </p:spPr>
        <p:txBody>
          <a:bodyPr>
            <a:normAutofit/>
          </a:bodyPr>
          <a:lstStyle/>
          <a:p>
            <a:r>
              <a:rPr lang="en-US" dirty="0"/>
              <a:t>Inter transform skipping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Xiulian Peng, Cuiling Lan, </a:t>
            </a:r>
            <a:r>
              <a:rPr lang="en-US" dirty="0" err="1" smtClean="0"/>
              <a:t>Jizheng</a:t>
            </a:r>
            <a:r>
              <a:rPr lang="en-US" dirty="0" smtClean="0"/>
              <a:t> Xu, Gary J. </a:t>
            </a:r>
            <a:r>
              <a:rPr lang="en-US" smtClean="0"/>
              <a:t>Sullivan</a:t>
            </a:r>
          </a:p>
          <a:p>
            <a:endParaRPr lang="en-US" dirty="0" smtClean="0"/>
          </a:p>
          <a:p>
            <a:r>
              <a:rPr lang="en-US" dirty="0" smtClean="0"/>
              <a:t>Microsoft Corp.</a:t>
            </a:r>
          </a:p>
          <a:p>
            <a:r>
              <a:rPr lang="en-US" dirty="0" err="1" smtClean="0"/>
              <a:t>Xidian</a:t>
            </a:r>
            <a:r>
              <a:rPr lang="en-US" dirty="0" smtClean="0"/>
              <a:t> University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295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InterTS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IntraTS</a:t>
            </a:r>
            <a:r>
              <a:rPr lang="en-US" dirty="0" smtClean="0"/>
              <a:t> was adopted in May</a:t>
            </a:r>
          </a:p>
          <a:p>
            <a:pPr lvl="1"/>
            <a:r>
              <a:rPr lang="en-US" dirty="0" smtClean="0"/>
              <a:t>7.5% gain for class F</a:t>
            </a:r>
          </a:p>
          <a:p>
            <a:r>
              <a:rPr lang="en-US" dirty="0" err="1" smtClean="0"/>
              <a:t>InterTS</a:t>
            </a:r>
            <a:endParaRPr lang="en-US" dirty="0" smtClean="0"/>
          </a:p>
          <a:p>
            <a:pPr lvl="1"/>
            <a:r>
              <a:rPr lang="en-US" dirty="0" smtClean="0"/>
              <a:t>Unification and text simplification to </a:t>
            </a:r>
            <a:r>
              <a:rPr lang="en-US" dirty="0" err="1" smtClean="0"/>
              <a:t>intraTS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767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text modification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5481974"/>
              </p:ext>
            </p:extLst>
          </p:nvPr>
        </p:nvGraphicFramePr>
        <p:xfrm>
          <a:off x="1187625" y="3101182"/>
          <a:ext cx="7056784" cy="2488060"/>
        </p:xfrm>
        <a:graphic>
          <a:graphicData uri="http://schemas.openxmlformats.org/drawingml/2006/table">
            <a:tbl>
              <a:tblPr/>
              <a:tblGrid>
                <a:gridCol w="6072447"/>
                <a:gridCol w="984337"/>
              </a:tblGrid>
              <a:tr h="2488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residual_coding</a:t>
                      </a:r>
                      <a:r>
                        <a:rPr lang="en-GB" sz="14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( x0, y0, log2TrafoWidth, log2TrafoHeight, </a:t>
                      </a:r>
                      <a:r>
                        <a:rPr lang="en-GB" sz="14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scanIdx</a:t>
                      </a:r>
                      <a:r>
                        <a:rPr lang="en-GB" sz="14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, </a:t>
                      </a:r>
                      <a:r>
                        <a:rPr lang="en-GB" sz="14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cIdx</a:t>
                      </a:r>
                      <a:r>
                        <a:rPr lang="en-GB" sz="14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) {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b="1">
                          <a:effectLst/>
                          <a:latin typeface="Times New Roman"/>
                          <a:ea typeface="Malgun Gothic"/>
                        </a:rPr>
                        <a:t>Descriptor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8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4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if( </a:t>
                      </a:r>
                      <a:r>
                        <a:rPr lang="en-GB" sz="14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log2Trafo</a:t>
                      </a:r>
                      <a:r>
                        <a:rPr lang="en-GB" sz="14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Width </a:t>
                      </a:r>
                      <a:r>
                        <a:rPr lang="en-GB" sz="14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= =</a:t>
                      </a:r>
                      <a:r>
                        <a:rPr lang="en-GB" sz="14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1 | | </a:t>
                      </a:r>
                      <a:r>
                        <a:rPr lang="en-GB" sz="14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log2TrafoHeight</a:t>
                      </a:r>
                      <a:r>
                        <a:rPr lang="en-GB" sz="14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en-GB" sz="14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= =</a:t>
                      </a:r>
                      <a:r>
                        <a:rPr lang="en-GB" sz="14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1 )</a:t>
                      </a:r>
                      <a:r>
                        <a:rPr lang="en-GB" sz="14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{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b="1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8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log2Trafo</a:t>
                      </a:r>
                      <a:r>
                        <a:rPr lang="en-GB" sz="14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Width </a:t>
                      </a:r>
                      <a:r>
                        <a:rPr lang="en-GB" sz="14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=</a:t>
                      </a:r>
                      <a:r>
                        <a:rPr lang="en-GB" sz="14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2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b="1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8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log2Trafo</a:t>
                      </a:r>
                      <a:r>
                        <a:rPr lang="en-GB" sz="14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Height </a:t>
                      </a:r>
                      <a:r>
                        <a:rPr lang="en-GB" sz="14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=</a:t>
                      </a:r>
                      <a:r>
                        <a:rPr lang="en-GB" sz="14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2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b="1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8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4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}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b="1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641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	If( transform_skip_enabled_flag &amp;&amp; !cu_ transquant_bypass _flag &amp;&amp;</a:t>
                      </a:r>
                      <a:br>
                        <a:rPr lang="en-GB" sz="1400">
                          <a:effectLst/>
                          <a:latin typeface="Times New Roman"/>
                          <a:ea typeface="宋体"/>
                          <a:cs typeface="Times New Roman"/>
                        </a:rPr>
                      </a:br>
                      <a:r>
                        <a:rPr lang="en-GB" sz="14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		</a:t>
                      </a:r>
                      <a:r>
                        <a:rPr lang="en-GB" sz="1400" strike="sngStrike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宋体"/>
                          <a:cs typeface="Times New Roman"/>
                        </a:rPr>
                        <a:t>(PredMode = = MODE_INTRA) &amp;&amp;</a:t>
                      </a:r>
                      <a:r>
                        <a:rPr lang="en-GB" sz="14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</a:t>
                      </a:r>
                      <a:br>
                        <a:rPr lang="en-GB" sz="1400">
                          <a:effectLst/>
                          <a:latin typeface="Times New Roman"/>
                          <a:ea typeface="宋体"/>
                          <a:cs typeface="Times New Roman"/>
                        </a:rPr>
                      </a:br>
                      <a:r>
                        <a:rPr lang="en-GB" sz="14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		( log2TrafoWidth = = 2) &amp;&amp; (log2TrafoHeight = = 2) ) 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4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8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		transform_skip_flag</a:t>
                      </a:r>
                      <a:r>
                        <a:rPr lang="en-GB" sz="14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[ x0 ][ y0 ][ cIdx ]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b="0">
                          <a:effectLst/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80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……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b="0" dirty="0">
                          <a:effectLst/>
                          <a:latin typeface="Times New Roman"/>
                          <a:ea typeface="宋体"/>
                        </a:rPr>
                        <a:t>……</a:t>
                      </a:r>
                      <a:endParaRPr lang="en-US" sz="14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202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Compared with HM7 anchor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Both </a:t>
            </a:r>
            <a:r>
              <a:rPr lang="en-US" dirty="0" err="1"/>
              <a:t>i</a:t>
            </a:r>
            <a:r>
              <a:rPr lang="en-US" dirty="0" err="1" smtClean="0"/>
              <a:t>ntraTS</a:t>
            </a:r>
            <a:r>
              <a:rPr lang="en-US" dirty="0" smtClean="0"/>
              <a:t> and </a:t>
            </a:r>
            <a:r>
              <a:rPr lang="en-US" dirty="0" err="1"/>
              <a:t>i</a:t>
            </a:r>
            <a:r>
              <a:rPr lang="en-US" dirty="0" err="1" smtClean="0"/>
              <a:t>nterTS</a:t>
            </a:r>
            <a:r>
              <a:rPr lang="en-US" dirty="0" smtClean="0"/>
              <a:t> are 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107556"/>
              </p:ext>
            </p:extLst>
          </p:nvPr>
        </p:nvGraphicFramePr>
        <p:xfrm>
          <a:off x="1331640" y="2492896"/>
          <a:ext cx="6561660" cy="2674620"/>
        </p:xfrm>
        <a:graphic>
          <a:graphicData uri="http://schemas.openxmlformats.org/drawingml/2006/table">
            <a:tbl>
              <a:tblPr/>
              <a:tblGrid>
                <a:gridCol w="937380"/>
                <a:gridCol w="937380"/>
                <a:gridCol w="937380"/>
                <a:gridCol w="937380"/>
                <a:gridCol w="937380"/>
                <a:gridCol w="937380"/>
                <a:gridCol w="937380"/>
              </a:tblGrid>
              <a:tr h="197003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Main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9315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0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931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15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Main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9315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1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931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03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Main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9315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0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931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8061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Compared with </a:t>
            </a:r>
            <a:r>
              <a:rPr lang="en-US" dirty="0" err="1" smtClean="0"/>
              <a:t>IntraTS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Anchor – HM7 with </a:t>
            </a:r>
            <a:r>
              <a:rPr lang="en-US" dirty="0" err="1" smtClean="0"/>
              <a:t>intraTS</a:t>
            </a:r>
            <a:r>
              <a:rPr lang="en-US" dirty="0" smtClean="0"/>
              <a:t> always 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810218"/>
              </p:ext>
            </p:extLst>
          </p:nvPr>
        </p:nvGraphicFramePr>
        <p:xfrm>
          <a:off x="1691680" y="3573016"/>
          <a:ext cx="5778500" cy="1783080"/>
        </p:xfrm>
        <a:graphic>
          <a:graphicData uri="http://schemas.openxmlformats.org/drawingml/2006/table">
            <a:tbl>
              <a:tblPr/>
              <a:tblGrid>
                <a:gridCol w="825500"/>
                <a:gridCol w="825500"/>
                <a:gridCol w="825500"/>
                <a:gridCol w="825500"/>
                <a:gridCol w="825500"/>
                <a:gridCol w="825500"/>
                <a:gridCol w="825500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Main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Main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4258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quantization matrix for 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Flat quantization should be applied to TS</a:t>
            </a:r>
          </a:p>
          <a:p>
            <a:r>
              <a:rPr lang="en-US" dirty="0" smtClean="0"/>
              <a:t>Suggest to disable QM on TS</a:t>
            </a:r>
          </a:p>
          <a:p>
            <a:r>
              <a:rPr lang="en-US" dirty="0" smtClean="0"/>
              <a:t>Direct implementation of de-quantization for TS TUs</a:t>
            </a:r>
          </a:p>
          <a:p>
            <a:pPr lvl="1"/>
            <a:r>
              <a:rPr lang="en-US" dirty="0" smtClean="0"/>
              <a:t>Avoid frequently switching QM at 4x4 level</a:t>
            </a:r>
          </a:p>
          <a:p>
            <a:r>
              <a:rPr lang="en-US" dirty="0" smtClean="0"/>
              <a:t>Cost</a:t>
            </a:r>
          </a:p>
          <a:p>
            <a:pPr lvl="1"/>
            <a:r>
              <a:rPr lang="en-US" dirty="0" smtClean="0"/>
              <a:t>Additional de-quantization implementation for 4x4 TUs.</a:t>
            </a:r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121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text modification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88021"/>
            <a:ext cx="11870296" cy="1916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2551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InterTS</a:t>
            </a:r>
            <a:endParaRPr lang="en-US" dirty="0" smtClean="0"/>
          </a:p>
          <a:p>
            <a:pPr lvl="1"/>
            <a:r>
              <a:rPr lang="en-US" dirty="0" smtClean="0"/>
              <a:t>Text simplification</a:t>
            </a:r>
          </a:p>
          <a:p>
            <a:pPr lvl="1"/>
            <a:r>
              <a:rPr lang="en-US" dirty="0" smtClean="0"/>
              <a:t>Intra/inter unification</a:t>
            </a:r>
          </a:p>
          <a:p>
            <a:pPr lvl="1"/>
            <a:r>
              <a:rPr lang="en-US" dirty="0" smtClean="0"/>
              <a:t>Provide lossless coding capability (JCTVC-J0238)</a:t>
            </a:r>
          </a:p>
          <a:p>
            <a:pPr lvl="1"/>
            <a:r>
              <a:rPr lang="en-US"/>
              <a:t>1.8% and 3.0% gain for class F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Quantization handling for 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JCTVC-J0237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1520" y="5836622"/>
            <a:ext cx="2771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Thanks to TI for cross-check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4722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395</Words>
  <Application>Microsoft Office PowerPoint</Application>
  <PresentationFormat>On-screen Show (4:3)</PresentationFormat>
  <Paragraphs>166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Inter transform skipping</vt:lpstr>
      <vt:lpstr>InterTS</vt:lpstr>
      <vt:lpstr>Proposed text modification</vt:lpstr>
      <vt:lpstr>Compared with HM7 anchor</vt:lpstr>
      <vt:lpstr>Compared with IntraTS</vt:lpstr>
      <vt:lpstr>On quantization matrix for TS</vt:lpstr>
      <vt:lpstr>Proposed text modification</vt:lpstr>
      <vt:lpstr>Summary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AHG10: Selective inter-layer prediction signalling for HEVC scalable extension</dc:title>
  <dc:creator>Ji-Zheng Xu</dc:creator>
  <cp:lastModifiedBy>Ji-Zheng Xu</cp:lastModifiedBy>
  <cp:revision>36</cp:revision>
  <dcterms:created xsi:type="dcterms:W3CDTF">2012-07-08T14:56:53Z</dcterms:created>
  <dcterms:modified xsi:type="dcterms:W3CDTF">2012-07-13T16:25:09Z</dcterms:modified>
</cp:coreProperties>
</file>