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5" r:id="rId5"/>
    <p:sldId id="262" r:id="rId6"/>
    <p:sldId id="263" r:id="rId7"/>
    <p:sldId id="264" r:id="rId8"/>
    <p:sldId id="260" r:id="rId9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AB8A"/>
    <a:srgbClr val="297DD0"/>
    <a:srgbClr val="0097CC"/>
    <a:srgbClr val="0B7498"/>
    <a:srgbClr val="13BF9A"/>
    <a:srgbClr val="16DCB2"/>
    <a:srgbClr val="16E0B5"/>
    <a:srgbClr val="78ABDE"/>
    <a:srgbClr val="00A4DE"/>
    <a:srgbClr val="4F9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1" d="100"/>
          <a:sy n="71" d="100"/>
        </p:scale>
        <p:origin x="-276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-3786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nil.lee\Desktop\&#47196;&#46300;&#47605;\&#53685;&#44228;&#52824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nil.lee\Desktop\&#47196;&#46300;&#47605;\&#53685;&#44228;&#5282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Sheet1!$F$14</c:f>
              <c:strCache>
                <c:ptCount val="1"/>
                <c:pt idx="0">
                  <c:v>CT</c:v>
                </c:pt>
              </c:strCache>
            </c:strRef>
          </c:tx>
          <c:invertIfNegative val="0"/>
          <c:cat>
            <c:strRef>
              <c:f>Sheet1!$G$13:$H$13</c:f>
              <c:strCache>
                <c:ptCount val="2"/>
                <c:pt idx="0">
                  <c:v>2006년</c:v>
                </c:pt>
                <c:pt idx="1">
                  <c:v>2010년</c:v>
                </c:pt>
              </c:strCache>
            </c:strRef>
          </c:cat>
          <c:val>
            <c:numRef>
              <c:f>Sheet1!$G$14:$H$14</c:f>
              <c:numCache>
                <c:formatCode>General</c:formatCode>
                <c:ptCount val="2"/>
                <c:pt idx="0">
                  <c:v>2410</c:v>
                </c:pt>
                <c:pt idx="1">
                  <c:v>5250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0541696"/>
        <c:axId val="73738496"/>
      </c:barChart>
      <c:lineChart>
        <c:grouping val="standard"/>
        <c:varyColors val="0"/>
        <c:ser>
          <c:idx val="1"/>
          <c:order val="1"/>
          <c:tx>
            <c:strRef>
              <c:f>Sheet1!$F$15</c:f>
              <c:strCache>
                <c:ptCount val="1"/>
              </c:strCache>
            </c:strRef>
          </c:tx>
          <c:cat>
            <c:strRef>
              <c:f>Sheet1!$G$13:$H$13</c:f>
              <c:strCache>
                <c:ptCount val="2"/>
                <c:pt idx="0">
                  <c:v>2006년</c:v>
                </c:pt>
                <c:pt idx="1">
                  <c:v>2010년</c:v>
                </c:pt>
              </c:strCache>
            </c:strRef>
          </c:cat>
          <c:val>
            <c:numRef>
              <c:f>Sheet1!$G$15:$H$15</c:f>
              <c:numCache>
                <c:formatCode>General</c:formatCode>
                <c:ptCount val="2"/>
                <c:pt idx="0">
                  <c:v>2410</c:v>
                </c:pt>
                <c:pt idx="1">
                  <c:v>5250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541696"/>
        <c:axId val="73738496"/>
      </c:lineChart>
      <c:catAx>
        <c:axId val="120541696"/>
        <c:scaling>
          <c:orientation val="minMax"/>
        </c:scaling>
        <c:delete val="0"/>
        <c:axPos val="b"/>
        <c:majorTickMark val="out"/>
        <c:minorTickMark val="none"/>
        <c:tickLblPos val="nextTo"/>
        <c:crossAx val="73738496"/>
        <c:crosses val="autoZero"/>
        <c:auto val="1"/>
        <c:lblAlgn val="ctr"/>
        <c:lblOffset val="100"/>
        <c:noMultiLvlLbl val="0"/>
      </c:catAx>
      <c:valAx>
        <c:axId val="737384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0541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Sheet1!$F$23</c:f>
              <c:strCache>
                <c:ptCount val="1"/>
              </c:strCache>
            </c:strRef>
          </c:tx>
          <c:invertIfNegative val="0"/>
          <c:cat>
            <c:strRef>
              <c:f>Sheet1!$G$21:$H$21</c:f>
              <c:strCache>
                <c:ptCount val="2"/>
                <c:pt idx="0">
                  <c:v>2006년</c:v>
                </c:pt>
                <c:pt idx="1">
                  <c:v>2010년</c:v>
                </c:pt>
              </c:strCache>
            </c:strRef>
          </c:cat>
          <c:val>
            <c:numRef>
              <c:f>Sheet1!$G$23:$H$23</c:f>
              <c:numCache>
                <c:formatCode>General</c:formatCode>
                <c:ptCount val="2"/>
                <c:pt idx="0">
                  <c:v>440</c:v>
                </c:pt>
                <c:pt idx="1">
                  <c:v>730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887872"/>
        <c:axId val="73741952"/>
      </c:barChart>
      <c:lineChart>
        <c:grouping val="standard"/>
        <c:varyColors val="0"/>
        <c:ser>
          <c:idx val="0"/>
          <c:order val="0"/>
          <c:tx>
            <c:strRef>
              <c:f>Sheet1!$F$22</c:f>
              <c:strCache>
                <c:ptCount val="1"/>
                <c:pt idx="0">
                  <c:v>MRI</c:v>
                </c:pt>
              </c:strCache>
            </c:strRef>
          </c:tx>
          <c:cat>
            <c:strRef>
              <c:f>Sheet1!$G$21:$H$21</c:f>
              <c:strCache>
                <c:ptCount val="2"/>
                <c:pt idx="0">
                  <c:v>2006년</c:v>
                </c:pt>
                <c:pt idx="1">
                  <c:v>2010년</c:v>
                </c:pt>
              </c:strCache>
            </c:strRef>
          </c:cat>
          <c:val>
            <c:numRef>
              <c:f>Sheet1!$G$22:$H$22</c:f>
              <c:numCache>
                <c:formatCode>General</c:formatCode>
                <c:ptCount val="2"/>
                <c:pt idx="0">
                  <c:v>440</c:v>
                </c:pt>
                <c:pt idx="1">
                  <c:v>730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887872"/>
        <c:axId val="73741952"/>
      </c:lineChart>
      <c:catAx>
        <c:axId val="119887872"/>
        <c:scaling>
          <c:orientation val="minMax"/>
        </c:scaling>
        <c:delete val="0"/>
        <c:axPos val="b"/>
        <c:majorTickMark val="out"/>
        <c:minorTickMark val="none"/>
        <c:tickLblPos val="nextTo"/>
        <c:crossAx val="73741952"/>
        <c:crosses val="autoZero"/>
        <c:auto val="1"/>
        <c:lblAlgn val="ctr"/>
        <c:lblOffset val="100"/>
        <c:noMultiLvlLbl val="0"/>
      </c:catAx>
      <c:valAx>
        <c:axId val="73741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9887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DCD7F-CB96-4BDD-B3C7-7EA2FC243DA3}" type="datetimeFigureOut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75199-688B-4CAD-AED7-4CEE607C9C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214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75199-688B-4CAD-AED7-4CEE607C9C93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8774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E4E8-86F5-412C-ACCB-9F1823C99CA2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6349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34EFC-0B9A-4198-9295-C5FB1D411E25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8889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5C8AE-96E5-4867-B605-CB3A4B4130B9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2090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192DA-50C4-4C82-9EC6-36F480382BA8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6659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0375B-B0A7-416A-98A4-3C7AD894140B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8625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8E7C4-9C16-4574-8421-205D7B757B06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8489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0B51-0644-4DF9-A70B-CE18C70044B6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722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352AB-07C6-41A1-9C86-F079552343F1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3729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FF6E-CB8C-4B31-8537-783795212F1F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3959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4D7E8-0467-4AB5-900A-FCC653D87C8E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227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1823C-B7BC-40AB-8AF8-BA3E83BB6ADF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6610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04.jpg"/>
          <p:cNvPicPr>
            <a:picLocks noChangeAspect="1"/>
          </p:cNvPicPr>
          <p:nvPr userDrawn="1"/>
        </p:nvPicPr>
        <p:blipFill rotWithShape="1">
          <a:blip r:embed="rId13" cstate="email">
            <a:grayscl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EF42D-88DF-428B-9CA8-C0AF7060607C}" type="datetime1">
              <a:rPr lang="ko-KR" altLang="en-US" smtClean="0"/>
              <a:t>2012-07-14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89344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</a:defRPr>
            </a:lvl1pPr>
          </a:lstStyle>
          <a:p>
            <a:fld id="{D8B33305-603E-4AA3-B1F3-7CE00358A1B5}" type="slidenum">
              <a:rPr lang="ko-KR" altLang="en-US" smtClean="0"/>
              <a:pPr/>
              <a:t>‹#›</a:t>
            </a:fld>
            <a:r>
              <a:rPr lang="en-US" altLang="ko-KR" dirty="0" smtClean="0"/>
              <a:t>/5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732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chart" Target="../charts/chart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3.wdp"/><Relationship Id="rId7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4.wdp"/><Relationship Id="rId4" Type="http://schemas.openxmlformats.org/officeDocument/2006/relationships/image" Target="../media/image8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microsoft.com/office/2007/relationships/hdphoto" Target="../media/hdphoto3.wdp"/><Relationship Id="rId7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ancerimagingarchive.net/" TargetMode="Externa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 descr="04.jpg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14" name="직선 연결선 13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그룹 11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4" name="직사각형 3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" name="직선 연결선 5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73498" y="957361"/>
            <a:ext cx="69693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HEVC Lossless Coding for Medical Image Compression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1033" name="그룹 1032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27" name="타원 26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타원 28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4" name="그림 1023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1025" name="그룹 1024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34" name="타원 3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타원 36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27" name="타원 1026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2" name="타원 1031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타원 46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타원 47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0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42889" y="40560"/>
            <a:ext cx="1370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JCTVC-J0232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3498" y="2384111"/>
            <a:ext cx="7996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Sunil Lee, Min-Su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Cheon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Yumi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Sohn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, Il-Koo Kim, </a:t>
            </a:r>
            <a:r>
              <a:rPr lang="en-US" altLang="ko-KR" sz="1600" smtClean="0">
                <a:latin typeface="맑은 고딕" pitchFamily="50" charset="-127"/>
                <a:ea typeface="맑은 고딕" pitchFamily="50" charset="-127"/>
              </a:rPr>
              <a:t>Ken McCann 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and </a:t>
            </a:r>
            <a:r>
              <a:rPr lang="en-US" altLang="ko-KR" sz="1600" dirty="0" err="1" smtClean="0">
                <a:latin typeface="맑은 고딕" pitchFamily="50" charset="-127"/>
                <a:ea typeface="맑은 고딕" pitchFamily="50" charset="-127"/>
              </a:rPr>
              <a:t>Jeonghoon</a:t>
            </a:r>
            <a:r>
              <a:rPr lang="en-US" altLang="ko-KR" sz="1600" dirty="0" smtClean="0">
                <a:latin typeface="맑은 고딕" pitchFamily="50" charset="-127"/>
                <a:ea typeface="맑은 고딕" pitchFamily="50" charset="-127"/>
              </a:rPr>
              <a:t> Park</a:t>
            </a:r>
            <a:endParaRPr lang="ko-KR" altLang="en-US" sz="16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058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그림 33" descr="04.jpg"/>
          <p:cNvPicPr>
            <a:picLocks noChangeAspect="1"/>
          </p:cNvPicPr>
          <p:nvPr/>
        </p:nvPicPr>
        <p:blipFill rotWithShape="1"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 t="56977" b="12456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grpSp>
        <p:nvGrpSpPr>
          <p:cNvPr id="4" name="그룹 3"/>
          <p:cNvGrpSpPr/>
          <p:nvPr/>
        </p:nvGrpSpPr>
        <p:grpSpPr>
          <a:xfrm>
            <a:off x="-114299" y="266701"/>
            <a:ext cx="5153025" cy="1203512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09551" y="266701"/>
            <a:ext cx="2583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Contents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7177" y="962025"/>
            <a:ext cx="3554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sz="1600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" name="슬라이드 번호 개체 틀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2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pic>
        <p:nvPicPr>
          <p:cNvPr id="1028" name="Picture 4" descr="http://3.bp.blogspot.com/-wdJMbVW_HkU/T8onU7CmP8I/AAAAAAAAAVE/F-RDOgalreU/s400/origin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20" y="2000016"/>
            <a:ext cx="1858088" cy="35561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grpSp>
        <p:nvGrpSpPr>
          <p:cNvPr id="32" name="그룹 31"/>
          <p:cNvGrpSpPr/>
          <p:nvPr/>
        </p:nvGrpSpPr>
        <p:grpSpPr>
          <a:xfrm>
            <a:off x="3281363" y="2057401"/>
            <a:ext cx="611187" cy="628650"/>
            <a:chOff x="2690813" y="2981325"/>
            <a:chExt cx="611187" cy="628650"/>
          </a:xfrm>
        </p:grpSpPr>
        <p:sp>
          <p:nvSpPr>
            <p:cNvPr id="33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C298E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693E94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Ⅰ</a:t>
              </a:r>
            </a:p>
          </p:txBody>
        </p:sp>
      </p:grpSp>
      <p:grpSp>
        <p:nvGrpSpPr>
          <p:cNvPr id="38" name="그룹 37"/>
          <p:cNvGrpSpPr/>
          <p:nvPr/>
        </p:nvGrpSpPr>
        <p:grpSpPr>
          <a:xfrm>
            <a:off x="3281363" y="3012282"/>
            <a:ext cx="611187" cy="628650"/>
            <a:chOff x="2690813" y="2981325"/>
            <a:chExt cx="611187" cy="628650"/>
          </a:xfrm>
        </p:grpSpPr>
        <p:sp>
          <p:nvSpPr>
            <p:cNvPr id="39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0078A2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006487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Ⅱ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3281363" y="3967163"/>
            <a:ext cx="611187" cy="628650"/>
            <a:chOff x="2690813" y="2981325"/>
            <a:chExt cx="611187" cy="628650"/>
          </a:xfrm>
        </p:grpSpPr>
        <p:sp>
          <p:nvSpPr>
            <p:cNvPr id="42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A90AC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3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427F98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Ⅲ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3281363" y="4922044"/>
            <a:ext cx="611187" cy="628650"/>
            <a:chOff x="2690813" y="2981325"/>
            <a:chExt cx="611187" cy="628650"/>
          </a:xfrm>
        </p:grpSpPr>
        <p:sp>
          <p:nvSpPr>
            <p:cNvPr id="45" name="AutoShape 267"/>
            <p:cNvSpPr>
              <a:spLocks noChangeArrowheads="1"/>
            </p:cNvSpPr>
            <p:nvPr/>
          </p:nvSpPr>
          <p:spPr bwMode="auto">
            <a:xfrm>
              <a:off x="2690813" y="2981325"/>
              <a:ext cx="611187" cy="628650"/>
            </a:xfrm>
            <a:prstGeom prst="roundRect">
              <a:avLst>
                <a:gd name="adj" fmla="val 0"/>
              </a:avLst>
            </a:prstGeom>
            <a:solidFill>
              <a:srgbClr val="4385CD"/>
            </a:solidFill>
            <a:ln>
              <a:noFill/>
            </a:ln>
            <a:effectLst>
              <a:softEdge rad="63500"/>
            </a:effectLst>
          </p:spPr>
          <p:txBody>
            <a:bodyPr wrap="none" lIns="0" tIns="0" rIns="36000" bIns="0" anchor="b"/>
            <a:lstStyle/>
            <a:p>
              <a:pPr algn="ctr"/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6" name="AutoShape 267"/>
            <p:cNvSpPr>
              <a:spLocks noChangeArrowheads="1"/>
            </p:cNvSpPr>
            <p:nvPr/>
          </p:nvSpPr>
          <p:spPr bwMode="auto">
            <a:xfrm>
              <a:off x="2719388" y="3000375"/>
              <a:ext cx="500061" cy="514349"/>
            </a:xfrm>
            <a:prstGeom prst="roundRect">
              <a:avLst>
                <a:gd name="adj" fmla="val 0"/>
              </a:avLst>
            </a:prstGeom>
            <a:solidFill>
              <a:srgbClr val="2D69A9"/>
            </a:solidFill>
            <a:ln>
              <a:noFill/>
            </a:ln>
          </p:spPr>
          <p:txBody>
            <a:bodyPr wrap="none" lIns="0" tIns="0" rIns="36000" bIns="0" anchor="ctr"/>
            <a:lstStyle/>
            <a:p>
              <a:pPr algn="ctr"/>
              <a:r>
                <a:rPr lang="en-US" altLang="ko-KR" sz="28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Ⅳ</a:t>
              </a:r>
              <a:endPara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50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2085975"/>
            <a:ext cx="4302125" cy="504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Introduction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3031331"/>
            <a:ext cx="4302125" cy="504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Simulation Set-up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3976687"/>
            <a:ext cx="4302125" cy="504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Simulation Results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3" name="Text Box 119" descr="5차전산센터ob-10"/>
          <p:cNvSpPr txBox="1">
            <a:spLocks noChangeArrowheads="1"/>
          </p:cNvSpPr>
          <p:nvPr/>
        </p:nvSpPr>
        <p:spPr bwMode="auto">
          <a:xfrm>
            <a:off x="4060825" y="4922043"/>
            <a:ext cx="4302125" cy="5048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635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marL="108000" eaLnBrk="1" hangingPunct="1"/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000" dirty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3371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Introduction – Motivation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3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 flipH="1">
            <a:off x="274505" y="1248799"/>
            <a:ext cx="8609144" cy="176961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amount of medical image data is increasing geometrically.</a:t>
            </a:r>
          </a:p>
          <a:p>
            <a:pPr marL="540000" lvl="1" indent="-285750" latinLnBrk="0">
              <a:spcBef>
                <a:spcPts val="300"/>
              </a:spcBef>
              <a:buFont typeface="맑은 고딕" pitchFamily="50" charset="-127"/>
              <a:buChar char="–"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The number of scans itself has significantly increased recently.</a:t>
            </a:r>
          </a:p>
          <a:p>
            <a:pPr marL="540000" lvl="1" indent="-285750" latinLnBrk="0">
              <a:spcBef>
                <a:spcPts val="300"/>
              </a:spcBef>
              <a:spcAft>
                <a:spcPts val="600"/>
              </a:spcAft>
              <a:buFont typeface="맑은 고딕" pitchFamily="50" charset="-127"/>
              <a:buChar char="–"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Large amount of data is obtained from one single scan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. (e.g. CT scan with 400 slices of 1024x1024 resolution 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  <a:sym typeface="Wingdings" pitchFamily="2" charset="2"/>
              </a:rPr>
              <a:t> 800MB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Medical images need to be efficiently compressed.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4653533" y="3292878"/>
            <a:ext cx="4238947" cy="25732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323528" y="3292878"/>
            <a:ext cx="4090295" cy="25732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36000" tIns="36000" rIns="36000" bIns="36000" rtlCol="0" anchor="ctr">
            <a:noAutofit/>
          </a:bodyPr>
          <a:lstStyle/>
          <a:p>
            <a:pPr algn="ctr"/>
            <a:endParaRPr lang="ko-KR" altLang="en-US" sz="1400" dirty="0" smtClean="0">
              <a:latin typeface="+mn-ea"/>
              <a:ea typeface="+mn-ea"/>
            </a:endParaRPr>
          </a:p>
        </p:txBody>
      </p:sp>
      <p:graphicFrame>
        <p:nvGraphicFramePr>
          <p:cNvPr id="22" name="차트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9295204"/>
              </p:ext>
            </p:extLst>
          </p:nvPr>
        </p:nvGraphicFramePr>
        <p:xfrm>
          <a:off x="700966" y="3364886"/>
          <a:ext cx="3600400" cy="2455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3" name="차트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2023172"/>
              </p:ext>
            </p:extLst>
          </p:nvPr>
        </p:nvGraphicFramePr>
        <p:xfrm>
          <a:off x="5019172" y="3457558"/>
          <a:ext cx="3801300" cy="2379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4" name="TextBox 23"/>
          <p:cNvSpPr txBox="1"/>
          <p:nvPr/>
        </p:nvSpPr>
        <p:spPr bwMode="auto">
          <a:xfrm>
            <a:off x="421563" y="3637853"/>
            <a:ext cx="257369" cy="182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kern="0" dirty="0" smtClean="0">
                <a:latin typeface="+mn-ea"/>
                <a:ea typeface="+mn-ea"/>
                <a:cs typeface="+mj-cs"/>
              </a:rPr>
              <a:t>Number of scans</a:t>
            </a:r>
            <a:r>
              <a:rPr lang="ko-KR" altLang="en-US" sz="1200" kern="0" dirty="0" smtClean="0">
                <a:latin typeface="+mn-ea"/>
                <a:ea typeface="+mn-ea"/>
                <a:cs typeface="+mj-cs"/>
              </a:rPr>
              <a:t> </a:t>
            </a:r>
            <a:r>
              <a:rPr lang="en-US" altLang="ko-KR" sz="1200" kern="0" dirty="0" smtClean="0">
                <a:latin typeface="+mn-ea"/>
                <a:ea typeface="+mn-ea"/>
                <a:cs typeface="+mj-cs"/>
              </a:rPr>
              <a:t>(x1000)</a:t>
            </a:r>
            <a:endParaRPr kumimoji="1" lang="ko-KR" altLang="en-US" sz="12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674823" y="4181888"/>
            <a:ext cx="491087" cy="2573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241M</a:t>
            </a:r>
            <a:endParaRPr kumimoji="1" lang="ko-KR" alt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3182076" y="3413305"/>
            <a:ext cx="491087" cy="2573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525M</a:t>
            </a:r>
            <a:endParaRPr kumimoji="1" lang="ko-KR" alt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5996114" y="4062671"/>
            <a:ext cx="401319" cy="2573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44M</a:t>
            </a:r>
            <a:endParaRPr kumimoji="1" lang="ko-KR" alt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7646008" y="3420268"/>
            <a:ext cx="401319" cy="25736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ea"/>
                <a:ea typeface="+mn-ea"/>
                <a:cs typeface="+mj-cs"/>
              </a:rPr>
              <a:t>73M</a:t>
            </a:r>
            <a:endParaRPr kumimoji="1" lang="ko-KR" alt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446771" y="5957059"/>
            <a:ext cx="4006472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400" kern="0" dirty="0" smtClean="0">
                <a:latin typeface="+mn-ea"/>
                <a:ea typeface="+mn-ea"/>
                <a:cs typeface="+mj-cs"/>
              </a:rPr>
              <a:t>Number of CT scans per year in Korea</a:t>
            </a:r>
            <a:r>
              <a:rPr lang="ko-KR" altLang="en-US" sz="1400" kern="0" dirty="0" smtClean="0">
                <a:latin typeface="+mn-ea"/>
                <a:ea typeface="+mn-ea"/>
                <a:cs typeface="+mj-cs"/>
              </a:rPr>
              <a:t> </a:t>
            </a:r>
            <a:r>
              <a:rPr lang="en-US" altLang="ko-KR" sz="1400" kern="0" dirty="0" smtClean="0">
                <a:latin typeface="+mn-ea"/>
                <a:ea typeface="+mn-ea"/>
                <a:cs typeface="+mj-cs"/>
              </a:rPr>
              <a:t>(120%↑)</a:t>
            </a:r>
            <a:endParaRPr kumimoji="1" lang="ko-KR" altLang="en-US" sz="14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4831799" y="5957059"/>
            <a:ext cx="4019296" cy="28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400" kern="0" dirty="0" smtClean="0">
                <a:latin typeface="+mn-ea"/>
                <a:ea typeface="+mn-ea"/>
                <a:cs typeface="+mj-cs"/>
              </a:rPr>
              <a:t>Number of MRI scans per year in Korea</a:t>
            </a:r>
            <a:r>
              <a:rPr lang="ko-KR" altLang="en-US" sz="1400" kern="0" dirty="0" smtClean="0">
                <a:latin typeface="+mn-ea"/>
                <a:ea typeface="+mn-ea"/>
                <a:cs typeface="+mj-cs"/>
              </a:rPr>
              <a:t> </a:t>
            </a:r>
            <a:r>
              <a:rPr lang="en-US" altLang="ko-KR" sz="1400" kern="0" dirty="0" smtClean="0">
                <a:latin typeface="+mn-ea"/>
                <a:ea typeface="+mn-ea"/>
                <a:cs typeface="+mj-cs"/>
              </a:rPr>
              <a:t>(66%↑)</a:t>
            </a:r>
            <a:endParaRPr kumimoji="1" lang="ko-KR" altLang="en-US" sz="14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4736111" y="3637853"/>
            <a:ext cx="257369" cy="1829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none" lIns="36000" tIns="36000" rIns="36000" bIns="360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kern="0" dirty="0" smtClean="0">
                <a:latin typeface="+mn-ea"/>
                <a:ea typeface="+mn-ea"/>
                <a:cs typeface="+mj-cs"/>
              </a:rPr>
              <a:t>Number of scans</a:t>
            </a:r>
            <a:r>
              <a:rPr lang="ko-KR" altLang="en-US" sz="1200" kern="0" dirty="0" smtClean="0">
                <a:latin typeface="+mn-ea"/>
                <a:ea typeface="+mn-ea"/>
                <a:cs typeface="+mj-cs"/>
              </a:rPr>
              <a:t> </a:t>
            </a:r>
            <a:r>
              <a:rPr lang="en-US" altLang="ko-KR" sz="1200" kern="0" dirty="0" smtClean="0">
                <a:latin typeface="+mn-ea"/>
                <a:ea typeface="+mn-ea"/>
                <a:cs typeface="+mj-cs"/>
              </a:rPr>
              <a:t>(x1000)</a:t>
            </a:r>
            <a:endParaRPr kumimoji="1" lang="ko-KR" altLang="en-US" sz="1200" i="0" u="none" strike="noStrike" kern="0" cap="none" spc="0" normalizeH="0" baseline="0" noProof="0" dirty="0" err="1" smtClean="0">
              <a:ln>
                <a:noFill/>
              </a:ln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02504" y="5491459"/>
            <a:ext cx="49244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50" dirty="0" smtClean="0"/>
              <a:t>2006</a:t>
            </a:r>
            <a:endParaRPr lang="ko-KR" altLang="en-US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3180720" y="5491459"/>
            <a:ext cx="47961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50" dirty="0" smtClean="0"/>
              <a:t>2010</a:t>
            </a:r>
            <a:endParaRPr lang="ko-KR" altLang="en-US" sz="1050" dirty="0"/>
          </a:p>
        </p:txBody>
      </p:sp>
      <p:sp>
        <p:nvSpPr>
          <p:cNvPr id="36" name="TextBox 35"/>
          <p:cNvSpPr txBox="1"/>
          <p:nvPr/>
        </p:nvSpPr>
        <p:spPr>
          <a:xfrm>
            <a:off x="6022003" y="5509215"/>
            <a:ext cx="492443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50" dirty="0" smtClean="0"/>
              <a:t>2006</a:t>
            </a:r>
            <a:endParaRPr lang="ko-KR" altLang="en-US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7642267" y="5509215"/>
            <a:ext cx="47961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sz="1050" dirty="0" smtClean="0"/>
              <a:t>2010</a:t>
            </a:r>
            <a:endParaRPr lang="ko-KR" altLang="en-US" sz="1050" dirty="0"/>
          </a:p>
        </p:txBody>
      </p:sp>
    </p:spTree>
    <p:extLst>
      <p:ext uri="{BB962C8B-B14F-4D97-AF65-F5344CB8AC3E}">
        <p14:creationId xmlns:p14="http://schemas.microsoft.com/office/powerpoint/2010/main" val="226082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Introduction – Current Status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4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211584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Medical images have to be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losslessly compressed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during the treatment period, since any distortion introduced by lossy compression can affect the clinical decision and lead to the legal problems.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Currently, many ISO standards (e.g. JPEG, JPEG-LS, JPEG-2000 for still image coding, MPEG-2 and H.264/AVC for video coding) are employed by DICOM</a:t>
            </a:r>
            <a:r>
              <a:rPr lang="en-US" altLang="ko-KR" sz="1800" b="0" baseline="30000" dirty="0" smtClean="0"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standard for medical image compression.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Medical image compression is one of 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promising applications of HEVC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2367532" y="4021530"/>
            <a:ext cx="1260000" cy="1656184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19050" cap="flat" cmpd="sng" algn="ctr">
            <a:solidFill>
              <a:sysClr val="window" lastClr="FFFFFF">
                <a:lumMod val="95000"/>
              </a:sys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/>
          <a:lstStyle/>
          <a:p>
            <a:pPr algn="ctr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100" b="1" kern="0" dirty="0" smtClean="0">
                <a:solidFill>
                  <a:srgbClr val="FFFFFF"/>
                </a:solidFill>
                <a:latin typeface="맑은 고딕"/>
                <a:ea typeface="맑은 고딕"/>
              </a:rPr>
              <a:t>Lossless</a:t>
            </a:r>
            <a:r>
              <a:rPr kumimoji="0" lang="en-US" altLang="ko-KR" sz="1100" b="1" kern="0" dirty="0">
                <a:solidFill>
                  <a:srgbClr val="FFFFFF"/>
                </a:solidFill>
                <a:latin typeface="맑은 고딕"/>
                <a:ea typeface="맑은 고딕"/>
              </a:rPr>
              <a:t/>
            </a:r>
            <a:br>
              <a:rPr kumimoji="0" lang="en-US" altLang="ko-KR" sz="1100" b="1" kern="0" dirty="0">
                <a:solidFill>
                  <a:srgbClr val="FFFFFF"/>
                </a:solidFill>
                <a:latin typeface="맑은 고딕"/>
                <a:ea typeface="맑은 고딕"/>
              </a:rPr>
            </a:br>
            <a:r>
              <a:rPr kumimoji="0" lang="en-US" altLang="ko-KR" sz="1100" b="1" kern="0" dirty="0" smtClean="0">
                <a:solidFill>
                  <a:srgbClr val="FFFFFF"/>
                </a:solidFill>
                <a:latin typeface="맑은 고딕"/>
                <a:ea typeface="맑은 고딕"/>
              </a:rPr>
              <a:t>Compression</a:t>
            </a:r>
            <a:endParaRPr kumimoji="0" lang="en-US" altLang="ko-KR" sz="1100" b="1" kern="0" dirty="0">
              <a:solidFill>
                <a:srgbClr val="FFFFFF"/>
              </a:solidFill>
              <a:latin typeface="맑은 고딕"/>
              <a:ea typeface="맑은 고딕"/>
            </a:endParaRPr>
          </a:p>
        </p:txBody>
      </p:sp>
      <p:sp>
        <p:nvSpPr>
          <p:cNvPr id="39" name="모서리가 둥근 직사각형 267"/>
          <p:cNvSpPr>
            <a:spLocks noChangeArrowheads="1"/>
          </p:cNvSpPr>
          <p:nvPr/>
        </p:nvSpPr>
        <p:spPr bwMode="auto">
          <a:xfrm>
            <a:off x="2450003" y="4535634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 Lossless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267"/>
          <p:cNvSpPr>
            <a:spLocks noChangeArrowheads="1"/>
          </p:cNvSpPr>
          <p:nvPr/>
        </p:nvSpPr>
        <p:spPr bwMode="auto">
          <a:xfrm>
            <a:off x="2450003" y="4821384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J2K Lossless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Rectangle 4"/>
          <p:cNvSpPr>
            <a:spLocks noChangeArrowheads="1"/>
          </p:cNvSpPr>
          <p:nvPr/>
        </p:nvSpPr>
        <p:spPr bwMode="auto">
          <a:xfrm>
            <a:off x="5707577" y="4023117"/>
            <a:ext cx="1260000" cy="1654597"/>
          </a:xfrm>
          <a:prstGeom prst="rect">
            <a:avLst/>
          </a:prstGeom>
          <a:gradFill rotWithShape="1">
            <a:gsLst>
              <a:gs pos="0">
                <a:srgbClr val="D3982D"/>
              </a:gs>
              <a:gs pos="80000">
                <a:srgbClr val="E18E1F"/>
              </a:gs>
              <a:gs pos="100000">
                <a:srgbClr val="FF9900"/>
              </a:gs>
            </a:gsLst>
            <a:lin ang="16200000" scaled="0"/>
          </a:gradFill>
          <a:ln w="19050" cap="flat" cmpd="sng" algn="ctr">
            <a:solidFill>
              <a:sysClr val="window" lastClr="FFFFFF">
                <a:lumMod val="95000"/>
              </a:sysClr>
            </a:solidFill>
            <a:prstDash val="solid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/>
          <a:lstStyle/>
          <a:p>
            <a:pPr algn="ctr" fontAlgn="auto" latinLnBrk="0">
              <a:spcBef>
                <a:spcPct val="50000"/>
              </a:spcBef>
              <a:spcAft>
                <a:spcPts val="0"/>
              </a:spcAft>
              <a:defRPr/>
            </a:pPr>
            <a:r>
              <a:rPr kumimoji="0" lang="en-US" altLang="ko-KR" sz="1100" b="1" kern="0" dirty="0" smtClean="0">
                <a:solidFill>
                  <a:prstClr val="white"/>
                </a:solidFill>
                <a:latin typeface="맑은 고딕"/>
                <a:ea typeface="맑은 고딕"/>
              </a:rPr>
              <a:t>Lossy</a:t>
            </a:r>
            <a:br>
              <a:rPr kumimoji="0" lang="en-US" altLang="ko-KR" sz="1100" b="1" kern="0" dirty="0" smtClean="0">
                <a:solidFill>
                  <a:prstClr val="white"/>
                </a:solidFill>
                <a:latin typeface="맑은 고딕"/>
                <a:ea typeface="맑은 고딕"/>
              </a:rPr>
            </a:br>
            <a:r>
              <a:rPr kumimoji="0" lang="en-US" altLang="ko-KR" sz="1100" b="1" kern="0" dirty="0" smtClean="0">
                <a:solidFill>
                  <a:prstClr val="white"/>
                </a:solidFill>
                <a:latin typeface="맑은 고딕"/>
                <a:ea typeface="맑은 고딕"/>
              </a:rPr>
              <a:t>Compression</a:t>
            </a:r>
            <a:endParaRPr kumimoji="0" lang="en-US" altLang="ko-KR" sz="1100" b="1" kern="0" dirty="0">
              <a:solidFill>
                <a:prstClr val="white"/>
              </a:solidFill>
              <a:latin typeface="맑은 고딕"/>
              <a:ea typeface="맑은 고딕"/>
            </a:endParaRPr>
          </a:p>
        </p:txBody>
      </p:sp>
      <p:sp>
        <p:nvSpPr>
          <p:cNvPr id="42" name="오른쪽 화살표 100"/>
          <p:cNvSpPr>
            <a:spLocks noChangeArrowheads="1"/>
          </p:cNvSpPr>
          <p:nvPr/>
        </p:nvSpPr>
        <p:spPr bwMode="auto">
          <a:xfrm>
            <a:off x="7066084" y="4538286"/>
            <a:ext cx="270000" cy="647700"/>
          </a:xfrm>
          <a:prstGeom prst="rightArrow">
            <a:avLst>
              <a:gd name="adj1" fmla="val 50000"/>
              <a:gd name="adj2" fmla="val 55111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ko-KR" altLang="en-US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TextBox 29"/>
          <p:cNvSpPr txBox="1">
            <a:spLocks noChangeArrowheads="1"/>
          </p:cNvSpPr>
          <p:nvPr/>
        </p:nvSpPr>
        <p:spPr bwMode="auto">
          <a:xfrm>
            <a:off x="6233485" y="5329652"/>
            <a:ext cx="4921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ko-KR" altLang="en-US" sz="2000" b="1" dirty="0">
                <a:sym typeface="Symbol" pitchFamily="18" charset="2"/>
              </a:rPr>
              <a:t></a:t>
            </a:r>
            <a:endParaRPr lang="ko-KR" altLang="en-US" sz="2000" b="1" dirty="0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2945190" y="5337770"/>
            <a:ext cx="4921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ko-KR" altLang="en-US" sz="2000" b="1" dirty="0">
                <a:sym typeface="Symbol" pitchFamily="18" charset="2"/>
              </a:rPr>
              <a:t></a:t>
            </a:r>
            <a:endParaRPr lang="ko-KR" altLang="en-US" sz="2000" b="1" dirty="0"/>
          </a:p>
        </p:txBody>
      </p:sp>
      <p:sp>
        <p:nvSpPr>
          <p:cNvPr id="45" name="모서리가 둥근 직사각형 267"/>
          <p:cNvSpPr>
            <a:spLocks noChangeArrowheads="1"/>
          </p:cNvSpPr>
          <p:nvPr/>
        </p:nvSpPr>
        <p:spPr bwMode="auto">
          <a:xfrm>
            <a:off x="5802521" y="4515242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모서리가 둥근 직사각형 267"/>
          <p:cNvSpPr>
            <a:spLocks noChangeArrowheads="1"/>
          </p:cNvSpPr>
          <p:nvPr/>
        </p:nvSpPr>
        <p:spPr bwMode="auto">
          <a:xfrm>
            <a:off x="5802521" y="4800992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JPEG-2000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7" name="모서리가 둥근 직사각형 267"/>
          <p:cNvSpPr>
            <a:spLocks noChangeArrowheads="1"/>
          </p:cNvSpPr>
          <p:nvPr/>
        </p:nvSpPr>
        <p:spPr bwMode="auto">
          <a:xfrm>
            <a:off x="5802521" y="5086742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JPEG-XR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모서리가 둥근 직사각형 267"/>
          <p:cNvSpPr>
            <a:spLocks noChangeArrowheads="1"/>
          </p:cNvSpPr>
          <p:nvPr/>
        </p:nvSpPr>
        <p:spPr bwMode="auto">
          <a:xfrm>
            <a:off x="2450003" y="5124324"/>
            <a:ext cx="1080000" cy="214313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</p:spPr>
        <p:txBody>
          <a:bodyPr wrap="none" lIns="36000" tIns="0" rIns="36000" bIns="0" anchor="ctr"/>
          <a:lstStyle/>
          <a:p>
            <a:pPr algn="ctr"/>
            <a:r>
              <a:rPr lang="en-US" altLang="ko-KR" sz="8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JPEG-LS</a:t>
            </a:r>
            <a:endParaRPr lang="en-US" altLang="ko-KR" sz="8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오른쪽 화살표 100"/>
          <p:cNvSpPr>
            <a:spLocks noChangeArrowheads="1"/>
          </p:cNvSpPr>
          <p:nvPr/>
        </p:nvSpPr>
        <p:spPr bwMode="auto">
          <a:xfrm>
            <a:off x="5329425" y="4525586"/>
            <a:ext cx="270000" cy="647700"/>
          </a:xfrm>
          <a:prstGeom prst="rightArrow">
            <a:avLst>
              <a:gd name="adj1" fmla="val 50000"/>
              <a:gd name="adj2" fmla="val 55111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ko-KR" altLang="en-US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모서리가 둥근 직사각형 243"/>
          <p:cNvSpPr>
            <a:spLocks noChangeArrowheads="1"/>
          </p:cNvSpPr>
          <p:nvPr/>
        </p:nvSpPr>
        <p:spPr bwMode="auto">
          <a:xfrm>
            <a:off x="7391318" y="3976197"/>
            <a:ext cx="1079960" cy="1764000"/>
          </a:xfrm>
          <a:prstGeom prst="roundRect">
            <a:avLst>
              <a:gd name="adj" fmla="val 12064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tIns="0" rIns="36000" bIns="0" anchor="t"/>
          <a:lstStyle/>
          <a:p>
            <a:pPr algn="ctr"/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Long-term</a:t>
            </a:r>
            <a:b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Archive</a:t>
            </a:r>
            <a:endParaRPr lang="en-US" altLang="ko-KR" sz="11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1" name="Picture 2" descr="C:\Users\sunil.lee\Desktop\Medical_Image_Management\과제 진행 관련\task 목표 변경 보고 img\fas3050_cab_stacked_m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34166" y="4480253"/>
            <a:ext cx="710204" cy="1033024"/>
          </a:xfrm>
          <a:prstGeom prst="rect">
            <a:avLst/>
          </a:prstGeom>
          <a:noFill/>
        </p:spPr>
      </p:pic>
      <p:sp>
        <p:nvSpPr>
          <p:cNvPr id="52" name="모서리가 둥근 직사각형 243"/>
          <p:cNvSpPr>
            <a:spLocks noChangeArrowheads="1"/>
          </p:cNvSpPr>
          <p:nvPr/>
        </p:nvSpPr>
        <p:spPr bwMode="auto">
          <a:xfrm>
            <a:off x="4150918" y="3976197"/>
            <a:ext cx="1080000" cy="1764000"/>
          </a:xfrm>
          <a:prstGeom prst="roundRect">
            <a:avLst>
              <a:gd name="adj" fmla="val 19120"/>
            </a:avLst>
          </a:prstGeom>
          <a:gradFill rotWithShape="1">
            <a:gsLst>
              <a:gs pos="0">
                <a:srgbClr val="BCBCBC">
                  <a:alpha val="79999"/>
                </a:srgbClr>
              </a:gs>
              <a:gs pos="35001">
                <a:srgbClr val="D0D0D0">
                  <a:alpha val="79999"/>
                </a:srgbClr>
              </a:gs>
              <a:gs pos="100000">
                <a:srgbClr val="EDEDED">
                  <a:alpha val="79999"/>
                </a:srgbClr>
              </a:gs>
            </a:gsLst>
            <a:lin ang="16200000" scaled="1"/>
          </a:gradFill>
          <a:ln w="9525" algn="ctr">
            <a:solidFill>
              <a:srgbClr val="7F7F7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tIns="0" rIns="36000" bIns="0" anchor="t"/>
          <a:lstStyle/>
          <a:p>
            <a:pPr algn="ctr"/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Short-term</a:t>
            </a:r>
            <a:b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Storage</a:t>
            </a:r>
            <a:endParaRPr lang="en-US" altLang="ko-KR" sz="11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3" name="Picture 2" descr="C:\Users\sunil.lee\Desktop\Medical_Image_Management\과제 진행 관련\task 목표 변경 보고 img\smal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7532" y="4498593"/>
            <a:ext cx="712362" cy="913284"/>
          </a:xfrm>
          <a:prstGeom prst="rect">
            <a:avLst/>
          </a:prstGeom>
          <a:noFill/>
        </p:spPr>
      </p:pic>
      <p:sp>
        <p:nvSpPr>
          <p:cNvPr id="54" name="AutoShape 22"/>
          <p:cNvSpPr>
            <a:spLocks noChangeArrowheads="1"/>
          </p:cNvSpPr>
          <p:nvPr/>
        </p:nvSpPr>
        <p:spPr bwMode="auto">
          <a:xfrm>
            <a:off x="567332" y="5994989"/>
            <a:ext cx="2377858" cy="291065"/>
          </a:xfrm>
          <a:prstGeom prst="homePlate">
            <a:avLst>
              <a:gd name="adj" fmla="val 60434"/>
            </a:avLst>
          </a:prstGeom>
          <a:solidFill>
            <a:srgbClr val="6FD799"/>
          </a:solidFill>
          <a:ln w="9525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algn="ctr">
              <a:defRPr/>
            </a:pPr>
            <a:r>
              <a:rPr kumimoji="0" lang="en-US" altLang="ko-KR" sz="1100" dirty="0" smtClean="0">
                <a:solidFill>
                  <a:schemeClr val="tx1"/>
                </a:solidFill>
                <a:latin typeface="+mn-lt"/>
              </a:rPr>
              <a:t>Acquisition stage</a:t>
            </a:r>
            <a:endParaRPr kumimoji="0" lang="ko-KR" altLang="en-US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5" name="AutoShape 7"/>
          <p:cNvSpPr>
            <a:spLocks noChangeArrowheads="1"/>
          </p:cNvSpPr>
          <p:nvPr/>
        </p:nvSpPr>
        <p:spPr bwMode="auto">
          <a:xfrm>
            <a:off x="5707577" y="5994990"/>
            <a:ext cx="2835709" cy="284647"/>
          </a:xfrm>
          <a:prstGeom prst="chevron">
            <a:avLst>
              <a:gd name="adj" fmla="val 65562"/>
            </a:avLst>
          </a:prstGeom>
          <a:solidFill>
            <a:srgbClr val="0984FF"/>
          </a:solidFill>
          <a:ln w="9525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rIns="0" anchor="ctr"/>
          <a:lstStyle/>
          <a:p>
            <a:pPr algn="ctr">
              <a:defRPr/>
            </a:pPr>
            <a:r>
              <a:rPr kumimoji="0" lang="en-US" altLang="ko-KR" sz="1100" dirty="0" smtClean="0">
                <a:solidFill>
                  <a:schemeClr val="bg1"/>
                </a:solidFill>
                <a:latin typeface="+mn-lt"/>
              </a:rPr>
              <a:t>Follow-up stage</a:t>
            </a:r>
            <a:endParaRPr kumimoji="0" lang="en-US" altLang="ko-KR" sz="11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6" name="AutoShape 7"/>
          <p:cNvSpPr>
            <a:spLocks noChangeArrowheads="1"/>
          </p:cNvSpPr>
          <p:nvPr/>
        </p:nvSpPr>
        <p:spPr bwMode="auto">
          <a:xfrm>
            <a:off x="2867482" y="5994989"/>
            <a:ext cx="2935039" cy="284648"/>
          </a:xfrm>
          <a:prstGeom prst="chevron">
            <a:avLst>
              <a:gd name="adj" fmla="val 69164"/>
            </a:avLst>
          </a:prstGeom>
          <a:solidFill>
            <a:srgbClr val="99CCFF"/>
          </a:solidFill>
          <a:ln w="9525" algn="ctr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lIns="0" rIns="0" anchor="ctr"/>
          <a:lstStyle/>
          <a:p>
            <a:pPr algn="ctr">
              <a:defRPr/>
            </a:pPr>
            <a:r>
              <a:rPr kumimoji="0" lang="en-US" altLang="ko-KR" sz="1100" dirty="0" smtClean="0">
                <a:solidFill>
                  <a:schemeClr val="tx1"/>
                </a:solidFill>
                <a:latin typeface="+mn-lt"/>
              </a:rPr>
              <a:t>Treatment stage</a:t>
            </a:r>
            <a:endParaRPr kumimoji="0" lang="en-US" altLang="ko-KR" sz="11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7" name="모서리가 둥근 직사각형 243"/>
          <p:cNvSpPr>
            <a:spLocks noChangeArrowheads="1"/>
          </p:cNvSpPr>
          <p:nvPr/>
        </p:nvSpPr>
        <p:spPr bwMode="auto">
          <a:xfrm>
            <a:off x="567332" y="4023117"/>
            <a:ext cx="1296144" cy="1642948"/>
          </a:xfrm>
          <a:prstGeom prst="roundRect">
            <a:avLst>
              <a:gd name="adj" fmla="val 9752"/>
            </a:avLst>
          </a:prstGeom>
          <a:solidFill>
            <a:schemeClr val="bg1"/>
          </a:solidFill>
          <a:ln w="9525" algn="ctr">
            <a:solidFill>
              <a:srgbClr val="7F7F7F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36000" tIns="0" rIns="36000" bIns="0" anchor="t"/>
          <a:lstStyle/>
          <a:p>
            <a:pPr algn="ctr"/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Medical imaging</a:t>
            </a:r>
            <a:b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devices</a:t>
            </a:r>
            <a:endParaRPr lang="en-US" altLang="ko-KR" sz="110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8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130" y="4480253"/>
            <a:ext cx="576064" cy="54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76560" y="4840293"/>
            <a:ext cx="589070" cy="55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TextBox 59"/>
          <p:cNvSpPr txBox="1"/>
          <p:nvPr/>
        </p:nvSpPr>
        <p:spPr>
          <a:xfrm>
            <a:off x="770789" y="4994675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CT</a:t>
            </a:r>
            <a:endParaRPr kumimoji="0" lang="ko-KR" altLang="en-US" sz="12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314748" y="5346319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MRI</a:t>
            </a:r>
            <a:endParaRPr kumimoji="0" lang="ko-KR" altLang="en-US" sz="120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오른쪽 화살표 100"/>
          <p:cNvSpPr>
            <a:spLocks noChangeArrowheads="1"/>
          </p:cNvSpPr>
          <p:nvPr/>
        </p:nvSpPr>
        <p:spPr bwMode="auto">
          <a:xfrm>
            <a:off x="2010494" y="4525586"/>
            <a:ext cx="270000" cy="647700"/>
          </a:xfrm>
          <a:prstGeom prst="rightArrow">
            <a:avLst>
              <a:gd name="adj1" fmla="val 50000"/>
              <a:gd name="adj2" fmla="val 55111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ko-KR" altLang="en-US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오른쪽 화살표 100"/>
          <p:cNvSpPr>
            <a:spLocks noChangeArrowheads="1"/>
          </p:cNvSpPr>
          <p:nvPr/>
        </p:nvSpPr>
        <p:spPr bwMode="auto">
          <a:xfrm>
            <a:off x="3728235" y="4525586"/>
            <a:ext cx="270000" cy="647700"/>
          </a:xfrm>
          <a:prstGeom prst="rightArrow">
            <a:avLst>
              <a:gd name="adj1" fmla="val 50000"/>
              <a:gd name="adj2" fmla="val 55111"/>
            </a:avLst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10800000"/>
          </a:gradFill>
          <a:ln w="9525" algn="ctr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ko-KR" altLang="en-US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모서리가 둥근 직사각형 63"/>
          <p:cNvSpPr/>
          <p:nvPr/>
        </p:nvSpPr>
        <p:spPr>
          <a:xfrm>
            <a:off x="274505" y="3677310"/>
            <a:ext cx="8609145" cy="2752759"/>
          </a:xfrm>
          <a:prstGeom prst="roundRect">
            <a:avLst>
              <a:gd name="adj" fmla="val 1974"/>
            </a:avLst>
          </a:prstGeom>
          <a:noFill/>
          <a:ln w="12700"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umimoji="1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dirty="0" smtClean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en-US" altLang="ko-KR" dirty="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Text Box 122" descr="5차전산센터ob-10"/>
          <p:cNvSpPr txBox="1">
            <a:spLocks noChangeArrowheads="1"/>
          </p:cNvSpPr>
          <p:nvPr/>
        </p:nvSpPr>
        <p:spPr bwMode="auto">
          <a:xfrm>
            <a:off x="3039745" y="3533311"/>
            <a:ext cx="2801002" cy="288000"/>
          </a:xfrm>
          <a:prstGeom prst="rect">
            <a:avLst/>
          </a:prstGeom>
          <a:gradFill>
            <a:gsLst>
              <a:gs pos="100000">
                <a:srgbClr val="11AB8A"/>
              </a:gs>
              <a:gs pos="50000">
                <a:srgbClr val="13BF9A"/>
              </a:gs>
              <a:gs pos="0">
                <a:srgbClr val="16DCB2"/>
              </a:gs>
            </a:gsLst>
            <a:lin ang="5400000" scaled="0"/>
          </a:gradFill>
          <a:ln w="6350" algn="ctr">
            <a:solidFill>
              <a:srgbClr val="13BF9A"/>
            </a:solidFill>
            <a:miter lim="800000"/>
            <a:headEnd/>
            <a:tailEnd/>
          </a:ln>
          <a:effectLst>
            <a:outerShdw dist="25400" dir="5400000" algn="ctr" rotWithShape="0">
              <a:srgbClr val="E4E8E6"/>
            </a:outerShdw>
          </a:effectLst>
        </p:spPr>
        <p:txBody>
          <a:bodyPr lIns="0" tIns="0" rIns="0" bIns="0" anchor="ctr"/>
          <a:lstStyle>
            <a:lvl1pPr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1pPr>
            <a:lvl2pPr marL="742950" indent="-28575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2pPr>
            <a:lvl3pPr marL="11430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3pPr>
            <a:lvl4pPr marL="16002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4pPr>
            <a:lvl5pPr marL="2057400" indent="-228600" defTabSz="1068388" eaLnBrk="0" hangingPunct="0"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5pPr>
            <a:lvl6pPr marL="25146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6pPr>
            <a:lvl7pPr marL="29718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7pPr>
            <a:lvl8pPr marL="34290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8pPr>
            <a:lvl9pPr marL="3886200" indent="-228600" algn="ctr" defTabSz="106838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산돌고딕 L" pitchFamily="18" charset="-127"/>
                <a:ea typeface="산돌고딕 L" pitchFamily="18" charset="-127"/>
              </a:defRPr>
            </a:lvl9pPr>
          </a:lstStyle>
          <a:p>
            <a:pPr algn="ctr" eaLnBrk="1" hangingPunct="1"/>
            <a:r>
              <a:rPr lang="en-US" altLang="ko-KR" sz="1400" b="1" dirty="0" smtClean="0">
                <a:solidFill>
                  <a:schemeClr val="bg1"/>
                </a:solidFill>
                <a:effectLst>
                  <a:glow rad="101600">
                    <a:srgbClr val="11AB8A">
                      <a:alpha val="60000"/>
                    </a:srgbClr>
                  </a:glow>
                </a:effectLst>
                <a:latin typeface="맑은 고딕" pitchFamily="50" charset="-127"/>
                <a:ea typeface="맑은 고딕" pitchFamily="50" charset="-127"/>
              </a:rPr>
              <a:t>Medical image workflow</a:t>
            </a:r>
            <a:endParaRPr lang="ko-KR" altLang="en-US" sz="1400" b="1" dirty="0">
              <a:solidFill>
                <a:schemeClr val="bg1"/>
              </a:solidFill>
              <a:effectLst>
                <a:glow rad="101600">
                  <a:srgbClr val="11AB8A">
                    <a:alpha val="60000"/>
                  </a:srgbClr>
                </a:glo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2070" y="6550224"/>
            <a:ext cx="44609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1) DICOM: Digital Imaging and Communications in Medicine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5614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Simulation Set-up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5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211584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performance of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HEVC lossless coding and its improvement proposed by JCTVC-J0230 is compared with that of JPEG lossless, JPEG-2000 lossless, and JPEG-LS for medical image compression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Total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9 MR scans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collected from the public database TCIA</a:t>
            </a:r>
            <a:r>
              <a:rPr lang="en-US" altLang="ko-KR" sz="1800" b="0" baseline="30000" dirty="0">
                <a:latin typeface="맑은 고딕" pitchFamily="50" charset="-127"/>
                <a:ea typeface="맑은 고딕" pitchFamily="50" charset="-127"/>
              </a:rPr>
              <a:t>1)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are used as test sequences.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Only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All Intra configuration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is tested, since random access to each individual slice is mandatory for medical image compression.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92952" y="6550224"/>
            <a:ext cx="51642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1) TCIA: The Cancer Imaging Archive (</a:t>
            </a:r>
            <a:r>
              <a:rPr lang="en-US" altLang="ko-KR" sz="1200" dirty="0">
                <a:hlinkClick r:id="rId6"/>
              </a:rPr>
              <a:t>http://cancerimagingarchive.net/</a:t>
            </a:r>
            <a:r>
              <a:rPr lang="en-US" altLang="ko-KR" sz="1200" dirty="0" smtClean="0"/>
              <a:t>)</a:t>
            </a:r>
            <a:endParaRPr lang="ko-KR" altLang="en-US" sz="1200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622058"/>
              </p:ext>
            </p:extLst>
          </p:nvPr>
        </p:nvGraphicFramePr>
        <p:xfrm>
          <a:off x="3976175" y="3442446"/>
          <a:ext cx="4907475" cy="296722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838360"/>
                <a:gridCol w="1144639"/>
                <a:gridCol w="993934"/>
                <a:gridCol w="930542"/>
              </a:tblGrid>
              <a:tr h="53949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Sequence name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Resolution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Number of </a:t>
                      </a:r>
                      <a:r>
                        <a:rPr lang="en-CA" sz="1200" dirty="0" smtClean="0">
                          <a:effectLst/>
                        </a:rPr>
                        <a:t/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Slices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Max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Bit-depth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Medical_Brain_1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512x512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22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10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Medical_Brain_2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512x512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60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9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Medical_Brain_3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512x512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60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10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Medical_Brain_4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512x512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60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Medical_Breast_1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864x864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84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Medical_Breast_2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560x560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84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9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Medical_Breast_3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640x640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90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9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Medical_Breast_4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528x528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41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10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697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Medical_Breast_5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672x672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>
                          <a:effectLst/>
                        </a:rPr>
                        <a:t>60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10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 descr="C:\Users\sunil.lee\Desktop\Stockholm meeting\발표자료_breast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2" t="4423" r="10927" b="22767"/>
          <a:stretch/>
        </p:blipFill>
        <p:spPr bwMode="auto">
          <a:xfrm>
            <a:off x="1473775" y="4502443"/>
            <a:ext cx="2253869" cy="191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" descr="C:\Users\sunil.lee\Desktop\Stockholm meeting\발표자료_brain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4" t="9121" r="15386" b="10135"/>
          <a:stretch/>
        </p:blipFill>
        <p:spPr bwMode="auto">
          <a:xfrm>
            <a:off x="337622" y="3502856"/>
            <a:ext cx="2178679" cy="2299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14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Simulation Results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6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018561"/>
              </p:ext>
            </p:extLst>
          </p:nvPr>
        </p:nvGraphicFramePr>
        <p:xfrm>
          <a:off x="367741" y="3346327"/>
          <a:ext cx="8515911" cy="3022193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896675"/>
                <a:gridCol w="1103206"/>
                <a:gridCol w="1103206"/>
                <a:gridCol w="1103206"/>
                <a:gridCol w="1103206"/>
                <a:gridCol w="1103206"/>
                <a:gridCol w="1103206"/>
              </a:tblGrid>
              <a:tr h="86348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Sequence name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JPEG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lossless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 smtClean="0">
                          <a:effectLst/>
                        </a:rPr>
                        <a:t>JPEG-2000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lossless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JPEG-LS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Proposed</a:t>
                      </a:r>
                      <a:br>
                        <a:rPr lang="en-CA" sz="1200" dirty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(J0230)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Proposed</a:t>
                      </a:r>
                      <a:br>
                        <a:rPr lang="en-CA" sz="1200" dirty="0">
                          <a:effectLst/>
                        </a:rPr>
                      </a:br>
                      <a:r>
                        <a:rPr lang="en-CA" sz="1200" dirty="0">
                          <a:effectLst/>
                        </a:rPr>
                        <a:t>+ </a:t>
                      </a:r>
                      <a:r>
                        <a:rPr lang="en-CA" sz="1200" dirty="0" smtClean="0">
                          <a:effectLst/>
                        </a:rPr>
                        <a:t>SAP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(J0230)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Proposed</a:t>
                      </a:r>
                      <a:br>
                        <a:rPr lang="en-CA" sz="1200" dirty="0">
                          <a:effectLst/>
                        </a:rPr>
                      </a:br>
                      <a:r>
                        <a:rPr lang="en-CA" sz="1200" dirty="0">
                          <a:effectLst/>
                        </a:rPr>
                        <a:t>+ SAP +</a:t>
                      </a:r>
                      <a:br>
                        <a:rPr lang="en-CA" sz="1200" dirty="0">
                          <a:effectLst/>
                        </a:rPr>
                      </a:br>
                      <a:r>
                        <a:rPr lang="en-CA" sz="1200" dirty="0">
                          <a:effectLst/>
                        </a:rPr>
                        <a:t>3 </a:t>
                      </a:r>
                      <a:r>
                        <a:rPr lang="en-CA" sz="1200" dirty="0" smtClean="0">
                          <a:effectLst/>
                        </a:rPr>
                        <a:t>modes</a:t>
                      </a:r>
                      <a:br>
                        <a:rPr lang="en-CA" sz="1200" dirty="0" smtClean="0">
                          <a:effectLst/>
                        </a:rPr>
                      </a:br>
                      <a:r>
                        <a:rPr lang="en-CA" sz="1200" dirty="0" smtClean="0">
                          <a:effectLst/>
                        </a:rPr>
                        <a:t>(J0230)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Medical_Brain_1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24.8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-15.6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-17.4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-20.7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-19.2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Medical_Brain_2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25.7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-15.8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Medical_Brain_3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26.6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-14.5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-10.3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-11.9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-15.2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-13.5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Medical_Brain_4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26.4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-12.0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-12.5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Medical_Breast_1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42.4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-19.8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-15.2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-22.9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-26.7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-26.1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Medical_Breast_2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35.3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-17.2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-17.7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-20.4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-18.9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Medical_Breast_3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41.9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-12.5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-9.0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-13.6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-15.8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-14.6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Medical_Breast_4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23.3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-13.0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-13.3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-14.3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-13.7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b="0" dirty="0">
                          <a:effectLst/>
                        </a:rPr>
                        <a:t>Medical_Breast_5</a:t>
                      </a:r>
                      <a:endParaRPr lang="ko-KR" sz="1200" b="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30.3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-10.5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-7.7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-10.3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effectLst/>
                        </a:rPr>
                        <a:t>-11.4</a:t>
                      </a:r>
                      <a:endParaRPr lang="ko-KR" sz="120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effectLst/>
                        </a:rPr>
                        <a:t>-10.8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87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200" dirty="0">
                          <a:effectLst/>
                        </a:rPr>
                        <a:t>Average</a:t>
                      </a:r>
                      <a:endParaRPr lang="ko-KR" sz="1200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30.8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-14.7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-10.8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-14.7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-17.2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effectLst/>
                        </a:rPr>
                        <a:t>-16.0</a:t>
                      </a:r>
                      <a:endParaRPr lang="ko-KR" sz="1200" b="1" dirty="0">
                        <a:effectLst/>
                        <a:latin typeface="+mn-lt"/>
                        <a:ea typeface="맑은 고딕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14" name="AutoShape 2"/>
          <p:cNvSpPr>
            <a:spLocks noChangeArrowheads="1"/>
          </p:cNvSpPr>
          <p:nvPr/>
        </p:nvSpPr>
        <p:spPr bwMode="auto">
          <a:xfrm flipH="1">
            <a:off x="274505" y="1204409"/>
            <a:ext cx="8609144" cy="1885020"/>
          </a:xfrm>
          <a:prstGeom prst="roundRect">
            <a:avLst>
              <a:gd name="adj" fmla="val 9731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Anchor: HEVC lossless (HM7.1)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performance of HEVC lossless coding is better than JPEG lossless, however,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outperformed by JPEG-2000 lossless (14.7%) and JPEG-LS (10.8%)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performance of HEVC lossless coding can be significantly improved by applying the method proposed in J0230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, and J0230’s method outperforms the existing lossless image codec.</a:t>
            </a:r>
          </a:p>
        </p:txBody>
      </p:sp>
    </p:spTree>
    <p:extLst>
      <p:ext uri="{BB962C8B-B14F-4D97-AF65-F5344CB8AC3E}">
        <p14:creationId xmlns:p14="http://schemas.microsoft.com/office/powerpoint/2010/main" val="380463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0" y="0"/>
            <a:ext cx="9144000" cy="807384"/>
            <a:chOff x="-251013" y="815788"/>
            <a:chExt cx="8023406" cy="1506071"/>
          </a:xfrm>
        </p:grpSpPr>
        <p:sp>
          <p:nvSpPr>
            <p:cNvPr id="5" name="직사각형 4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" name="직선 연결선 6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66700" y="171450"/>
            <a:ext cx="6419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Conclusion</a:t>
            </a:r>
            <a:endParaRPr lang="ko-KR" altLang="en-US" sz="28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103216" y="28575"/>
            <a:ext cx="1021734" cy="1002680"/>
          </a:xfrm>
          <a:prstGeom prst="rect">
            <a:avLst/>
          </a:prstGeom>
        </p:spPr>
      </p:pic>
      <p:pic>
        <p:nvPicPr>
          <p:cNvPr id="1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8325643" y="445987"/>
            <a:ext cx="558007" cy="185228"/>
          </a:xfrm>
          <a:prstGeom prst="rect">
            <a:avLst/>
          </a:prstGeom>
          <a:noFill/>
          <a:effectLst/>
        </p:spPr>
      </p:pic>
      <p:sp>
        <p:nvSpPr>
          <p:cNvPr id="34" name="TextBox 33"/>
          <p:cNvSpPr txBox="1"/>
          <p:nvPr/>
        </p:nvSpPr>
        <p:spPr>
          <a:xfrm>
            <a:off x="0" y="6519446"/>
            <a:ext cx="163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DMC R&amp;D Center</a:t>
            </a:r>
            <a:endParaRPr lang="ko-KR" alt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33305-603E-4AA3-B1F3-7CE00358A1B5}" type="slidenum">
              <a:rPr lang="ko-KR" altLang="en-US" smtClean="0"/>
              <a:pPr/>
              <a:t>7</a:t>
            </a:fld>
            <a:r>
              <a:rPr lang="en-US" altLang="ko-KR" dirty="0" smtClean="0"/>
              <a:t>/7</a:t>
            </a:r>
            <a:endParaRPr lang="ko-KR" altLang="en-US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flipH="1">
            <a:off x="274505" y="1204408"/>
            <a:ext cx="8609144" cy="5080981"/>
          </a:xfrm>
          <a:prstGeom prst="roundRect">
            <a:avLst>
              <a:gd name="adj" fmla="val 3790"/>
            </a:avLst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36000" bIns="36000" anchor="ctr"/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1600" b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medical image compression is one of the promising application areas of HEVC, since HEVC is the state-of-the-art codec which can provide the best coding efficiency.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However, the performance of the current HEVC lossless coding is not satisfactory and even outperformed by the existing lossless image codec including JPEG-LS and JPEG-2000 lossless.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To meet the requirements of the industry,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the coding efficiency of HEVC lossless coding has to be significantly improved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The method proposed in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JCTVC-J0230 can be one of the candidate methods for the performance improvement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Besides the coding efficiency, high bit-depth input (</a:t>
            </a:r>
            <a:r>
              <a:rPr lang="en-GB" altLang="ko-KR" sz="1800" b="0" dirty="0">
                <a:latin typeface="맑은 고딕" pitchFamily="50" charset="-127"/>
                <a:ea typeface="맑은 고딕" pitchFamily="50" charset="-127"/>
              </a:rPr>
              <a:t>maximum bit-depth needs to be at least 16 </a:t>
            </a:r>
            <a:r>
              <a:rPr lang="en-GB" altLang="ko-KR" sz="1800" b="0" dirty="0" smtClean="0">
                <a:latin typeface="맑은 고딕" pitchFamily="50" charset="-127"/>
                <a:ea typeface="맑은 고딕" pitchFamily="50" charset="-127"/>
              </a:rPr>
              <a:t>bits for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 each color component), gray-scale input, etc. need to be supported for HEVC’s adoption for medical image compression.</a:t>
            </a:r>
          </a:p>
          <a:p>
            <a:pPr marL="252000" indent="-252000" latinLnBrk="0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It is recommended that JCT-VC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consider the improvement of HEVC lossless </a:t>
            </a:r>
            <a:r>
              <a:rPr lang="en-US" altLang="ko-KR" sz="1800" b="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coding performance in </a:t>
            </a:r>
            <a:r>
              <a:rPr lang="en-US" altLang="ko-KR" sz="1800" b="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a future profile</a:t>
            </a:r>
            <a:r>
              <a:rPr lang="en-US" altLang="ko-KR" sz="1800" b="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90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04.jpg"/>
          <p:cNvPicPr>
            <a:picLocks noChangeAspect="1"/>
          </p:cNvPicPr>
          <p:nvPr/>
        </p:nvPicPr>
        <p:blipFill>
          <a:blip r:embed="rId2" cstate="email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998"/>
            <a:ext cx="9144000" cy="6858000"/>
          </a:xfrm>
          <a:prstGeom prst="rect">
            <a:avLst/>
          </a:prstGeom>
        </p:spPr>
      </p:pic>
      <p:cxnSp>
        <p:nvCxnSpPr>
          <p:cNvPr id="5" name="직선 연결선 4"/>
          <p:cNvCxnSpPr/>
          <p:nvPr/>
        </p:nvCxnSpPr>
        <p:spPr>
          <a:xfrm>
            <a:off x="19051" y="4848224"/>
            <a:ext cx="8543925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</a:ln>
          <a:effectLst>
            <a:glow rad="101600">
              <a:schemeClr val="bg1">
                <a:lumMod val="85000"/>
                <a:alpha val="60000"/>
              </a:schemeClr>
            </a:glow>
            <a:outerShdw blurRad="254000" dist="38100" dir="16200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9" y="3389691"/>
            <a:ext cx="5519737" cy="320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그룹 6"/>
          <p:cNvGrpSpPr/>
          <p:nvPr/>
        </p:nvGrpSpPr>
        <p:grpSpPr>
          <a:xfrm>
            <a:off x="-47625" y="745192"/>
            <a:ext cx="8023407" cy="1506071"/>
            <a:chOff x="-251013" y="815788"/>
            <a:chExt cx="8023406" cy="1506071"/>
          </a:xfrm>
        </p:grpSpPr>
        <p:sp>
          <p:nvSpPr>
            <p:cNvPr id="8" name="직사각형 7"/>
            <p:cNvSpPr/>
            <p:nvPr/>
          </p:nvSpPr>
          <p:spPr>
            <a:xfrm>
              <a:off x="3693461" y="815788"/>
              <a:ext cx="4069975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40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/>
            <p:cNvSpPr/>
            <p:nvPr/>
          </p:nvSpPr>
          <p:spPr>
            <a:xfrm flipH="1">
              <a:off x="-251013" y="815788"/>
              <a:ext cx="4087907" cy="1506071"/>
            </a:xfrm>
            <a:prstGeom prst="rect">
              <a:avLst/>
            </a:prstGeom>
            <a:gradFill>
              <a:gsLst>
                <a:gs pos="100000">
                  <a:srgbClr val="313245"/>
                </a:gs>
                <a:gs pos="22000">
                  <a:srgbClr val="313245">
                    <a:alpha val="80000"/>
                  </a:srgbClr>
                </a:gs>
                <a:gs pos="0">
                  <a:srgbClr val="313245">
                    <a:alpha val="5000"/>
                  </a:srgbClr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3774141" y="2222689"/>
              <a:ext cx="3998252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H="1">
              <a:off x="-242049" y="2222689"/>
              <a:ext cx="4043084" cy="0"/>
            </a:xfrm>
            <a:prstGeom prst="line">
              <a:avLst/>
            </a:prstGeom>
            <a:ln w="38100">
              <a:gradFill>
                <a:gsLst>
                  <a:gs pos="46700">
                    <a:srgbClr val="99ECF4"/>
                  </a:gs>
                  <a:gs pos="0">
                    <a:srgbClr val="99ECF4">
                      <a:alpha val="50000"/>
                    </a:srgbClr>
                  </a:gs>
                  <a:gs pos="100000">
                    <a:srgbClr val="99ECF4"/>
                  </a:gs>
                </a:gsLst>
                <a:lin ang="108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838202" y="1276351"/>
            <a:ext cx="35344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b="1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THANK YOU</a:t>
            </a:r>
            <a:endParaRPr lang="ko-KR" altLang="en-US" sz="4400" b="1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5351" y="990600"/>
            <a:ext cx="397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99ECF4"/>
                </a:solidFill>
                <a:latin typeface="맑은 고딕" pitchFamily="50" charset="-127"/>
                <a:ea typeface="맑은 고딕" pitchFamily="50" charset="-127"/>
              </a:rPr>
              <a:t>Inspire the World, Create the Future</a:t>
            </a:r>
            <a:endParaRPr lang="ko-KR" altLang="en-US" dirty="0">
              <a:solidFill>
                <a:srgbClr val="99ECF4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1" name="Picture 2" descr="http://inha.inwebcard.kr/images/info1_090524/html1_090524_samsung_logo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9245" y="160458"/>
            <a:ext cx="748506" cy="248463"/>
          </a:xfrm>
          <a:prstGeom prst="rect">
            <a:avLst/>
          </a:prstGeom>
          <a:noFill/>
        </p:spPr>
      </p:pic>
      <p:grpSp>
        <p:nvGrpSpPr>
          <p:cNvPr id="32" name="그룹 31"/>
          <p:cNvGrpSpPr/>
          <p:nvPr/>
        </p:nvGrpSpPr>
        <p:grpSpPr>
          <a:xfrm>
            <a:off x="5695949" y="3200400"/>
            <a:ext cx="3295651" cy="3295651"/>
            <a:chOff x="5743574" y="3200399"/>
            <a:chExt cx="3295651" cy="3295651"/>
          </a:xfrm>
        </p:grpSpPr>
        <p:sp>
          <p:nvSpPr>
            <p:cNvPr id="33" name="타원 32"/>
            <p:cNvSpPr/>
            <p:nvPr/>
          </p:nvSpPr>
          <p:spPr>
            <a:xfrm>
              <a:off x="6017417" y="3474242"/>
              <a:ext cx="2747965" cy="2747965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타원 33"/>
            <p:cNvSpPr/>
            <p:nvPr/>
          </p:nvSpPr>
          <p:spPr>
            <a:xfrm>
              <a:off x="5743574" y="3200399"/>
              <a:ext cx="3295651" cy="3295651"/>
            </a:xfrm>
            <a:prstGeom prst="ellipse">
              <a:avLst/>
            </a:prstGeom>
            <a:noFill/>
            <a:ln w="3175">
              <a:solidFill>
                <a:srgbClr val="7681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타원 34"/>
            <p:cNvSpPr/>
            <p:nvPr/>
          </p:nvSpPr>
          <p:spPr>
            <a:xfrm>
              <a:off x="6109095" y="3565920"/>
              <a:ext cx="2564608" cy="2564608"/>
            </a:xfrm>
            <a:prstGeom prst="ellipse">
              <a:avLst/>
            </a:prstGeom>
            <a:solidFill>
              <a:srgbClr val="313245">
                <a:alpha val="80000"/>
              </a:srgbClr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타원 35"/>
            <p:cNvSpPr/>
            <p:nvPr/>
          </p:nvSpPr>
          <p:spPr>
            <a:xfrm>
              <a:off x="6465093" y="3933824"/>
              <a:ext cx="1859758" cy="1859758"/>
            </a:xfrm>
            <a:prstGeom prst="ellipse">
              <a:avLst/>
            </a:prstGeom>
            <a:solidFill>
              <a:srgbClr val="31324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7" name="그림 36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250"/>
            <a:stretch/>
          </p:blipFill>
          <p:spPr>
            <a:xfrm>
              <a:off x="6766322" y="4244578"/>
              <a:ext cx="1219200" cy="1143000"/>
            </a:xfrm>
            <a:prstGeom prst="rect">
              <a:avLst/>
            </a:prstGeom>
            <a:effectLst>
              <a:reflection blurRad="6350" stA="50000" endA="300" endPos="55000" dir="5400000" sy="-100000" algn="bl" rotWithShape="0"/>
            </a:effectLst>
          </p:spPr>
        </p:pic>
        <p:grpSp>
          <p:nvGrpSpPr>
            <p:cNvPr id="38" name="그룹 37"/>
            <p:cNvGrpSpPr/>
            <p:nvPr/>
          </p:nvGrpSpPr>
          <p:grpSpPr>
            <a:xfrm>
              <a:off x="6247208" y="3704033"/>
              <a:ext cx="2288383" cy="2288383"/>
              <a:chOff x="1997867" y="3438525"/>
              <a:chExt cx="2164557" cy="2164557"/>
            </a:xfrm>
          </p:grpSpPr>
          <p:sp>
            <p:nvSpPr>
              <p:cNvPr id="44" name="타원 43"/>
              <p:cNvSpPr/>
              <p:nvPr/>
            </p:nvSpPr>
            <p:spPr>
              <a:xfrm>
                <a:off x="2102643" y="3543300"/>
                <a:ext cx="1964532" cy="1964532"/>
              </a:xfrm>
              <a:prstGeom prst="ellipse">
                <a:avLst/>
              </a:prstGeom>
              <a:noFill/>
              <a:ln w="190500">
                <a:solidFill>
                  <a:srgbClr val="99ECF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1997867" y="3438525"/>
                <a:ext cx="2164557" cy="2164557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2197893" y="3638549"/>
                <a:ext cx="1774032" cy="1774032"/>
              </a:xfrm>
              <a:prstGeom prst="ellipse">
                <a:avLst/>
              </a:prstGeom>
              <a:noFill/>
              <a:ln w="3175">
                <a:solidFill>
                  <a:srgbClr val="76819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9" name="타원 38"/>
            <p:cNvSpPr/>
            <p:nvPr/>
          </p:nvSpPr>
          <p:spPr>
            <a:xfrm>
              <a:off x="6505576" y="3952875"/>
              <a:ext cx="1790699" cy="1790699"/>
            </a:xfrm>
            <a:prstGeom prst="ellipse">
              <a:avLst/>
            </a:prstGeom>
            <a:noFill/>
            <a:ln w="101600">
              <a:solidFill>
                <a:srgbClr val="99ECF4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/>
            <p:cNvSpPr/>
            <p:nvPr/>
          </p:nvSpPr>
          <p:spPr>
            <a:xfrm>
              <a:off x="6638927" y="4095750"/>
              <a:ext cx="1514474" cy="1514474"/>
            </a:xfrm>
            <a:prstGeom prst="ellipse">
              <a:avLst/>
            </a:prstGeom>
            <a:noFill/>
            <a:ln w="101600">
              <a:solidFill>
                <a:srgbClr val="A8EFF6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7896224" y="3905250"/>
              <a:ext cx="590551" cy="59055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362699" y="3933825"/>
              <a:ext cx="533401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 rot="19340958">
              <a:off x="7430227" y="5430110"/>
              <a:ext cx="1019740" cy="53340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23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</TotalTime>
  <Words>777</Words>
  <Application>Microsoft Office PowerPoint</Application>
  <PresentationFormat>On-screen Show (4:3)</PresentationFormat>
  <Paragraphs>207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Ken</cp:lastModifiedBy>
  <cp:revision>115</cp:revision>
  <cp:lastPrinted>2012-03-02T06:25:18Z</cp:lastPrinted>
  <dcterms:created xsi:type="dcterms:W3CDTF">2012-02-21T02:10:36Z</dcterms:created>
  <dcterms:modified xsi:type="dcterms:W3CDTF">2012-07-14T09:52:55Z</dcterms:modified>
</cp:coreProperties>
</file>