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2" r:id="rId5"/>
    <p:sldId id="265" r:id="rId6"/>
    <p:sldId id="263" r:id="rId7"/>
    <p:sldId id="264" r:id="rId8"/>
    <p:sldId id="260" r:id="rId9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AB8A"/>
    <a:srgbClr val="297DD0"/>
    <a:srgbClr val="0097CC"/>
    <a:srgbClr val="0B7498"/>
    <a:srgbClr val="13BF9A"/>
    <a:srgbClr val="16DCB2"/>
    <a:srgbClr val="16E0B5"/>
    <a:srgbClr val="78ABDE"/>
    <a:srgbClr val="00A4DE"/>
    <a:srgbClr val="4F92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1734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-3786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DCD7F-CB96-4BDD-B3C7-7EA2FC243DA3}" type="datetimeFigureOut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75199-688B-4CAD-AED7-4CEE607C9C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214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75199-688B-4CAD-AED7-4CEE607C9C9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8774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4E8-86F5-412C-ACCB-9F1823C99CA2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3495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4EFC-0B9A-4198-9295-C5FB1D411E25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8889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C8AE-96E5-4867-B605-CB3A4B4130B9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090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92DA-50C4-4C82-9EC6-36F480382BA8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6659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0375B-B0A7-416A-98A4-3C7AD894140B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625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E7C4-9C16-4574-8421-205D7B757B06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489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0B51-0644-4DF9-A70B-CE18C70044B6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722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52AB-07C6-41A1-9C86-F079552343F1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372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6E-CB8C-4B31-8537-783795212F1F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959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4D7E8-0467-4AB5-900A-FCC653D87C8E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227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23C-B7BC-40AB-8AF8-BA3E83BB6ADF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610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4.jpg"/>
          <p:cNvPicPr>
            <a:picLocks noChangeAspect="1"/>
          </p:cNvPicPr>
          <p:nvPr userDrawn="1"/>
        </p:nvPicPr>
        <p:blipFill rotWithShape="1">
          <a:blip r:embed="rId13" cstate="email">
            <a:grayscl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EF42D-88DF-428B-9CA8-C0AF7060607C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89344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</a:defRPr>
            </a:lvl1pPr>
          </a:lstStyle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732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microsoft.com/office/2007/relationships/hdphoto" Target="../media/hdphoto3.wdp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microsoft.com/office/2007/relationships/hdphoto" Target="../media/hdphoto4.wdp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8.jpe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04.jpg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14" name="직선 연결선 13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그룹 11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4" name="직사각형 3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673498" y="957361"/>
            <a:ext cx="69693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Improvement of HEVC Lossless Coding using Transform Coefficient Coding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033" name="그룹 1032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27" name="타원 26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4" name="그림 1023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1025" name="그룹 1024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34" name="타원 3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타원 36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타원 37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27" name="타원 1026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2" name="타원 1031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타원 46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47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0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245" y="160458"/>
            <a:ext cx="748506" cy="248463"/>
          </a:xfrm>
          <a:prstGeom prst="rect">
            <a:avLst/>
          </a:prstGeom>
          <a:noFill/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42889" y="40560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JCTVC-J0230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3498" y="2384111"/>
            <a:ext cx="6744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Min-Su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Cheon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Yumi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Sohn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Sunil Lee, Il-Koo Kim, and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Jeonghoon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Park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58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그림 33" descr="04.jpg"/>
          <p:cNvPicPr>
            <a:picLocks noChangeAspect="1"/>
          </p:cNvPicPr>
          <p:nvPr/>
        </p:nvPicPr>
        <p:blipFill rotWithShape="1"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-114299" y="266701"/>
            <a:ext cx="5153025" cy="1203512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09551" y="266701"/>
            <a:ext cx="25834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Contents</a:t>
            </a:r>
            <a:endParaRPr lang="ko-KR" altLang="en-US" sz="44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7" y="962025"/>
            <a:ext cx="3554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 sz="1600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281363" y="2068034"/>
            <a:ext cx="611187" cy="628650"/>
            <a:chOff x="2690813" y="2981325"/>
            <a:chExt cx="611187" cy="628650"/>
          </a:xfrm>
        </p:grpSpPr>
        <p:sp>
          <p:nvSpPr>
            <p:cNvPr id="13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Ⅰ</a:t>
              </a: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281363" y="3022915"/>
            <a:ext cx="611187" cy="628650"/>
            <a:chOff x="2690813" y="2981325"/>
            <a:chExt cx="611187" cy="628650"/>
          </a:xfrm>
        </p:grpSpPr>
        <p:sp>
          <p:nvSpPr>
            <p:cNvPr id="15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0078A2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6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006487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Ⅱ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3281363" y="3977796"/>
            <a:ext cx="611187" cy="628650"/>
            <a:chOff x="2690813" y="2981325"/>
            <a:chExt cx="611187" cy="628650"/>
          </a:xfrm>
        </p:grpSpPr>
        <p:sp>
          <p:nvSpPr>
            <p:cNvPr id="18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A90A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9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427F98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Ⅲ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3281363" y="4932677"/>
            <a:ext cx="611187" cy="628650"/>
            <a:chOff x="2690813" y="2981325"/>
            <a:chExt cx="611187" cy="628650"/>
          </a:xfrm>
        </p:grpSpPr>
        <p:sp>
          <p:nvSpPr>
            <p:cNvPr id="21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385CD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2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2D69A9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Ⅳ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8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2096608"/>
            <a:ext cx="4302125" cy="504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Introduction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3041964"/>
            <a:ext cx="4302125" cy="504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Algorithm Description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3987320"/>
            <a:ext cx="4302125" cy="504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Simulation Results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4932676"/>
            <a:ext cx="4302125" cy="504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Conclusion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슬라이드 번호 개체 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2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pic>
        <p:nvPicPr>
          <p:cNvPr id="1028" name="Picture 4" descr="http://3.bp.blogspot.com/-wdJMbVW_HkU/T8onU7CmP8I/AAAAAAAAAVE/F-RDOgalreU/s400/origina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20" y="2000016"/>
            <a:ext cx="1858088" cy="3556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63371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Introduction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3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301138" y="1467259"/>
            <a:ext cx="8609144" cy="1959521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Lossless coding has many applications, e.g. medical image compression.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However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8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the performance of the current HEVC lossless coding (HM7.1) is not satisfactory and need to be improved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goal of this contribution is to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propose an improved HEVC lossless coding method based on HEVC lossy coding framework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13" name="Text Box 122" descr="5차전산센터ob-10"/>
          <p:cNvSpPr txBox="1">
            <a:spLocks noChangeArrowheads="1"/>
          </p:cNvSpPr>
          <p:nvPr/>
        </p:nvSpPr>
        <p:spPr bwMode="auto">
          <a:xfrm>
            <a:off x="266701" y="1176206"/>
            <a:ext cx="2423234" cy="360000"/>
          </a:xfrm>
          <a:prstGeom prst="rect">
            <a:avLst/>
          </a:prstGeom>
          <a:gradFill>
            <a:gsLst>
              <a:gs pos="100000">
                <a:srgbClr val="11AB8A"/>
              </a:gs>
              <a:gs pos="50000">
                <a:srgbClr val="13BF9A"/>
              </a:gs>
              <a:gs pos="0">
                <a:srgbClr val="16DCB2"/>
              </a:gs>
            </a:gsLst>
            <a:lin ang="5400000" scaled="0"/>
          </a:gradFill>
          <a:ln w="6350" algn="ctr">
            <a:solidFill>
              <a:srgbClr val="13BF9A"/>
            </a:solidFill>
            <a:miter lim="800000"/>
            <a:headEnd/>
            <a:tailEnd/>
          </a:ln>
          <a:effectLst>
            <a:outerShdw dist="25400" dir="5400000" algn="ctr" rotWithShape="0">
              <a:srgbClr val="E4E8E6"/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algn="ctr" eaLnBrk="1" hangingPunct="1"/>
            <a:r>
              <a:rPr lang="en-US" altLang="ko-KR" b="1" dirty="0" smtClean="0">
                <a:solidFill>
                  <a:schemeClr val="bg1"/>
                </a:solidFill>
                <a:effectLst>
                  <a:glow rad="101600">
                    <a:srgbClr val="11AB8A">
                      <a:alpha val="60000"/>
                    </a:srgbClr>
                  </a:glow>
                </a:effectLst>
                <a:latin typeface="맑은 고딕" pitchFamily="50" charset="-127"/>
                <a:ea typeface="맑은 고딕" pitchFamily="50" charset="-127"/>
              </a:rPr>
              <a:t>Motivation</a:t>
            </a:r>
            <a:endParaRPr lang="ko-KR" altLang="en-US" b="1" dirty="0">
              <a:solidFill>
                <a:schemeClr val="bg1"/>
              </a:solidFill>
              <a:effectLst>
                <a:glow rad="101600">
                  <a:srgbClr val="11AB8A">
                    <a:alpha val="60000"/>
                  </a:srgbClr>
                </a:glo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 flipH="1">
            <a:off x="301138" y="4112804"/>
            <a:ext cx="8609144" cy="1959521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In the current design of HEVC,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lossless coding is implemented by bypassing transform, quantization, and all the in-loop filtering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(de-blocking, SAO, and ALF).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spatial residual, which is the difference between original and predicted CU, is directly signaled to the decoder.</a:t>
            </a:r>
          </a:p>
        </p:txBody>
      </p:sp>
      <p:sp>
        <p:nvSpPr>
          <p:cNvPr id="17" name="Text Box 122" descr="5차전산센터ob-10"/>
          <p:cNvSpPr txBox="1">
            <a:spLocks noChangeArrowheads="1"/>
          </p:cNvSpPr>
          <p:nvPr/>
        </p:nvSpPr>
        <p:spPr bwMode="auto">
          <a:xfrm>
            <a:off x="266701" y="3821751"/>
            <a:ext cx="2423234" cy="360000"/>
          </a:xfrm>
          <a:prstGeom prst="rect">
            <a:avLst/>
          </a:prstGeom>
          <a:gradFill>
            <a:gsLst>
              <a:gs pos="100000">
                <a:srgbClr val="11AB8A"/>
              </a:gs>
              <a:gs pos="50000">
                <a:srgbClr val="13BF9A"/>
              </a:gs>
              <a:gs pos="0">
                <a:srgbClr val="16DCB2"/>
              </a:gs>
            </a:gsLst>
            <a:lin ang="5400000" scaled="0"/>
          </a:gradFill>
          <a:ln w="6350" algn="ctr">
            <a:solidFill>
              <a:srgbClr val="13BF9A"/>
            </a:solidFill>
            <a:miter lim="800000"/>
            <a:headEnd/>
            <a:tailEnd/>
          </a:ln>
          <a:effectLst>
            <a:outerShdw dist="25400" dir="5400000" algn="ctr" rotWithShape="0">
              <a:srgbClr val="E4E8E6"/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algn="ctr" eaLnBrk="1" hangingPunct="1"/>
            <a:r>
              <a:rPr lang="en-US" altLang="ko-KR" b="1" dirty="0" smtClean="0">
                <a:solidFill>
                  <a:schemeClr val="bg1"/>
                </a:solidFill>
                <a:effectLst>
                  <a:glow rad="101600">
                    <a:srgbClr val="11AB8A">
                      <a:alpha val="60000"/>
                    </a:srgbClr>
                  </a:glow>
                </a:effectLst>
                <a:latin typeface="맑은 고딕" pitchFamily="50" charset="-127"/>
                <a:ea typeface="맑은 고딕" pitchFamily="50" charset="-127"/>
              </a:rPr>
              <a:t>Current Design</a:t>
            </a:r>
            <a:endParaRPr lang="ko-KR" altLang="en-US" b="1" dirty="0">
              <a:solidFill>
                <a:schemeClr val="bg1"/>
              </a:solidFill>
              <a:effectLst>
                <a:glow rad="101600">
                  <a:srgbClr val="11AB8A">
                    <a:alpha val="60000"/>
                  </a:srgbClr>
                </a:glow>
              </a:effectLst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301138" y="2507988"/>
            <a:ext cx="5588981" cy="3941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5972756" y="2507988"/>
            <a:ext cx="2964160" cy="3941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Algorithm Description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4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pic>
        <p:nvPicPr>
          <p:cNvPr id="1027" name="Picture 3" descr="C:\Users\sunil.lee\Desktop\Stockholm meeting\발표자료그림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44" y="2565703"/>
            <a:ext cx="5671532" cy="379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2"/>
          <p:cNvSpPr>
            <a:spLocks noChangeArrowheads="1"/>
          </p:cNvSpPr>
          <p:nvPr/>
        </p:nvSpPr>
        <p:spPr bwMode="auto">
          <a:xfrm flipH="1">
            <a:off x="301138" y="1156541"/>
            <a:ext cx="8609144" cy="1240430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On top of HEVC lossy coding,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the remaining residual is additionally signaled to the decoder to achieve lossless coding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Only in-loop filtering is bypassed. 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6016756" y="2618589"/>
            <a:ext cx="2840706" cy="3803790"/>
            <a:chOff x="6235038" y="3151190"/>
            <a:chExt cx="2840706" cy="3803790"/>
          </a:xfrm>
        </p:grpSpPr>
        <p:sp>
          <p:nvSpPr>
            <p:cNvPr id="2" name="TextBox 1"/>
            <p:cNvSpPr txBox="1"/>
            <p:nvPr/>
          </p:nvSpPr>
          <p:spPr>
            <a:xfrm>
              <a:off x="6551720" y="3169328"/>
              <a:ext cx="2524024" cy="37856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Original CU</a:t>
              </a:r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Intra/Inter-Predicted CU</a:t>
              </a:r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Spatial residual</a:t>
              </a:r>
            </a:p>
            <a:p>
              <a:pPr>
                <a:spcAft>
                  <a:spcPts val="1200"/>
                </a:spcAft>
              </a:pPr>
              <a:endParaRPr lang="en-US" altLang="ko-KR" sz="1600" dirty="0" smtClean="0"/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Transform coefficients</a:t>
              </a:r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Quantized transform</a:t>
              </a:r>
              <a:br>
                <a:rPr lang="en-US" altLang="ko-KR" sz="1600" dirty="0" smtClean="0"/>
              </a:br>
              <a:r>
                <a:rPr lang="en-US" altLang="ko-KR" sz="1600" dirty="0" smtClean="0"/>
                <a:t>  coefficients</a:t>
              </a:r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Reconstructed residual</a:t>
              </a:r>
            </a:p>
            <a:p>
              <a:pPr>
                <a:spcAft>
                  <a:spcPts val="1200"/>
                </a:spcAft>
              </a:pPr>
              <a:r>
                <a:rPr lang="en-US" altLang="ko-KR" sz="1600" dirty="0" smtClean="0"/>
                <a:t>: Remaining residual</a:t>
              </a:r>
              <a:endParaRPr lang="en-US" altLang="ko-KR" sz="1600" dirty="0"/>
            </a:p>
            <a:p>
              <a:pPr>
                <a:spcAft>
                  <a:spcPts val="1200"/>
                </a:spcAft>
              </a:pPr>
              <a:endParaRPr lang="ko-KR" altLang="en-US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6235428" y="3151190"/>
                  <a:ext cx="39491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/>
                          </a:rPr>
                          <m:t>𝑜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5428" y="3151190"/>
                  <a:ext cx="394915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241740" y="3511644"/>
                  <a:ext cx="39748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/>
                          </a:rPr>
                          <m:t>𝑝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1740" y="3511644"/>
                  <a:ext cx="397481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6235038" y="3941350"/>
                  <a:ext cx="3804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/>
                          </a:rPr>
                          <m:t>𝑟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5038" y="3941350"/>
                  <a:ext cx="380489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6610392" y="4230256"/>
                  <a:ext cx="14094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/>
                          </a:rPr>
                          <m:t>(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𝑟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=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𝑜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−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𝑝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10392" y="4230256"/>
                  <a:ext cx="1409488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253757" y="4733748"/>
                  <a:ext cx="3795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0" i="1" smtClean="0">
                            <a:latin typeface="Cambria Math"/>
                          </a:rPr>
                          <m:t>𝑐</m:t>
                        </m:r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3757" y="4733748"/>
                  <a:ext cx="379526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6239744" y="5131527"/>
                  <a:ext cx="3795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𝑐</m:t>
                            </m:r>
                          </m:e>
                        </m:acc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9744" y="5131527"/>
                  <a:ext cx="379526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3279" r="-37097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6256537" y="5791295"/>
                  <a:ext cx="3804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6537" y="5791295"/>
                  <a:ext cx="380489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t="-3333" r="-3548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6257575" y="6160627"/>
                  <a:ext cx="3804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̃"/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ko-KR" altLang="en-US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7575" y="6160627"/>
                  <a:ext cx="380489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r="-2580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6666967" y="6457891"/>
                  <a:ext cx="12818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ko-KR" b="0" i="1" smtClean="0">
                          <a:latin typeface="Cambria Math"/>
                        </a:rPr>
                        <m:t>(</m:t>
                      </m:r>
                      <m:acc>
                        <m:accPr>
                          <m:chr m:val="̃"/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en-US" altLang="ko-KR" i="1">
                          <a:latin typeface="Cambria Math"/>
                        </a:rPr>
                        <m:t>=</m:t>
                      </m:r>
                      <m:r>
                        <a:rPr lang="en-US" altLang="ko-KR" i="1">
                          <a:latin typeface="Cambria Math"/>
                        </a:rPr>
                        <m:t>𝑟</m:t>
                      </m:r>
                      <m:r>
                        <a:rPr lang="en-US" altLang="ko-KR" i="1">
                          <a:latin typeface="Cambria Math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a14:m>
                  <a:r>
                    <a:rPr lang="en-US" altLang="ko-KR" dirty="0" smtClean="0"/>
                    <a:t>)</a:t>
                  </a:r>
                  <a:endParaRPr lang="ko-KR" altLang="en-US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6967" y="6457891"/>
                  <a:ext cx="1281889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l="-1429" t="-8197" r="-11905" b="-2459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3414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Simulation Results (1/2)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5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301138" y="1356206"/>
            <a:ext cx="8609144" cy="1959521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proposed method is implemented on top of HM7.1.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simulation is performed using only All Intra Main and HE10 configurations.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performance of the proposed method combined with the sample-based angular prediction (SAP) proposed by JCTVC-I0117 is also provided.</a:t>
            </a:r>
          </a:p>
        </p:txBody>
      </p:sp>
      <p:sp>
        <p:nvSpPr>
          <p:cNvPr id="13" name="Text Box 122" descr="5차전산센터ob-10"/>
          <p:cNvSpPr txBox="1">
            <a:spLocks noChangeArrowheads="1"/>
          </p:cNvSpPr>
          <p:nvPr/>
        </p:nvSpPr>
        <p:spPr bwMode="auto">
          <a:xfrm>
            <a:off x="266701" y="1065153"/>
            <a:ext cx="2880000" cy="360000"/>
          </a:xfrm>
          <a:prstGeom prst="rect">
            <a:avLst/>
          </a:prstGeom>
          <a:gradFill>
            <a:gsLst>
              <a:gs pos="100000">
                <a:srgbClr val="11AB8A"/>
              </a:gs>
              <a:gs pos="50000">
                <a:srgbClr val="13BF9A"/>
              </a:gs>
              <a:gs pos="0">
                <a:srgbClr val="16DCB2"/>
              </a:gs>
            </a:gsLst>
            <a:lin ang="5400000" scaled="0"/>
          </a:gradFill>
          <a:ln w="6350" algn="ctr">
            <a:solidFill>
              <a:srgbClr val="13BF9A"/>
            </a:solidFill>
            <a:miter lim="800000"/>
            <a:headEnd/>
            <a:tailEnd/>
          </a:ln>
          <a:effectLst>
            <a:outerShdw dist="25400" dir="5400000" algn="ctr" rotWithShape="0">
              <a:srgbClr val="E4E8E6"/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algn="ctr" eaLnBrk="1" hangingPunct="1"/>
            <a:r>
              <a:rPr lang="en-US" altLang="ko-KR" b="1" dirty="0" smtClean="0">
                <a:solidFill>
                  <a:schemeClr val="bg1"/>
                </a:solidFill>
                <a:effectLst>
                  <a:glow rad="101600">
                    <a:srgbClr val="11AB8A">
                      <a:alpha val="60000"/>
                    </a:srgbClr>
                  </a:glow>
                </a:effectLst>
                <a:latin typeface="맑은 고딕" pitchFamily="50" charset="-127"/>
                <a:ea typeface="맑은 고딕" pitchFamily="50" charset="-127"/>
              </a:rPr>
              <a:t>Simulation Set-up</a:t>
            </a:r>
            <a:endParaRPr lang="ko-KR" altLang="en-US" b="1" dirty="0">
              <a:solidFill>
                <a:schemeClr val="bg1"/>
              </a:solidFill>
              <a:effectLst>
                <a:glow rad="101600">
                  <a:srgbClr val="11AB8A">
                    <a:alpha val="60000"/>
                  </a:srgbClr>
                </a:glo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 flipH="1">
            <a:off x="301138" y="3750733"/>
            <a:ext cx="8609144" cy="2632312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proposed method outperforms HM7.1 lossless coding by 8.8% and 8.3%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in All Intra Main and HE10 configurations (w/o Class F), respectively.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SAP provides 1.9 ~ 2.8% additional gain on average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when combined with the proposed method.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complexity at the encoder side can be reduced by limiting the number of intra prediction modes to 3 (DC, Vertical, and Horizontal), and the performance degradation due to this limit is 1.3 ~ 2.4% on average.</a:t>
            </a:r>
            <a:endParaRPr lang="en-US" altLang="ko-KR" sz="1800" b="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Text Box 122" descr="5차전산센터ob-10"/>
          <p:cNvSpPr txBox="1">
            <a:spLocks noChangeArrowheads="1"/>
          </p:cNvSpPr>
          <p:nvPr/>
        </p:nvSpPr>
        <p:spPr bwMode="auto">
          <a:xfrm>
            <a:off x="266701" y="3488748"/>
            <a:ext cx="2880000" cy="360000"/>
          </a:xfrm>
          <a:prstGeom prst="rect">
            <a:avLst/>
          </a:prstGeom>
          <a:gradFill>
            <a:gsLst>
              <a:gs pos="100000">
                <a:srgbClr val="11AB8A"/>
              </a:gs>
              <a:gs pos="50000">
                <a:srgbClr val="13BF9A"/>
              </a:gs>
              <a:gs pos="0">
                <a:srgbClr val="16DCB2"/>
              </a:gs>
            </a:gsLst>
            <a:lin ang="5400000" scaled="0"/>
          </a:gradFill>
          <a:ln w="6350" algn="ctr">
            <a:solidFill>
              <a:srgbClr val="13BF9A"/>
            </a:solidFill>
            <a:miter lim="800000"/>
            <a:headEnd/>
            <a:tailEnd/>
          </a:ln>
          <a:effectLst>
            <a:outerShdw dist="25400" dir="5400000" algn="ctr" rotWithShape="0">
              <a:srgbClr val="E4E8E6"/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algn="ctr" eaLnBrk="1" hangingPunct="1"/>
            <a:r>
              <a:rPr lang="en-US" altLang="ko-KR" b="1" dirty="0" smtClean="0">
                <a:solidFill>
                  <a:schemeClr val="bg1"/>
                </a:solidFill>
                <a:effectLst>
                  <a:glow rad="101600">
                    <a:srgbClr val="11AB8A">
                      <a:alpha val="60000"/>
                    </a:srgbClr>
                  </a:glow>
                </a:effectLst>
                <a:latin typeface="맑은 고딕" pitchFamily="50" charset="-127"/>
                <a:ea typeface="맑은 고딕" pitchFamily="50" charset="-127"/>
              </a:rPr>
              <a:t>Summary of the Results</a:t>
            </a:r>
            <a:endParaRPr lang="ko-KR" altLang="en-US" b="1" dirty="0">
              <a:solidFill>
                <a:schemeClr val="bg1"/>
              </a:solidFill>
              <a:effectLst>
                <a:glow rad="101600">
                  <a:srgbClr val="11AB8A">
                    <a:alpha val="60000"/>
                  </a:srgbClr>
                </a:glow>
              </a:effectLst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640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Simulation Results (2/2)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6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020410"/>
              </p:ext>
            </p:extLst>
          </p:nvPr>
        </p:nvGraphicFramePr>
        <p:xfrm>
          <a:off x="274505" y="1423652"/>
          <a:ext cx="8609147" cy="4597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3375"/>
                <a:gridCol w="1200962"/>
                <a:gridCol w="1200962"/>
                <a:gridCol w="1200962"/>
                <a:gridCol w="1200962"/>
                <a:gridCol w="1200962"/>
                <a:gridCol w="1200962"/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Proposed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Proposed + SAP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Proposed + SAP</a:t>
                      </a:r>
                      <a:br>
                        <a:rPr lang="en-US" altLang="ko-KR" sz="1400" dirty="0" smtClean="0"/>
                      </a:br>
                      <a:r>
                        <a:rPr lang="en-US" altLang="ko-KR" sz="1400" dirty="0" smtClean="0"/>
                        <a:t>+</a:t>
                      </a:r>
                      <a:r>
                        <a:rPr lang="en-US" altLang="ko-KR" sz="1400" baseline="0" dirty="0" smtClean="0"/>
                        <a:t> 3 Intra pred. modes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Main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HE10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Main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HE10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Main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AI HE10</a:t>
                      </a:r>
                      <a:endParaRPr lang="ko-KR" altLang="en-US" sz="14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A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-12.4%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-11.6%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-14.5%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-13.8%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-13.3%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-12.1%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B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-7.4%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-6.8%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-8.1%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-8.3%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-6.7%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-7.7%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C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-8.0%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-7.7%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-9.5%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-10.0%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-5.7%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-7.8%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D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-9.1%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-9.8%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-13.0%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-8.8%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-11.3%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E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-6.7%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-5.3%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-10.8%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-12.0%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-9.5%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-11.7%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Overall (w/o F)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-8.8%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-8.3%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-10.8%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-11.2%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-8.7%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-9.9%</a:t>
                      </a:r>
                      <a:endParaRPr lang="ko-KR" altLang="en-US" sz="1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Overall (w/ F)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-8.3%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-7.9%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-10.9%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-11.7%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-8.5%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-10.1%</a:t>
                      </a:r>
                      <a:endParaRPr lang="ko-KR" altLang="en-US" sz="1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Class F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-5.8%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-5.5%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-11.4%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-13.2%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-7.5%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-11.0%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 smtClean="0"/>
                        <a:t>Enc</a:t>
                      </a:r>
                      <a:r>
                        <a:rPr lang="en-US" altLang="ko-KR" sz="1400" dirty="0" smtClean="0"/>
                        <a:t> Time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193%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158%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195%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156%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117%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90%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Dec Time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107%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101%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104%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94%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105%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92%</a:t>
                      </a:r>
                      <a:endParaRPr lang="ko-KR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463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Conclusion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7</a:t>
            </a:fld>
            <a:r>
              <a:rPr lang="en-US" altLang="ko-KR" smtClean="0"/>
              <a:t>/5</a:t>
            </a:r>
            <a:endParaRPr lang="ko-KR" altLang="en-US" dirty="0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2257882"/>
          </a:xfrm>
          <a:prstGeom prst="roundRect">
            <a:avLst>
              <a:gd name="adj" fmla="val 3790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In this contribution,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an improved HEVC lossless coding based on HEVC lossy coding framework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is proposed.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proposed method provides 8.8% and 8.3% coding gain in All Intra Main and HE10 configurations, respectively.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We recommend adopting the proposed method in the HM.</a:t>
            </a:r>
          </a:p>
        </p:txBody>
      </p:sp>
    </p:spTree>
    <p:extLst>
      <p:ext uri="{BB962C8B-B14F-4D97-AF65-F5344CB8AC3E}">
        <p14:creationId xmlns:p14="http://schemas.microsoft.com/office/powerpoint/2010/main" val="7090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04.jpg"/>
          <p:cNvPicPr>
            <a:picLocks noChangeAspect="1"/>
          </p:cNvPicPr>
          <p:nvPr/>
        </p:nvPicPr>
        <p:blipFill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그룹 6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8" name="직사각형 7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" name="직선 연결선 9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838202" y="1276351"/>
            <a:ext cx="35344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THANK YOU</a:t>
            </a:r>
            <a:endParaRPr lang="ko-KR" altLang="en-US" sz="44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5351" y="990600"/>
            <a:ext cx="397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245" y="160458"/>
            <a:ext cx="748506" cy="248463"/>
          </a:xfrm>
          <a:prstGeom prst="rect">
            <a:avLst/>
          </a:prstGeom>
          <a:noFill/>
        </p:spPr>
      </p:pic>
      <p:grpSp>
        <p:nvGrpSpPr>
          <p:cNvPr id="32" name="그룹 31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33" name="타원 32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7" name="그림 36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38" name="그룹 37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44" name="타원 4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타원 44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타원 38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23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</TotalTime>
  <Words>681</Words>
  <Application>Microsoft Office PowerPoint</Application>
  <PresentationFormat>화면 슬라이드 쇼(4:3)</PresentationFormat>
  <Paragraphs>150</Paragraphs>
  <Slides>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Sunil Lee</cp:lastModifiedBy>
  <cp:revision>100</cp:revision>
  <cp:lastPrinted>2012-03-02T06:25:18Z</cp:lastPrinted>
  <dcterms:created xsi:type="dcterms:W3CDTF">2012-02-21T02:10:36Z</dcterms:created>
  <dcterms:modified xsi:type="dcterms:W3CDTF">2012-07-11T02:09:31Z</dcterms:modified>
</cp:coreProperties>
</file>