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notesMasterIdLst>
    <p:notesMasterId r:id="rId8"/>
  </p:notesMasterIdLst>
  <p:handoutMasterIdLst>
    <p:handoutMasterId r:id="rId9"/>
  </p:handoutMasterIdLst>
  <p:sldIdLst>
    <p:sldId id="376" r:id="rId2"/>
    <p:sldId id="393" r:id="rId3"/>
    <p:sldId id="394" r:id="rId4"/>
    <p:sldId id="395" r:id="rId5"/>
    <p:sldId id="396" r:id="rId6"/>
    <p:sldId id="39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87B0"/>
    <a:srgbClr val="646464"/>
    <a:srgbClr val="C9C9C9"/>
    <a:srgbClr val="124191"/>
    <a:srgbClr val="11357C"/>
    <a:srgbClr val="196FB0"/>
    <a:srgbClr val="6D32BC"/>
    <a:srgbClr val="122DA5"/>
    <a:srgbClr val="FFFFFF"/>
    <a:srgbClr val="122D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28" autoAdjust="0"/>
    <p:restoredTop sz="95927" autoAdjust="0"/>
  </p:normalViewPr>
  <p:slideViewPr>
    <p:cSldViewPr>
      <p:cViewPr>
        <p:scale>
          <a:sx n="100" d="100"/>
          <a:sy n="100" d="100"/>
        </p:scale>
        <p:origin x="-1368" y="-306"/>
      </p:cViewPr>
      <p:guideLst>
        <p:guide orient="horz" pos="2115"/>
        <p:guide orient="horz" pos="4065"/>
        <p:guide orient="horz" pos="255"/>
        <p:guide orient="horz" pos="4110"/>
        <p:guide orient="horz" pos="1389"/>
        <p:guide orient="horz" pos="3430"/>
        <p:guide orient="horz" pos="2931"/>
        <p:guide orient="horz" pos="706"/>
        <p:guide pos="851"/>
        <p:guide pos="3742"/>
        <p:guide pos="2263"/>
        <p:guide pos="5103"/>
        <p:guide pos="227"/>
        <p:guide pos="5530"/>
        <p:guide pos="44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2EB77-41BB-4337-A5FA-21FC14E53CB9}" type="datetimeFigureOut">
              <a:rPr lang="en-GB" smtClean="0"/>
              <a:pPr/>
              <a:t>09/07/2012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CFA322-2F99-4F26-BACF-66C8F91E6D3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78582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1BB1AE-3CDD-429F-A939-F512855FD3A0}" type="datetimeFigureOut">
              <a:rPr lang="en-GB" smtClean="0"/>
              <a:pPr/>
              <a:t>09/07/2012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384AA1-161C-47F5-99EB-4CEEC9C8BC0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9788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Nokia_ConnectingPeople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37312"/>
            <a:ext cx="973120" cy="363298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0288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2Columns_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215073" y="1573448"/>
            <a:ext cx="2563801" cy="219355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6215073" y="3890286"/>
            <a:ext cx="2563801" cy="219495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5798665" cy="473770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9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48038" y="1571612"/>
            <a:ext cx="5430837" cy="4737708"/>
          </a:xfrm>
        </p:spPr>
        <p:txBody>
          <a:bodyPr/>
          <a:lstStyle>
            <a:lvl1pPr>
              <a:buNone/>
              <a:defRPr>
                <a:solidFill>
                  <a:srgbClr val="646464"/>
                </a:solidFill>
                <a:latin typeface="+mn-lt"/>
              </a:defRPr>
            </a:lvl1pPr>
            <a:lvl2pPr>
              <a:defRPr>
                <a:solidFill>
                  <a:srgbClr val="646464"/>
                </a:solidFill>
                <a:latin typeface="+mn-lt"/>
              </a:defRPr>
            </a:lvl2pPr>
            <a:lvl3pPr>
              <a:defRPr>
                <a:solidFill>
                  <a:srgbClr val="646464"/>
                </a:solidFill>
                <a:latin typeface="+mn-lt"/>
              </a:defRPr>
            </a:lvl3pPr>
            <a:lvl4pPr>
              <a:defRPr>
                <a:solidFill>
                  <a:srgbClr val="646464"/>
                </a:solidFill>
                <a:latin typeface="+mn-lt"/>
              </a:defRPr>
            </a:lvl4pPr>
            <a:lvl5pPr>
              <a:defRPr>
                <a:solidFill>
                  <a:srgbClr val="646464"/>
                </a:solidFill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2941145" cy="4737708"/>
          </a:xfrm>
        </p:spPr>
        <p:txBody>
          <a:bodyPr>
            <a:normAutofit/>
          </a:bodyPr>
          <a:lstStyle>
            <a:lvl1pPr marL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375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5694" y="274638"/>
            <a:ext cx="1231106" cy="5851525"/>
          </a:xfrm>
        </p:spPr>
        <p:txBody>
          <a:bodyPr vert="eaVert"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536" y="274638"/>
            <a:ext cx="6230749" cy="5851525"/>
          </a:xfrm>
        </p:spPr>
        <p:txBody>
          <a:bodyPr vert="eaVert"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2" name="Straight Connector 2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7" name="Picture 6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920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5" name="Straight Connector 2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3941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GRADI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344971" y="285728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hit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7862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6469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dient 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582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072F-BB79-4FD7-B4DA-9A84A568D741}" type="datetimeFigureOut">
              <a:rPr lang="en-US"/>
              <a:pPr>
                <a:defRPr/>
              </a:pPr>
              <a:t>7/9/2012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C1359-DDEA-4A1A-9D3A-964C973784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643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spc="-12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737708"/>
          </a:xfrm>
        </p:spPr>
        <p:txBody>
          <a:bodyPr>
            <a:normAutofit/>
          </a:bodyPr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285" y="2714620"/>
            <a:ext cx="8156119" cy="3594700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21" name="Content Placeholder 2"/>
          <p:cNvSpPr>
            <a:spLocks noGrp="1"/>
          </p:cNvSpPr>
          <p:nvPr>
            <p:ph idx="13"/>
          </p:nvPr>
        </p:nvSpPr>
        <p:spPr>
          <a:xfrm>
            <a:off x="342578" y="1556792"/>
            <a:ext cx="8358246" cy="1152128"/>
          </a:xfrm>
        </p:spPr>
        <p:txBody>
          <a:bodyPr>
            <a:normAutofit/>
          </a:bodyPr>
          <a:lstStyle>
            <a:lvl1pPr marL="0" indent="0">
              <a:buFontTx/>
              <a:buNone/>
              <a:defRPr>
                <a:latin typeface="+mn-lt"/>
              </a:defRPr>
            </a:lvl1pPr>
            <a:lvl2pPr>
              <a:buFontTx/>
              <a:buNone/>
              <a:defRPr>
                <a:latin typeface="+mn-lt"/>
              </a:defRPr>
            </a:lvl2pPr>
            <a:lvl3pPr>
              <a:buFontTx/>
              <a:buNone/>
              <a:defRPr>
                <a:latin typeface="+mn-lt"/>
              </a:defRPr>
            </a:lvl3pPr>
            <a:lvl4pPr>
              <a:buFontTx/>
              <a:buNone/>
              <a:defRPr>
                <a:latin typeface="+mn-lt"/>
              </a:defRPr>
            </a:lvl4pPr>
            <a:lvl5pPr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6748" y="360000"/>
            <a:ext cx="8368656" cy="369332"/>
          </a:xfrm>
        </p:spPr>
        <p:txBody>
          <a:bodyPr anchor="t">
            <a:normAutofit/>
          </a:bodyPr>
          <a:lstStyle>
            <a:lvl1pPr>
              <a:defRPr sz="24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6" name="Straight Connector 1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447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7158" y="2861226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ctr"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8" name="Picture 7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715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571612"/>
            <a:ext cx="396000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748" y="2399612"/>
            <a:ext cx="3960000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3774" y="1571612"/>
            <a:ext cx="391163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3775" y="2399612"/>
            <a:ext cx="3911629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 b="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 b="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150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629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3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50939" y="1571612"/>
            <a:ext cx="8388000" cy="4737708"/>
          </a:xfrm>
        </p:spPr>
        <p:txBody>
          <a:bodyPr numCol="3" spcCol="180000">
            <a:normAutofit/>
          </a:bodyPr>
          <a:lstStyle>
            <a:lvl1pPr marL="0" indent="0">
              <a:spcAft>
                <a:spcPts val="0"/>
              </a:spcAft>
              <a:buNone/>
              <a:defRPr sz="1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53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4971" y="1571612"/>
            <a:ext cx="8407400" cy="47377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452203"/>
            <a:ext cx="29837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4" name="fc"/>
          <p:cNvSpPr txBox="1"/>
          <p:nvPr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193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56" r:id="rId2"/>
    <p:sldLayoutId id="2147483855" r:id="rId3"/>
    <p:sldLayoutId id="2147483830" r:id="rId4"/>
    <p:sldLayoutId id="2147483841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3837" r:id="rId12"/>
    <p:sldLayoutId id="2147483838" r:id="rId13"/>
    <p:sldLayoutId id="2147483840" r:id="rId14"/>
    <p:sldLayoutId id="2147483839" r:id="rId15"/>
    <p:sldLayoutId id="2147483858" r:id="rId16"/>
    <p:sldLayoutId id="2147483857" r:id="rId17"/>
    <p:sldLayoutId id="2147483859" r:id="rId18"/>
    <p:sldLayoutId id="2147483860" r:id="rId19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4000" b="0" kern="2000" spc="-120" baseline="0">
          <a:solidFill>
            <a:srgbClr val="12419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100000"/>
        </a:lnSpc>
        <a:spcBef>
          <a:spcPts val="120"/>
        </a:spcBef>
        <a:spcAft>
          <a:spcPts val="120"/>
        </a:spcAft>
        <a:buFont typeface="Arial" pitchFamily="34" charset="0"/>
        <a:buChar char="•"/>
        <a:defRPr sz="2400" kern="1200">
          <a:solidFill>
            <a:srgbClr val="646464"/>
          </a:solidFill>
          <a:latin typeface="+mn-lt"/>
          <a:ea typeface="+mn-ea"/>
          <a:cs typeface="+mn-cs"/>
        </a:defRPr>
      </a:lvl1pPr>
      <a:lvl2pPr marL="627063" indent="-180000" algn="l" defTabSz="914400" rtl="0" eaLnBrk="1" latinLnBrk="0" hangingPunct="1">
        <a:lnSpc>
          <a:spcPct val="100000"/>
        </a:lnSpc>
        <a:spcBef>
          <a:spcPts val="110"/>
        </a:spcBef>
        <a:spcAft>
          <a:spcPts val="110"/>
        </a:spcAft>
        <a:buFont typeface="Nokia Pure Text" pitchFamily="34" charset="0"/>
        <a:buChar char="−"/>
        <a:defRPr sz="2200" kern="1200">
          <a:solidFill>
            <a:srgbClr val="646464"/>
          </a:solidFill>
          <a:latin typeface="+mn-lt"/>
          <a:ea typeface="+mn-ea"/>
          <a:cs typeface="+mn-cs"/>
        </a:defRPr>
      </a:lvl2pPr>
      <a:lvl3pPr marL="984250" indent="-179388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Font typeface="Nokia Pure Text" pitchFamily="34" charset="0"/>
        <a:buChar char="−"/>
        <a:defRPr sz="2000" kern="1200">
          <a:solidFill>
            <a:srgbClr val="646464"/>
          </a:solidFill>
          <a:latin typeface="+mn-lt"/>
          <a:ea typeface="+mn-ea"/>
          <a:cs typeface="+mn-cs"/>
        </a:defRPr>
      </a:lvl3pPr>
      <a:lvl4pPr marL="1341438" indent="-179388" algn="l" defTabSz="914400" rtl="0" eaLnBrk="1" latinLnBrk="0" hangingPunct="1">
        <a:spcBef>
          <a:spcPts val="90"/>
        </a:spcBef>
        <a:spcAft>
          <a:spcPts val="90"/>
        </a:spcAft>
        <a:buFont typeface="Nokia Pure Text" pitchFamily="34" charset="0"/>
        <a:buChar char="−"/>
        <a:defRPr sz="1800" kern="1200">
          <a:solidFill>
            <a:srgbClr val="646464"/>
          </a:solidFill>
          <a:latin typeface="+mn-lt"/>
          <a:ea typeface="+mn-ea"/>
          <a:cs typeface="+mn-cs"/>
        </a:defRPr>
      </a:lvl4pPr>
      <a:lvl5pPr marL="1706563" indent="-179388" algn="l" defTabSz="914400" rtl="0" eaLnBrk="1" latinLnBrk="0" hangingPunct="1">
        <a:spcBef>
          <a:spcPts val="80"/>
        </a:spcBef>
        <a:spcAft>
          <a:spcPts val="80"/>
        </a:spcAft>
        <a:buFont typeface="Nokia Pure Text" pitchFamily="34" charset="0"/>
        <a:buChar char="−"/>
        <a:defRPr sz="1600" kern="1200" baseline="0">
          <a:solidFill>
            <a:srgbClr val="646464"/>
          </a:solidFill>
          <a:latin typeface="+mn-lt"/>
          <a:ea typeface="+mn-ea"/>
          <a:cs typeface="+mn-cs"/>
        </a:defRPr>
      </a:lvl5pPr>
      <a:lvl6pPr marL="2063750" indent="-179388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6pPr>
      <a:lvl7pPr marL="2422525" indent="-180000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7pPr>
      <a:lvl8pPr marL="2776538" indent="-180000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8pPr>
      <a:lvl9pPr marL="3135313" indent="-174625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44971" y="4333696"/>
            <a:ext cx="8331485" cy="751488"/>
          </a:xfrm>
        </p:spPr>
        <p:txBody>
          <a:bodyPr/>
          <a:lstStyle/>
          <a:p>
            <a:pPr algn="ctr"/>
            <a:r>
              <a:rPr lang="fi-FI" dirty="0" smtClean="0"/>
              <a:t>Oguz Bici, </a:t>
            </a:r>
            <a:r>
              <a:rPr lang="fi-FI" dirty="0"/>
              <a:t>Miska M. </a:t>
            </a:r>
            <a:r>
              <a:rPr lang="fi-FI" dirty="0" smtClean="0"/>
              <a:t>Hannuksela, Kemal Ugur</a:t>
            </a:r>
            <a:endParaRPr lang="fi-FI" dirty="0"/>
          </a:p>
          <a:p>
            <a:pPr algn="ctr"/>
            <a:r>
              <a:rPr lang="fi-FI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Nokia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4971" y="2054347"/>
            <a:ext cx="8388000" cy="738664"/>
          </a:xfrm>
        </p:spPr>
        <p:txBody>
          <a:bodyPr/>
          <a:lstStyle/>
          <a:p>
            <a:pPr algn="ctr"/>
            <a:r>
              <a:rPr lang="fi-FI" dirty="0" smtClean="0"/>
              <a:t>JCTVC-I0224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Nokia 2012</a:t>
            </a:r>
            <a:endParaRPr lang="en-GB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323528" y="2749347"/>
            <a:ext cx="8331485" cy="738664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"/>
              </a:spcAft>
              <a:buFont typeface="Arial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27063" indent="-180000" algn="l" defTabSz="914400" rtl="0" eaLnBrk="1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Font typeface="Nokia Pure Text" pitchFamily="34" charset="0"/>
              <a:buChar char="−"/>
              <a:defRPr sz="2200" kern="120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2pPr>
            <a:lvl3pPr marL="984250" indent="-179388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Nokia Pure Text" pitchFamily="34" charset="0"/>
              <a:buChar char="−"/>
              <a:defRPr sz="2000" kern="120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3pPr>
            <a:lvl4pPr marL="1341438" indent="-179388" algn="l" defTabSz="914400" rtl="0" eaLnBrk="1" latinLnBrk="0" hangingPunct="1">
              <a:spcBef>
                <a:spcPts val="90"/>
              </a:spcBef>
              <a:spcAft>
                <a:spcPts val="90"/>
              </a:spcAft>
              <a:buFont typeface="Nokia Pure Text" pitchFamily="34" charset="0"/>
              <a:buChar char="−"/>
              <a:defRPr sz="1800" kern="120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4pPr>
            <a:lvl5pPr marL="1706563" indent="-179388" algn="l" defTabSz="914400" rtl="0" eaLnBrk="1" latinLnBrk="0" hangingPunct="1">
              <a:spcBef>
                <a:spcPts val="80"/>
              </a:spcBef>
              <a:spcAft>
                <a:spcPts val="80"/>
              </a:spcAft>
              <a:buFont typeface="Nokia Pure Text" pitchFamily="34" charset="0"/>
              <a:buChar char="−"/>
              <a:defRPr sz="16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5pPr>
            <a:lvl6pPr marL="2063750" indent="-179388" algn="l" defTabSz="914400" rtl="0" eaLnBrk="1" latinLnBrk="0" hangingPunct="1">
              <a:spcBef>
                <a:spcPts val="70"/>
              </a:spcBef>
              <a:spcAft>
                <a:spcPts val="70"/>
              </a:spcAft>
              <a:buFont typeface="Nokia Pure Text" pitchFamily="34" charset="0"/>
              <a:buChar char="−"/>
              <a:defRPr sz="14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6pPr>
            <a:lvl7pPr marL="2422525" indent="-180000" algn="l" defTabSz="914400" rtl="0" eaLnBrk="1" latinLnBrk="0" hangingPunct="1">
              <a:spcBef>
                <a:spcPts val="70"/>
              </a:spcBef>
              <a:spcAft>
                <a:spcPts val="70"/>
              </a:spcAft>
              <a:buFont typeface="Nokia Pure Text" pitchFamily="34" charset="0"/>
              <a:buChar char="−"/>
              <a:defRPr sz="14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7pPr>
            <a:lvl8pPr marL="2776538" indent="-180000" algn="l" defTabSz="914400" rtl="0" eaLnBrk="1" latinLnBrk="0" hangingPunct="1">
              <a:spcBef>
                <a:spcPts val="60"/>
              </a:spcBef>
              <a:spcAft>
                <a:spcPts val="60"/>
              </a:spcAft>
              <a:buFont typeface="Nokia Pure Text" pitchFamily="34" charset="0"/>
              <a:buChar char="−"/>
              <a:defRPr sz="12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8pPr>
            <a:lvl9pPr marL="3135313" indent="-174625" algn="l" defTabSz="914400" rtl="0" eaLnBrk="1" latinLnBrk="0" hangingPunct="1">
              <a:spcBef>
                <a:spcPts val="60"/>
              </a:spcBef>
              <a:spcAft>
                <a:spcPts val="60"/>
              </a:spcAft>
              <a:buFont typeface="Nokia Pure Text" pitchFamily="34" charset="0"/>
              <a:buChar char="−"/>
              <a:defRPr sz="12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/>
              <a:t>AHG10: Hook for scalable extensions: </a:t>
            </a:r>
            <a:r>
              <a:rPr lang="en-US" b="1" dirty="0" err="1"/>
              <a:t>Signalling</a:t>
            </a:r>
            <a:r>
              <a:rPr lang="en-US" b="1" dirty="0"/>
              <a:t> TMVP reference index in slice header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Summary</a:t>
            </a:r>
            <a:endParaRPr lang="en-GB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8407400" cy="4521684"/>
          </a:xfrm>
        </p:spPr>
        <p:txBody>
          <a:bodyPr>
            <a:normAutofit/>
          </a:bodyPr>
          <a:lstStyle/>
          <a:p>
            <a:r>
              <a:rPr lang="en-US" dirty="0" smtClean="0"/>
              <a:t>In HM7, Reference </a:t>
            </a:r>
            <a:r>
              <a:rPr lang="en-US" dirty="0"/>
              <a:t>index of </a:t>
            </a:r>
            <a:r>
              <a:rPr lang="en-US" dirty="0" smtClean="0"/>
              <a:t>TMVP candidate </a:t>
            </a:r>
            <a:r>
              <a:rPr lang="en-US" dirty="0"/>
              <a:t>in the motion merge mode is always set as </a:t>
            </a:r>
            <a:r>
              <a:rPr lang="en-US" dirty="0" smtClean="0"/>
              <a:t>0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714" y="2780928"/>
            <a:ext cx="7416598" cy="3448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515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Summary</a:t>
            </a:r>
            <a:endParaRPr lang="en-GB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8407400" cy="4665700"/>
          </a:xfrm>
        </p:spPr>
        <p:txBody>
          <a:bodyPr>
            <a:normAutofit/>
          </a:bodyPr>
          <a:lstStyle/>
          <a:p>
            <a:r>
              <a:rPr lang="en-US" sz="2000" dirty="0"/>
              <a:t>In HEVC extensions, reference </a:t>
            </a:r>
            <a:r>
              <a:rPr lang="en-US" sz="2000" dirty="0" smtClean="0"/>
              <a:t>picture </a:t>
            </a:r>
            <a:r>
              <a:rPr lang="en-US" sz="2000" dirty="0"/>
              <a:t>list contains </a:t>
            </a:r>
            <a:r>
              <a:rPr lang="en-US" sz="2000" dirty="0" smtClean="0"/>
              <a:t>a </a:t>
            </a:r>
            <a:r>
              <a:rPr lang="en-US" sz="2000" dirty="0" smtClean="0">
                <a:solidFill>
                  <a:schemeClr val="accent3"/>
                </a:solidFill>
              </a:rPr>
              <a:t>c</a:t>
            </a:r>
            <a:r>
              <a:rPr lang="en-US" sz="2000" dirty="0">
                <a:solidFill>
                  <a:schemeClr val="accent3"/>
                </a:solidFill>
              </a:rPr>
              <a:t>ombi</a:t>
            </a:r>
            <a:r>
              <a:rPr lang="en-US" sz="2000" dirty="0" smtClean="0">
                <a:solidFill>
                  <a:schemeClr val="accent3"/>
                </a:solidFill>
              </a:rPr>
              <a:t>nation of base and inter-layer/view reference pictures</a:t>
            </a:r>
            <a:r>
              <a:rPr lang="en-US" sz="2000" dirty="0" smtClean="0"/>
              <a:t>.</a:t>
            </a:r>
          </a:p>
          <a:p>
            <a:endParaRPr lang="en-US" sz="2000" dirty="0" smtClean="0"/>
          </a:p>
          <a:p>
            <a:r>
              <a:rPr lang="en-US" sz="2000" dirty="0"/>
              <a:t>This means, picture at </a:t>
            </a:r>
            <a:r>
              <a:rPr lang="en-US" sz="2000" dirty="0">
                <a:solidFill>
                  <a:schemeClr val="accent3"/>
                </a:solidFill>
              </a:rPr>
              <a:t>reference index=0 </a:t>
            </a:r>
            <a:r>
              <a:rPr lang="en-US" sz="2000" dirty="0"/>
              <a:t>may be an </a:t>
            </a:r>
            <a:r>
              <a:rPr lang="en-US" sz="2000" dirty="0">
                <a:solidFill>
                  <a:schemeClr val="accent3"/>
                </a:solidFill>
              </a:rPr>
              <a:t>inter-layer or inter-view reference </a:t>
            </a:r>
            <a:r>
              <a:rPr lang="en-US" sz="2000" dirty="0">
                <a:solidFill>
                  <a:schemeClr val="accent3"/>
                </a:solidFill>
              </a:rPr>
              <a:t>picture:</a:t>
            </a:r>
          </a:p>
          <a:p>
            <a:pPr lvl="1"/>
            <a:r>
              <a:rPr lang="en-US" sz="2000" dirty="0" smtClean="0"/>
              <a:t>For </a:t>
            </a:r>
            <a:r>
              <a:rPr lang="en-US" sz="2000" dirty="0">
                <a:solidFill>
                  <a:schemeClr val="accent3"/>
                </a:solidFill>
              </a:rPr>
              <a:t>scalable</a:t>
            </a:r>
            <a:r>
              <a:rPr lang="en-US" sz="2000" dirty="0"/>
              <a:t> coding, an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>
                <a:solidFill>
                  <a:schemeClr val="accent3"/>
                </a:solidFill>
              </a:rPr>
              <a:t>inter-layer</a:t>
            </a:r>
            <a:r>
              <a:rPr lang="en-US" sz="2000" dirty="0"/>
              <a:t> reference </a:t>
            </a:r>
            <a:r>
              <a:rPr lang="en-US" sz="2000" dirty="0" smtClean="0"/>
              <a:t>picture.</a:t>
            </a:r>
            <a:endParaRPr lang="en-US" sz="2000" dirty="0"/>
          </a:p>
          <a:p>
            <a:pPr lvl="1"/>
            <a:r>
              <a:rPr lang="en-US" sz="2000" dirty="0" smtClean="0"/>
              <a:t>For </a:t>
            </a:r>
            <a:r>
              <a:rPr lang="en-US" sz="2000" dirty="0" err="1">
                <a:solidFill>
                  <a:schemeClr val="accent3"/>
                </a:solidFill>
              </a:rPr>
              <a:t>multiview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coding, an </a:t>
            </a:r>
            <a:r>
              <a:rPr lang="en-US" sz="2000" dirty="0">
                <a:solidFill>
                  <a:schemeClr val="accent3"/>
                </a:solidFill>
              </a:rPr>
              <a:t>inter-view</a:t>
            </a:r>
            <a:r>
              <a:rPr lang="en-US" sz="2000" dirty="0"/>
              <a:t> reference </a:t>
            </a:r>
            <a:r>
              <a:rPr lang="en-US" sz="2000" dirty="0" smtClean="0"/>
              <a:t>picture.</a:t>
            </a:r>
            <a:endParaRPr lang="en-US" sz="2000" dirty="0"/>
          </a:p>
          <a:p>
            <a:pPr lvl="1"/>
            <a:r>
              <a:rPr lang="en-US" sz="2000" dirty="0" smtClean="0"/>
              <a:t>For </a:t>
            </a:r>
            <a:r>
              <a:rPr lang="en-US" sz="2000" dirty="0">
                <a:solidFill>
                  <a:schemeClr val="accent3"/>
                </a:solidFill>
              </a:rPr>
              <a:t>depth-enhanced </a:t>
            </a:r>
            <a:r>
              <a:rPr lang="en-US" sz="2000" dirty="0" err="1">
                <a:solidFill>
                  <a:schemeClr val="accent3"/>
                </a:solidFill>
              </a:rPr>
              <a:t>multiview</a:t>
            </a:r>
            <a:r>
              <a:rPr lang="en-US" sz="2000" dirty="0">
                <a:solidFill>
                  <a:schemeClr val="accent3"/>
                </a:solidFill>
              </a:rPr>
              <a:t> </a:t>
            </a:r>
            <a:r>
              <a:rPr lang="en-US" sz="2000" dirty="0"/>
              <a:t>coding, a </a:t>
            </a:r>
            <a:r>
              <a:rPr lang="en-US" sz="2000" dirty="0">
                <a:solidFill>
                  <a:schemeClr val="accent3"/>
                </a:solidFill>
              </a:rPr>
              <a:t>view synthesis</a:t>
            </a:r>
            <a:r>
              <a:rPr lang="en-US" sz="2000" dirty="0">
                <a:solidFill>
                  <a:schemeClr val="accent3"/>
                </a:solidFill>
              </a:rPr>
              <a:t> </a:t>
            </a:r>
            <a:r>
              <a:rPr lang="en-US" sz="2000" dirty="0"/>
              <a:t>reference </a:t>
            </a:r>
            <a:r>
              <a:rPr lang="en-US" sz="2000" dirty="0" smtClean="0"/>
              <a:t>picture.</a:t>
            </a:r>
            <a:endParaRPr lang="en-US" sz="2000" dirty="0"/>
          </a:p>
          <a:p>
            <a:pPr marL="447675" lvl="1" indent="0">
              <a:buNone/>
            </a:pPr>
            <a:endParaRPr lang="en-US" sz="2000" dirty="0" smtClean="0"/>
          </a:p>
          <a:p>
            <a:r>
              <a:rPr lang="en-US" sz="2000" dirty="0"/>
              <a:t>For enhancement layers/views, </a:t>
            </a:r>
            <a:r>
              <a:rPr lang="en-US" sz="2000" dirty="0" smtClean="0"/>
              <a:t>TMVP </a:t>
            </a:r>
            <a:r>
              <a:rPr lang="en-US" sz="2000" dirty="0"/>
              <a:t>cannot be utilized </a:t>
            </a:r>
            <a:r>
              <a:rPr lang="en-US" sz="2000" dirty="0" smtClean="0"/>
              <a:t>since POC based </a:t>
            </a:r>
            <a:r>
              <a:rPr lang="en-US" sz="2000" dirty="0"/>
              <a:t>scaling is </a:t>
            </a:r>
            <a:r>
              <a:rPr lang="en-US" sz="2000" dirty="0" smtClean="0"/>
              <a:t>impossible</a:t>
            </a:r>
          </a:p>
          <a:p>
            <a:pPr lvl="1"/>
            <a:r>
              <a:rPr lang="en-US" sz="1800" dirty="0" smtClean="0"/>
              <a:t>Illustrated in next slide</a:t>
            </a:r>
          </a:p>
        </p:txBody>
      </p:sp>
    </p:spTree>
    <p:extLst>
      <p:ext uri="{BB962C8B-B14F-4D97-AF65-F5344CB8AC3E}">
        <p14:creationId xmlns:p14="http://schemas.microsoft.com/office/powerpoint/2010/main" val="158604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Summary</a:t>
            </a:r>
            <a:endParaRPr lang="en-GB" dirty="0" smtClean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340768"/>
            <a:ext cx="7128792" cy="4938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6586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Proposal</a:t>
            </a:r>
            <a:endParaRPr lang="en-GB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8407400" cy="4521684"/>
          </a:xfrm>
        </p:spPr>
        <p:txBody>
          <a:bodyPr>
            <a:normAutofit/>
          </a:bodyPr>
          <a:lstStyle/>
          <a:p>
            <a:r>
              <a:rPr lang="en-CA" dirty="0" smtClean="0">
                <a:solidFill>
                  <a:schemeClr val="accent2"/>
                </a:solidFill>
              </a:rPr>
              <a:t>Signal </a:t>
            </a:r>
            <a:r>
              <a:rPr lang="en-CA" dirty="0">
                <a:solidFill>
                  <a:schemeClr val="accent2"/>
                </a:solidFill>
              </a:rPr>
              <a:t>reference index</a:t>
            </a:r>
            <a:r>
              <a:rPr lang="en-CA" dirty="0"/>
              <a:t> of the TMVP candidate in the </a:t>
            </a:r>
            <a:r>
              <a:rPr lang="en-CA" dirty="0">
                <a:solidFill>
                  <a:schemeClr val="accent2"/>
                </a:solidFill>
              </a:rPr>
              <a:t>slice header</a:t>
            </a:r>
            <a:r>
              <a:rPr lang="en-CA" dirty="0"/>
              <a:t> </a:t>
            </a:r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Allows </a:t>
            </a:r>
            <a:r>
              <a:rPr lang="en-CA" dirty="0"/>
              <a:t>utilizing TMVP </a:t>
            </a:r>
            <a:r>
              <a:rPr lang="en-CA" dirty="0" smtClean="0"/>
              <a:t>merge candidate for the </a:t>
            </a:r>
            <a:r>
              <a:rPr lang="en-CA" dirty="0"/>
              <a:t>extensions of HEVC, the same way it is used in the base layer. </a:t>
            </a:r>
            <a:endParaRPr lang="en-CA" dirty="0" smtClean="0"/>
          </a:p>
          <a:p>
            <a:endParaRPr lang="en-CA" dirty="0"/>
          </a:p>
          <a:p>
            <a:r>
              <a:rPr lang="en-CA" dirty="0" smtClean="0"/>
              <a:t>Reference index can be always set as 0 in the base HEVC.</a:t>
            </a:r>
          </a:p>
          <a:p>
            <a:pPr lvl="1"/>
            <a:r>
              <a:rPr lang="en-CA" dirty="0" smtClean="0"/>
              <a:t>0.0% coding efficiency change for RA and LB main cases.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38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Changes in the syntax</a:t>
            </a:r>
            <a:endParaRPr lang="en-GB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8407400" cy="4521684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Picture </a:t>
            </a:r>
            <a:r>
              <a:rPr lang="en-US" b="1" dirty="0"/>
              <a:t>parameter set RBSP semantics</a:t>
            </a:r>
          </a:p>
          <a:p>
            <a:pPr lvl="1"/>
            <a:r>
              <a:rPr lang="en-US" b="1" dirty="0" err="1"/>
              <a:t>merge_tmvp_ref_idx_present_flag</a:t>
            </a:r>
            <a:r>
              <a:rPr lang="en-US" dirty="0"/>
              <a:t> equal to 0 indicates that merge_tmvp_ref_idxl0 and merge_tmvp_ref_idxl1 are not present. </a:t>
            </a:r>
            <a:r>
              <a:rPr lang="en-US" dirty="0" err="1"/>
              <a:t>merge_tmvp_ref_idx_present_flag</a:t>
            </a:r>
            <a:r>
              <a:rPr lang="en-US" dirty="0"/>
              <a:t> equal to 1 indicates that merge_tmvp_ref_idxl0 and merge_tmvp_ref_idxl1 are present.</a:t>
            </a:r>
          </a:p>
          <a:p>
            <a:endParaRPr lang="en-US" dirty="0"/>
          </a:p>
          <a:p>
            <a:r>
              <a:rPr lang="en-US" b="1" dirty="0" smtClean="0"/>
              <a:t>Slice </a:t>
            </a:r>
            <a:r>
              <a:rPr lang="en-US" b="1" dirty="0"/>
              <a:t>header semantics</a:t>
            </a:r>
          </a:p>
          <a:p>
            <a:pPr lvl="1"/>
            <a:r>
              <a:rPr lang="en-US" b="1" dirty="0"/>
              <a:t>merge_tmvp_ref_idx_l0</a:t>
            </a:r>
            <a:r>
              <a:rPr lang="en-US" dirty="0"/>
              <a:t> specifies the reference index in list 0 for the temporal merging candidate in merge mode. merge_tmvp_ref_idx_l0 shall always refer to a valid list entry, and the resulting picture shall be the same for all slices of a coded picture. When merge_tmvp_ref_idx_l0 is not present, it is inferred to be equal to 0.</a:t>
            </a:r>
          </a:p>
          <a:p>
            <a:pPr lvl="1"/>
            <a:r>
              <a:rPr lang="en-US" b="1" dirty="0" smtClean="0"/>
              <a:t>merge_tmvp_ref_idx_l1</a:t>
            </a:r>
            <a:r>
              <a:rPr lang="en-US" dirty="0" smtClean="0"/>
              <a:t>.</a:t>
            </a:r>
          </a:p>
          <a:p>
            <a:pPr marL="180975" lvl="4" indent="-180975">
              <a:spcBef>
                <a:spcPts val="120"/>
              </a:spcBef>
              <a:spcAft>
                <a:spcPts val="120"/>
              </a:spcAft>
              <a:buFont typeface="Arial" pitchFamily="34" charset="0"/>
              <a:buChar char="•"/>
            </a:pPr>
            <a:r>
              <a:rPr lang="en-GB" sz="2400" b="1" dirty="0"/>
              <a:t>Derivation process for </a:t>
            </a:r>
            <a:r>
              <a:rPr lang="en-GB" sz="2400" b="1" dirty="0" err="1"/>
              <a:t>luma</a:t>
            </a:r>
            <a:r>
              <a:rPr lang="en-GB" sz="2400" b="1" dirty="0"/>
              <a:t> motion vectors for merge </a:t>
            </a:r>
            <a:r>
              <a:rPr lang="en-GB" sz="2400" b="1" dirty="0" smtClean="0"/>
              <a:t>mode</a:t>
            </a:r>
          </a:p>
          <a:p>
            <a:pPr marL="538162" lvl="5" indent="-180975">
              <a:spcBef>
                <a:spcPts val="120"/>
              </a:spcBef>
              <a:spcAft>
                <a:spcPts val="120"/>
              </a:spcAft>
              <a:buFont typeface="Arial" pitchFamily="34" charset="0"/>
              <a:buChar char="•"/>
            </a:pPr>
            <a:r>
              <a:rPr lang="en-GB" sz="2200" dirty="0" smtClean="0"/>
              <a:t>… The </a:t>
            </a:r>
            <a:r>
              <a:rPr lang="en-GB" sz="2200" dirty="0"/>
              <a:t>reference index for temporal merging candidate </a:t>
            </a:r>
            <a:r>
              <a:rPr lang="en-GB" sz="2200" dirty="0" err="1"/>
              <a:t>refIdxLX</a:t>
            </a:r>
            <a:r>
              <a:rPr lang="en-GB" sz="2200" dirty="0"/>
              <a:t> is set equal to </a:t>
            </a:r>
            <a:r>
              <a:rPr lang="en-GB" sz="2200" strike="sngStrike" dirty="0" smtClean="0">
                <a:solidFill>
                  <a:srgbClr val="FF0000"/>
                </a:solidFill>
              </a:rPr>
              <a:t>0</a:t>
            </a:r>
            <a:r>
              <a:rPr lang="en-GB" sz="2200" dirty="0" smtClean="0"/>
              <a:t> </a:t>
            </a:r>
            <a:r>
              <a:rPr lang="en-US" sz="2200" b="1" dirty="0" err="1" smtClean="0">
                <a:solidFill>
                  <a:schemeClr val="accent2"/>
                </a:solidFill>
              </a:rPr>
              <a:t>merge_tmvp_ref_idx_lX</a:t>
            </a:r>
            <a:r>
              <a:rPr lang="en-GB" sz="2200" dirty="0"/>
              <a:t> </a:t>
            </a:r>
            <a:r>
              <a:rPr lang="en-GB" sz="2200" dirty="0" smtClean="0"/>
              <a:t>…</a:t>
            </a:r>
            <a:endParaRPr lang="en-GB" sz="2200" b="1" dirty="0"/>
          </a:p>
          <a:p>
            <a:endParaRPr 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6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okia-Long-v1">
  <a:themeElements>
    <a:clrScheme name="Nokia-1">
      <a:dk1>
        <a:srgbClr val="124191"/>
      </a:dk1>
      <a:lt1>
        <a:srgbClr val="FFFFFF"/>
      </a:lt1>
      <a:dk2>
        <a:srgbClr val="646464"/>
      </a:dk2>
      <a:lt2>
        <a:srgbClr val="FFFFFF"/>
      </a:lt2>
      <a:accent1>
        <a:srgbClr val="2187B0"/>
      </a:accent1>
      <a:accent2>
        <a:srgbClr val="1F843E"/>
      </a:accent2>
      <a:accent3>
        <a:srgbClr val="E32C18"/>
      </a:accent3>
      <a:accent4>
        <a:srgbClr val="F39000"/>
      </a:accent4>
      <a:accent5>
        <a:srgbClr val="4D2383"/>
      </a:accent5>
      <a:accent6>
        <a:srgbClr val="196FB0"/>
      </a:accent6>
      <a:hlink>
        <a:srgbClr val="279FCE"/>
      </a:hlink>
      <a:folHlink>
        <a:srgbClr val="B592E1"/>
      </a:folHlink>
    </a:clrScheme>
    <a:fontScheme name="Nokia Pure font">
      <a:majorFont>
        <a:latin typeface="Nokia Pure Text"/>
        <a:ea typeface=""/>
        <a:cs typeface=""/>
      </a:majorFont>
      <a:minorFont>
        <a:latin typeface="Nokia Pure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Nokia-Long-v1</Template>
  <TotalTime>2340</TotalTime>
  <Words>313</Words>
  <Application>Microsoft Office PowerPoint</Application>
  <PresentationFormat>On-screen Show (4:3)</PresentationFormat>
  <Paragraphs>36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Nokia-Long-v1</vt:lpstr>
      <vt:lpstr>JCTVC-I0224</vt:lpstr>
      <vt:lpstr>Summary</vt:lpstr>
      <vt:lpstr>Summary</vt:lpstr>
      <vt:lpstr>Summary</vt:lpstr>
      <vt:lpstr>Proposal</vt:lpstr>
      <vt:lpstr>Changes in the syntax</vt:lpstr>
    </vt:vector>
  </TitlesOfParts>
  <Company>Nokia Oyj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AVIPA 2012</dc:title>
  <dc:creator>lainema</dc:creator>
  <cp:lastModifiedBy>Oguz Bici</cp:lastModifiedBy>
  <cp:revision>73</cp:revision>
  <dcterms:created xsi:type="dcterms:W3CDTF">2011-10-26T07:03:57Z</dcterms:created>
  <dcterms:modified xsi:type="dcterms:W3CDTF">2012-07-09T11:42:08Z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4c77e5a2-749d-47f9-9bbd-dc46bb971337</vt:lpwstr>
  </property>
  <property fmtid="{D5CDD505-2E9C-101B-9397-08002B2CF9AE}" pid="3" name="NokiaConfidentiality">
    <vt:lpwstr>Public</vt:lpwstr>
  </property>
</Properties>
</file>