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2"/>
  </p:notesMasterIdLst>
  <p:sldIdLst>
    <p:sldId id="257" r:id="rId3"/>
    <p:sldId id="334" r:id="rId4"/>
    <p:sldId id="341" r:id="rId5"/>
    <p:sldId id="335" r:id="rId6"/>
    <p:sldId id="342" r:id="rId7"/>
    <p:sldId id="343" r:id="rId8"/>
    <p:sldId id="344" r:id="rId9"/>
    <p:sldId id="336" r:id="rId10"/>
    <p:sldId id="292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84264" autoAdjust="0"/>
  </p:normalViewPr>
  <p:slideViewPr>
    <p:cSldViewPr>
      <p:cViewPr>
        <p:scale>
          <a:sx n="70" d="100"/>
          <a:sy n="70" d="100"/>
        </p:scale>
        <p:origin x="-10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1438" cy="714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D218B6-DA2A-48B5-A909-C06C481FF397}" type="datetime1">
              <a:rPr lang="zh-CN" altLang="en-US"/>
              <a:pPr/>
              <a:t>2012/7/13</a:t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第二级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第三级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第四级</a:t>
            </a:r>
            <a:endParaRPr lang="en-US" altLang="en-US" sz="1200"/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59CC60-5FAC-4890-B50D-8E4E5636B6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02656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2012/7/13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2012/7/13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4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2012/7/13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721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2012/7/13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11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7D218B6-DA2A-48B5-A909-C06C481FF397}" type="datetime1">
              <a:rPr lang="zh-CN" altLang="en-US" smtClean="0"/>
              <a:pPr/>
              <a:t>2012/7/13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9CC60-5FAC-4890-B50D-8E4E5636B69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A47D1-7AD8-433E-BD7C-5E5F854DCE9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040B5-B4A5-4AA4-80D0-430996AFC4DB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CA86B-C2E4-411D-9E37-218D2640F73E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D49F8A-C064-4221-A9DF-06A16272907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BF238-52CF-47CF-91D3-F4E01860A35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C214-EC3D-4F86-9022-787AEA4BF5CB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D3FBB-3B12-4AF7-9012-56ED0D2CB06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820AF-A1D2-49CB-8DE4-FE696B91A913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4CF6F-8C75-4E33-A031-B26E9BEE71D5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1600F-C67B-4B0A-86D6-8CEA7BBC1E3A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49663-4830-40B7-8C2B-6CF47FBC03F9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A9B9C-C5A0-46F0-BD6A-6718163A6AF6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479B2-BAC2-4EC1-839D-79540335ECA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C0CBF-4E86-4721-8FAD-D84C60D71D1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E3847-491A-4E8C-A977-09E65F5C6216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0B94D-FD1E-4F2F-BE2A-43291FAC60C4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6801FCB7-0E31-41C1-BCE5-D93F10FD932E}" type="slidenum">
              <a:rPr lang="en-US" altLang="zh-CN"/>
              <a:pPr/>
              <a:t>‹#›</a:t>
            </a:fld>
            <a:endParaRPr lang="en-US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8B43C-8AC3-4AEE-BB82-C5D9A8036167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1244B-9757-44FD-A8A1-806F37AABBC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4CC71-9CD6-42AA-BF0F-9B2E4D028664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7B07E-B147-45D2-BF58-1BC6CFFC28A9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0BEF5-73B7-4094-A039-357295E604DF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E293E-D77C-4BF1-92EF-439EE0224065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4B3F4-4BDE-4713-8384-53EC6B1A9BD3}" type="slidenum">
              <a:rPr lang="en-US" altLang="en-US"/>
              <a:pPr/>
              <a:t>‹#›</a:t>
            </a:fld>
            <a:endParaRPr lang="en-US" sz="1800" b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8600" y="0"/>
            <a:ext cx="8763000" cy="9906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772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Times New Roman" pitchFamily="18" charset="0"/>
              </a:rPr>
              <a:t>按一下以編輯母片</a:t>
            </a:r>
          </a:p>
          <a:p>
            <a:pPr lvl="1"/>
            <a:r>
              <a:rPr lang="zh-CN" smtClean="0">
                <a:sym typeface="Times New Roman" pitchFamily="18" charset="0"/>
              </a:rPr>
              <a:t>第二層</a:t>
            </a:r>
          </a:p>
          <a:p>
            <a:pPr lvl="2"/>
            <a:r>
              <a:rPr lang="zh-CN" smtClean="0">
                <a:sym typeface="Times New Roman" pitchFamily="18" charset="0"/>
              </a:rPr>
              <a:t>第三層</a:t>
            </a:r>
          </a:p>
          <a:p>
            <a:pPr lvl="3"/>
            <a:r>
              <a:rPr lang="zh-CN" smtClean="0">
                <a:sym typeface="Times New Roman" pitchFamily="18" charset="0"/>
              </a:rPr>
              <a:t>第四層</a:t>
            </a:r>
          </a:p>
          <a:p>
            <a:pPr lvl="4"/>
            <a:r>
              <a:rPr lang="zh-CN" smtClean="0">
                <a:sym typeface="Times New Roman" pitchFamily="18" charset="0"/>
              </a:rPr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F42F83B9-E6DD-46F0-BFE5-FF15B545A8F2}" type="slidenum">
              <a:rPr lang="en-US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+mj-lt"/>
          <a:ea typeface="+mj-ea"/>
          <a:cs typeface="+mj-cs"/>
          <a:sym typeface="Times New Roman" pitchFamily="18" charset="0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FFFFFF"/>
          </a:solidFill>
          <a:latin typeface="Times New Roman" pitchFamily="18" charset="0"/>
          <a:ea typeface="PMingLiU" pitchFamily="18" charset="-120"/>
          <a:sym typeface="Times New Roman" pitchFamily="18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>
                <a:sym typeface="Calibri" pitchFamily="34" charset="0"/>
              </a:rPr>
              <a:t>Cliquez pour modifier les styles du texte du masque</a:t>
            </a:r>
          </a:p>
          <a:p>
            <a:pPr lvl="1"/>
            <a:r>
              <a:rPr lang="en-US" altLang="zh-CN" smtClean="0">
                <a:sym typeface="Calibri" pitchFamily="34" charset="0"/>
              </a:rPr>
              <a:t>Deuxième niveau</a:t>
            </a:r>
          </a:p>
          <a:p>
            <a:pPr lvl="2"/>
            <a:r>
              <a:rPr lang="en-US" altLang="zh-CN" smtClean="0">
                <a:sym typeface="Calibri" pitchFamily="34" charset="0"/>
              </a:rPr>
              <a:t>Troisième niveau</a:t>
            </a:r>
          </a:p>
          <a:p>
            <a:pPr lvl="3"/>
            <a:r>
              <a:rPr lang="en-US" altLang="zh-CN" smtClean="0">
                <a:sym typeface="Calibri" pitchFamily="34" charset="0"/>
              </a:rPr>
              <a:t>Quatrième niveau</a:t>
            </a:r>
          </a:p>
          <a:p>
            <a:pPr lvl="4"/>
            <a:r>
              <a:rPr lang="en-US" altLang="zh-CN" smtClean="0">
                <a:sym typeface="Calibri" pitchFamily="34" charset="0"/>
              </a:rPr>
              <a:t>Cinquième niveau</a:t>
            </a:r>
          </a:p>
        </p:txBody>
      </p:sp>
      <p:sp>
        <p:nvSpPr>
          <p:cNvPr id="2052" name="Espace réservé de la dat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Calibri" pitchFamily="34" charset="0"/>
              </a:defRPr>
            </a:lvl1pPr>
          </a:lstStyle>
          <a:p>
            <a:fld id="{9FCDE57B-EA40-43E8-AB98-B0C892A6EE73}" type="datetime1">
              <a:rPr lang="en-US" altLang="zh-CN"/>
              <a:pPr/>
              <a:t>7/13/2012</a:t>
            </a:fld>
            <a:endParaRPr lang="en-US" altLang="zh-CN"/>
          </a:p>
        </p:txBody>
      </p:sp>
      <p:sp>
        <p:nvSpPr>
          <p:cNvPr id="2053" name="Espace réservé du pied de pag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054" name="Espace réservé du numéro de diapositiv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sym typeface="Calibri" pitchFamily="34" charset="0"/>
              </a:defRPr>
            </a:lvl1pPr>
          </a:lstStyle>
          <a:p>
            <a:fld id="{DE93F954-03E3-4D7D-98C1-CBDD623708C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85B0-AFF9-4861-B069-7EED18CCE83C}" type="slidenum">
              <a:rPr lang="en-US" altLang="en-US"/>
              <a:pPr/>
              <a:t>1</a:t>
            </a:fld>
            <a:endParaRPr lang="en-US" sz="1800" b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914400"/>
            <a:ext cx="7772400" cy="1143000"/>
          </a:xfrm>
          <a:ln/>
        </p:spPr>
        <p:txBody>
          <a:bodyPr/>
          <a:lstStyle/>
          <a:p>
            <a:r>
              <a:rPr lang="en-US" sz="2800" dirty="0" smtClean="0"/>
              <a:t>JCTVC-J0219 On signaling the syntax of MVP flag</a:t>
            </a:r>
            <a:endParaRPr lang="en-US" sz="2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214414" y="4071942"/>
            <a:ext cx="6854848" cy="1114436"/>
          </a:xfrm>
          <a:prstGeom prst="rect">
            <a:avLst/>
          </a:prstGeom>
          <a:noFill/>
          <a:ln/>
        </p:spPr>
        <p:txBody>
          <a:bodyPr/>
          <a:lstStyle/>
          <a:p>
            <a:pPr marL="0" indent="0" algn="ctr">
              <a:buFont typeface="Arial" pitchFamily="34" charset="0"/>
              <a:buNone/>
            </a:pP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Yongfang Shi,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Xingyu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Zhang, Oscar C. Au,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Feng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 </a:t>
            </a:r>
            <a:r>
              <a:rPr lang="en-US" sz="2400" dirty="0" err="1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Zou</a:t>
            </a:r>
            <a:r>
              <a:rPr lang="en-US" sz="2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, Chao Pang</a:t>
            </a:r>
            <a:endParaRPr 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211033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Background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8192" y="1785926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In HM7.0, the motion information inside a reference list for a PU is sent is the order: reference index, MVD information, and MVP flag.</a:t>
            </a:r>
          </a:p>
        </p:txBody>
      </p:sp>
      <p:sp>
        <p:nvSpPr>
          <p:cNvPr id="8" name="Rectangle 7"/>
          <p:cNvSpPr/>
          <p:nvPr/>
        </p:nvSpPr>
        <p:spPr>
          <a:xfrm>
            <a:off x="985800" y="3214686"/>
            <a:ext cx="222887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Ref_idx_l0[x0][y0]</a:t>
            </a:r>
            <a:endParaRPr lang="zh-CN" alt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023892" y="3891916"/>
            <a:ext cx="2262224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altLang="zh-CN" sz="2000" dirty="0" err="1" smtClean="0"/>
              <a:t>mvd_coding</a:t>
            </a:r>
            <a:endParaRPr lang="en-US" altLang="zh-CN" sz="2000" dirty="0" smtClean="0"/>
          </a:p>
          <a:p>
            <a:pPr algn="r"/>
            <a:r>
              <a:rPr lang="en-US" altLang="zh-CN" sz="2000" dirty="0" smtClean="0"/>
              <a:t>(mvd_l0[x0][y0][0],  mvd_l0[x0][y0][1])</a:t>
            </a:r>
            <a:endParaRPr lang="zh-CN" alt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1000100" y="5000636"/>
            <a:ext cx="228601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mvp_l0_flag[x0][y0]</a:t>
            </a:r>
            <a:endParaRPr lang="zh-CN" altLang="en-US" sz="2000" dirty="0"/>
          </a:p>
        </p:txBody>
      </p:sp>
      <p:sp>
        <p:nvSpPr>
          <p:cNvPr id="19" name="Down Arrow 18"/>
          <p:cNvSpPr/>
          <p:nvPr/>
        </p:nvSpPr>
        <p:spPr>
          <a:xfrm>
            <a:off x="2000232" y="3677602"/>
            <a:ext cx="121441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Down Arrow 19"/>
          <p:cNvSpPr/>
          <p:nvPr/>
        </p:nvSpPr>
        <p:spPr>
          <a:xfrm>
            <a:off x="1988336" y="4714884"/>
            <a:ext cx="15477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428993" y="4380079"/>
            <a:ext cx="101681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011967"/>
              </p:ext>
            </p:extLst>
          </p:nvPr>
        </p:nvGraphicFramePr>
        <p:xfrm>
          <a:off x="4857752" y="2571744"/>
          <a:ext cx="4214842" cy="422277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31025"/>
                <a:gridCol w="1083817"/>
              </a:tblGrid>
              <a:tr h="28574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</a:rPr>
                        <a:t>mvd_coding</a:t>
                      </a:r>
                      <a:r>
                        <a:rPr lang="en-GB" sz="1600" dirty="0">
                          <a:effectLst/>
                        </a:rPr>
                        <a:t>( </a:t>
                      </a:r>
                      <a:r>
                        <a:rPr lang="en-GB" sz="1600" dirty="0" err="1">
                          <a:effectLst/>
                        </a:rPr>
                        <a:t>mvd_x</a:t>
                      </a:r>
                      <a:r>
                        <a:rPr lang="en-GB" sz="1600" dirty="0">
                          <a:effectLst/>
                        </a:rPr>
                        <a:t>, </a:t>
                      </a:r>
                      <a:r>
                        <a:rPr lang="en-GB" sz="1600" dirty="0" err="1">
                          <a:effectLst/>
                        </a:rPr>
                        <a:t>mvd_y</a:t>
                      </a:r>
                      <a:r>
                        <a:rPr lang="en-GB" sz="1600" dirty="0">
                          <a:effectLst/>
                        </a:rPr>
                        <a:t> ) {</a:t>
                      </a:r>
                      <a:endParaRPr lang="zh-CN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</a:rPr>
                        <a:t>Descriptor</a:t>
                      </a:r>
                      <a:endParaRPr lang="zh-CN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abs_mvd_greater0_flag[ 0 ]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</a:rPr>
                        <a:t>ae(v)</a:t>
                      </a:r>
                      <a:endParaRPr lang="zh-CN" sz="1600" b="1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abs_mvd_greater0_flag[ 1 ]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effectLst/>
                        </a:rPr>
                        <a:t>ae</a:t>
                      </a:r>
                      <a:r>
                        <a:rPr lang="en-GB" sz="1600" b="1" dirty="0">
                          <a:effectLst/>
                        </a:rPr>
                        <a:t>(v)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if(abs_mvd_greater0_flag[ 0 ] )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	abs_mvd_greater1_flag[ 0 ]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effectLst/>
                        </a:rPr>
                        <a:t>ae</a:t>
                      </a:r>
                      <a:r>
                        <a:rPr lang="en-GB" sz="1600" b="1" dirty="0">
                          <a:effectLst/>
                        </a:rPr>
                        <a:t>(v)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if(abs_mvd_greater0_flag[ 1 ] )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zh-CN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	abs_mvd_greater1_flag[ 1 ]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effectLst/>
                        </a:rPr>
                        <a:t>ae</a:t>
                      </a:r>
                      <a:r>
                        <a:rPr lang="en-GB" sz="1600" b="1" dirty="0">
                          <a:effectLst/>
                        </a:rPr>
                        <a:t>(v)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if(abs_mvd_greater0_flag[ 0 ] ) {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	if(abs_mvd_greater1_flag[ 0 ] )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		abs_mvd_minus2[ 0 ]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</a:rPr>
                        <a:t>ae(v)</a:t>
                      </a:r>
                      <a:endParaRPr lang="zh-CN" sz="1600" b="1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</a:rPr>
                        <a:t>		</a:t>
                      </a:r>
                      <a:r>
                        <a:rPr lang="en-GB" sz="1600" b="1" dirty="0" err="1">
                          <a:effectLst/>
                        </a:rPr>
                        <a:t>mvd_sign_flag</a:t>
                      </a:r>
                      <a:r>
                        <a:rPr lang="en-GB" sz="1600" b="1" dirty="0">
                          <a:effectLst/>
                        </a:rPr>
                        <a:t>[ 0 ]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effectLst/>
                        </a:rPr>
                        <a:t>ae</a:t>
                      </a:r>
                      <a:r>
                        <a:rPr lang="en-GB" sz="1600" b="1" dirty="0">
                          <a:effectLst/>
                        </a:rPr>
                        <a:t>(v)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}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if(abs_mvd_greater0_flag[ 1 ] ) {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	if(abs_mvd_greater1_flag[ 1 ] )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</a:rPr>
                        <a:t>			abs_mvd_minus2[ 1 ]</a:t>
                      </a:r>
                      <a:endParaRPr lang="zh-CN" sz="1600" b="1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</a:rPr>
                        <a:t>ae(v)</a:t>
                      </a:r>
                      <a:endParaRPr lang="zh-CN" sz="1600" b="1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</a:rPr>
                        <a:t>		mvd_sign_flag[ 1 ]</a:t>
                      </a:r>
                      <a:endParaRPr lang="zh-CN" sz="1600" b="1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err="1">
                          <a:effectLst/>
                        </a:rPr>
                        <a:t>ae</a:t>
                      </a:r>
                      <a:r>
                        <a:rPr lang="en-GB" sz="1600" b="1" dirty="0">
                          <a:effectLst/>
                        </a:rPr>
                        <a:t>(v)</a:t>
                      </a:r>
                      <a:endParaRPr lang="zh-CN" sz="16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6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</a:rPr>
                        <a:t>	}</a:t>
                      </a:r>
                      <a:endParaRPr lang="zh-CN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zh-CN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21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214554"/>
            <a:ext cx="52864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zh-CN" sz="2000" dirty="0" smtClean="0"/>
              <a:t>Syntax </a:t>
            </a:r>
            <a:r>
              <a:rPr lang="en-GB" altLang="zh-CN" sz="2000" b="1" i="1" dirty="0"/>
              <a:t>abs_mvd_minus2[ 0 </a:t>
            </a:r>
            <a:r>
              <a:rPr lang="en-GB" altLang="zh-CN" sz="2000" b="1" i="1" dirty="0" smtClean="0"/>
              <a:t>]</a:t>
            </a:r>
            <a:r>
              <a:rPr lang="en-GB" altLang="zh-CN" sz="2000" dirty="0" smtClean="0"/>
              <a:t> and </a:t>
            </a:r>
            <a:r>
              <a:rPr lang="en-GB" altLang="zh-CN" sz="2000" b="1" i="1" dirty="0"/>
              <a:t>abs_mvd_minus2[ </a:t>
            </a:r>
            <a:r>
              <a:rPr lang="en-GB" altLang="zh-CN" sz="2000" b="1" i="1" dirty="0" smtClean="0"/>
              <a:t>1</a:t>
            </a:r>
            <a:r>
              <a:rPr lang="en-GB" altLang="zh-CN" sz="2000" b="1" i="1" dirty="0"/>
              <a:t> </a:t>
            </a:r>
            <a:r>
              <a:rPr lang="en-GB" altLang="zh-CN" sz="2000" b="1" i="1" dirty="0" smtClean="0"/>
              <a:t>]</a:t>
            </a:r>
            <a:r>
              <a:rPr lang="en-GB" altLang="zh-CN" sz="2000" dirty="0" smtClean="0"/>
              <a:t> are coded via </a:t>
            </a:r>
            <a:r>
              <a:rPr lang="en-GB" altLang="zh-CN" sz="2000" dirty="0"/>
              <a:t>1st order 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Exp-Golomb</a:t>
            </a:r>
            <a:r>
              <a:rPr lang="en-US" altLang="zh-CN" sz="2000" dirty="0"/>
              <a:t> </a:t>
            </a:r>
            <a:r>
              <a:rPr lang="en-CA" altLang="zh-CN" sz="2000" dirty="0" smtClean="0"/>
              <a:t>code.</a:t>
            </a:r>
          </a:p>
          <a:p>
            <a:endParaRPr lang="en-CA" altLang="zh-CN" sz="2000" dirty="0" smtClean="0"/>
          </a:p>
          <a:p>
            <a:pPr marL="342900" indent="-342900">
              <a:buFontTx/>
              <a:buChar char="-"/>
            </a:pPr>
            <a:r>
              <a:rPr lang="en-CA" altLang="zh-CN" sz="2000" dirty="0" smtClean="0"/>
              <a:t> It </a:t>
            </a:r>
            <a:r>
              <a:rPr lang="en-CA" altLang="zh-CN" sz="2000" dirty="0" smtClean="0"/>
              <a:t>takes </a:t>
            </a:r>
            <a:r>
              <a:rPr lang="en-CA" altLang="zh-CN" sz="2000" dirty="0" smtClean="0"/>
              <a:t>a </a:t>
            </a:r>
            <a:r>
              <a:rPr lang="en-CA" altLang="zh-CN" sz="2000" dirty="0" smtClean="0"/>
              <a:t>longer </a:t>
            </a:r>
            <a:r>
              <a:rPr lang="en-CA" altLang="zh-CN" sz="2000" dirty="0" smtClean="0"/>
              <a:t>time to parsing MVD when the magnitude of MVD is large.</a:t>
            </a:r>
          </a:p>
          <a:p>
            <a:pPr marL="342900" indent="-342900">
              <a:buFontTx/>
              <a:buChar char="-"/>
            </a:pPr>
            <a:endParaRPr lang="en-CA" altLang="zh-CN" sz="2000" dirty="0"/>
          </a:p>
          <a:p>
            <a:pPr marL="342900" indent="-342900">
              <a:buFontTx/>
              <a:buChar char="-"/>
            </a:pPr>
            <a:r>
              <a:rPr lang="en-CA" altLang="zh-CN" sz="2000" dirty="0" smtClean="0"/>
              <a:t>MVP can not be decoded until all </a:t>
            </a:r>
            <a:r>
              <a:rPr lang="en-CA" altLang="zh-CN" sz="2000" dirty="0" err="1" smtClean="0"/>
              <a:t>mvd</a:t>
            </a:r>
            <a:r>
              <a:rPr lang="en-CA" altLang="zh-CN" sz="2000" dirty="0" smtClean="0"/>
              <a:t> related </a:t>
            </a:r>
            <a:r>
              <a:rPr lang="en-US" altLang="zh-CN" sz="2000" dirty="0" smtClean="0"/>
              <a:t>syntaxes in a reference list are parsed.</a:t>
            </a:r>
            <a:endParaRPr lang="zh-CN" alt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915022" y="2571744"/>
            <a:ext cx="222887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Ref_idx_l0[x0][y0]</a:t>
            </a:r>
            <a:endParaRPr lang="zh-CN" alt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5953114" y="3248974"/>
            <a:ext cx="2262224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altLang="zh-CN" sz="2000" dirty="0" err="1" smtClean="0"/>
              <a:t>mvd_coding</a:t>
            </a:r>
            <a:endParaRPr lang="en-US" altLang="zh-CN" sz="2000" dirty="0" smtClean="0"/>
          </a:p>
          <a:p>
            <a:pPr algn="r"/>
            <a:r>
              <a:rPr lang="en-US" altLang="zh-CN" sz="2000" dirty="0" smtClean="0"/>
              <a:t>(mvd_l0[x0][y0][0],  mvd_l0[x0][y0][1])</a:t>
            </a:r>
            <a:endParaRPr lang="zh-CN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929322" y="4357694"/>
            <a:ext cx="228601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mvp_l0_flag[x0][y0]</a:t>
            </a:r>
            <a:endParaRPr lang="zh-CN" altLang="en-US" sz="2000" dirty="0"/>
          </a:p>
        </p:txBody>
      </p:sp>
      <p:sp>
        <p:nvSpPr>
          <p:cNvPr id="8" name="Down Arrow 7"/>
          <p:cNvSpPr/>
          <p:nvPr/>
        </p:nvSpPr>
        <p:spPr>
          <a:xfrm>
            <a:off x="6929454" y="3034660"/>
            <a:ext cx="121441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Down Arrow 8"/>
          <p:cNvSpPr/>
          <p:nvPr/>
        </p:nvSpPr>
        <p:spPr>
          <a:xfrm>
            <a:off x="6917558" y="4071942"/>
            <a:ext cx="15477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85720" y="1211033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Background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189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1211033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Proposed Modification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071678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This contribution proposes to signal MVP flag in front of MVD related syntax. </a:t>
            </a:r>
            <a:endParaRPr lang="en-US" altLang="zh-CN" sz="2400" dirty="0"/>
          </a:p>
          <a:p>
            <a:endParaRPr lang="en-US" altLang="zh-CN" sz="2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500297" y="3000372"/>
            <a:ext cx="2228878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Ref_idx_l0[x0][y0]</a:t>
            </a:r>
            <a:endParaRPr lang="zh-CN" alt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2500297" y="4643446"/>
            <a:ext cx="3571901" cy="6429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altLang="zh-CN" sz="2000" dirty="0" err="1" smtClean="0"/>
              <a:t>mvd_coding</a:t>
            </a:r>
            <a:r>
              <a:rPr lang="en-US" altLang="zh-CN" sz="2000" dirty="0" smtClean="0"/>
              <a:t>(mvd_l0[x0][y0][0],  mvd_l0[x0][y0][1])</a:t>
            </a:r>
            <a:endParaRPr lang="zh-CN" alt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500297" y="3714752"/>
            <a:ext cx="2357454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/>
              <a:t>mvp_l0_flag[x0][y0]</a:t>
            </a:r>
            <a:endParaRPr lang="zh-CN" altLang="en-US" sz="2000" dirty="0"/>
          </a:p>
        </p:txBody>
      </p:sp>
      <p:sp>
        <p:nvSpPr>
          <p:cNvPr id="12" name="Down Arrow 11"/>
          <p:cNvSpPr/>
          <p:nvPr/>
        </p:nvSpPr>
        <p:spPr>
          <a:xfrm>
            <a:off x="3500429" y="3429000"/>
            <a:ext cx="121441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Down Arrow 12"/>
          <p:cNvSpPr/>
          <p:nvPr/>
        </p:nvSpPr>
        <p:spPr>
          <a:xfrm>
            <a:off x="3521865" y="4286256"/>
            <a:ext cx="9287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71472" y="565007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Benefits: 1, parallel friendly</a:t>
            </a:r>
          </a:p>
          <a:p>
            <a:r>
              <a:rPr lang="en-US" altLang="zh-CN" sz="2000" dirty="0"/>
              <a:t> </a:t>
            </a:r>
            <a:r>
              <a:rPr lang="en-US" altLang="zh-CN" sz="2000" dirty="0" smtClean="0"/>
              <a:t>               2, neater design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9221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-32" y="1714492"/>
            <a:ext cx="4537871" cy="5715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+mj-lt"/>
                <a:ea typeface="+mj-ea"/>
                <a:cs typeface="+mj-cs"/>
                <a:sym typeface="Times New Roman" pitchFamily="18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9pPr>
          </a:lstStyle>
          <a:p>
            <a:pPr algn="l"/>
            <a:r>
              <a:rPr lang="en-US" altLang="zh-CN" sz="1800" dirty="0" smtClean="0">
                <a:solidFill>
                  <a:schemeClr val="tx1"/>
                </a:solidFill>
              </a:rPr>
              <a:t>1,  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T_Parsing</a:t>
            </a:r>
            <a:r>
              <a:rPr lang="en-US" altLang="zh-CN" sz="1800" dirty="0" smtClean="0">
                <a:solidFill>
                  <a:schemeClr val="tx1"/>
                </a:solidFill>
              </a:rPr>
              <a:t> =&lt;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T_BuildList</a:t>
            </a:r>
            <a:r>
              <a:rPr lang="en-US" altLang="zh-CN" sz="1800" dirty="0" smtClean="0">
                <a:solidFill>
                  <a:schemeClr val="tx1"/>
                </a:solidFill>
              </a:rPr>
              <a:t> (No difference)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32" y="2214554"/>
            <a:ext cx="9001187" cy="3786213"/>
            <a:chOff x="-267017" y="1062181"/>
            <a:chExt cx="10973068" cy="4268011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285853" y="1464823"/>
              <a:ext cx="0" cy="306008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-267017" y="3172719"/>
              <a:ext cx="1912114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T_BuildList</a:t>
              </a:r>
              <a:endParaRPr lang="zh-CN" alt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964413" y="1464823"/>
              <a:ext cx="9567463" cy="0"/>
            </a:xfrm>
            <a:prstGeom prst="line">
              <a:avLst/>
            </a:prstGeom>
            <a:ln w="22225" cmpd="sng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018694" y="1062181"/>
              <a:ext cx="2071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Start parsing syntax in a PU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736004" y="2189580"/>
              <a:ext cx="0" cy="1214446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681124" y="3397508"/>
              <a:ext cx="92575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681124" y="3987378"/>
              <a:ext cx="9024927" cy="54358"/>
            </a:xfrm>
            <a:prstGeom prst="line">
              <a:avLst/>
            </a:prstGeom>
            <a:ln w="22225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736004" y="3397508"/>
              <a:ext cx="0" cy="6619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14348" y="5330192"/>
              <a:ext cx="23955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285853" y="4524907"/>
              <a:ext cx="0" cy="7858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357290" y="4766493"/>
              <a:ext cx="2295547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T_DecodeMVP</a:t>
              </a:r>
              <a:endParaRPr lang="zh-CN" alt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23091" y="2900650"/>
              <a:ext cx="2507477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T_ParsingMVD</a:t>
              </a:r>
              <a:endParaRPr lang="zh-CN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23091" y="3558565"/>
              <a:ext cx="2625363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T_ParsingMvpFlag</a:t>
              </a:r>
              <a:endParaRPr lang="zh-CN" alt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6643702" y="1464823"/>
              <a:ext cx="0" cy="306008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89040" y="4524907"/>
              <a:ext cx="70976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6643702" y="4524907"/>
              <a:ext cx="0" cy="7858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429256" y="5330192"/>
              <a:ext cx="23955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700011" y="4685965"/>
              <a:ext cx="2643207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T_DecodeMVP</a:t>
              </a:r>
              <a:endParaRPr lang="zh-CN" altLang="en-US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-267017" y="2208631"/>
              <a:ext cx="9093607" cy="0"/>
            </a:xfrm>
            <a:prstGeom prst="line">
              <a:avLst/>
            </a:prstGeom>
            <a:ln w="1270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048362" y="2833808"/>
              <a:ext cx="0" cy="1214446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929454" y="2833808"/>
              <a:ext cx="142876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048362" y="2189580"/>
              <a:ext cx="0" cy="6619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135450" y="2350637"/>
              <a:ext cx="2682565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T_ParsingMvpFlag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48362" y="3397508"/>
              <a:ext cx="2365514" cy="41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 smtClean="0"/>
                <a:t>T_ParsingMVD</a:t>
              </a:r>
              <a:endParaRPr lang="zh-CN" altLang="en-US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429124" y="3429000"/>
            <a:ext cx="156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T_BuildList</a:t>
            </a:r>
            <a:endParaRPr lang="zh-CN" altLang="en-US" dirty="0"/>
          </a:p>
        </p:txBody>
      </p:sp>
      <p:sp>
        <p:nvSpPr>
          <p:cNvPr id="36" name="Rectangle 35"/>
          <p:cNvSpPr/>
          <p:nvPr/>
        </p:nvSpPr>
        <p:spPr>
          <a:xfrm>
            <a:off x="41380" y="6072206"/>
            <a:ext cx="4209150" cy="6900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 current design(HM7.0)</a:t>
            </a:r>
          </a:p>
          <a:p>
            <a:pPr algn="ctr"/>
            <a:r>
              <a:rPr lang="en-US" altLang="zh-CN" dirty="0" err="1" smtClean="0"/>
              <a:t>T_prepare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T_BuildList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T_DecodeMVP</a:t>
            </a:r>
            <a:endParaRPr lang="zh-CN" altLang="en-US" dirty="0"/>
          </a:p>
        </p:txBody>
      </p:sp>
      <p:sp>
        <p:nvSpPr>
          <p:cNvPr id="37" name="Rectangle 36"/>
          <p:cNvSpPr/>
          <p:nvPr/>
        </p:nvSpPr>
        <p:spPr>
          <a:xfrm>
            <a:off x="4929190" y="6072206"/>
            <a:ext cx="4214810" cy="64294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 proposed scheme</a:t>
            </a:r>
          </a:p>
          <a:p>
            <a:pPr algn="ctr"/>
            <a:r>
              <a:rPr lang="en-US" altLang="zh-CN" dirty="0" err="1" smtClean="0"/>
              <a:t>T_prepare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T_BuildList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T_DecodeMVP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571736" y="2925545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finish parsing reference index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57686" y="6072206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=</a:t>
            </a:r>
            <a:endParaRPr lang="zh-CN" altLang="en-US" sz="40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786842" y="2576184"/>
            <a:ext cx="0" cy="2233354"/>
          </a:xfrm>
          <a:prstGeom prst="straightConnector1">
            <a:avLst/>
          </a:prstGeom>
          <a:ln w="22225">
            <a:prstDash val="dash"/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572396" y="38576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chemeClr val="accent5">
                    <a:lumMod val="50000"/>
                  </a:schemeClr>
                </a:solidFill>
              </a:rPr>
              <a:t>T_Parsing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5720" y="1139595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Benefits: parallel friendly</a:t>
            </a:r>
          </a:p>
        </p:txBody>
      </p:sp>
    </p:spTree>
    <p:extLst>
      <p:ext uri="{BB962C8B-B14F-4D97-AF65-F5344CB8AC3E}">
        <p14:creationId xmlns:p14="http://schemas.microsoft.com/office/powerpoint/2010/main" val="4923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-71439" y="2428868"/>
            <a:ext cx="9144033" cy="3645634"/>
            <a:chOff x="-320933" y="928670"/>
            <a:chExt cx="10155290" cy="4410042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5867468" y="1268870"/>
              <a:ext cx="0" cy="116920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-320933" y="928670"/>
              <a:ext cx="10155290" cy="4410042"/>
              <a:chOff x="-320933" y="928670"/>
              <a:chExt cx="10155290" cy="441004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-320933" y="928670"/>
                <a:ext cx="10155290" cy="4410042"/>
                <a:chOff x="-320933" y="928670"/>
                <a:chExt cx="10155290" cy="4410042"/>
              </a:xfrm>
            </p:grpSpPr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1027821" y="1268870"/>
                  <a:ext cx="0" cy="116920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-320933" y="1571613"/>
                  <a:ext cx="2071702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T_BuildList</a:t>
                  </a:r>
                  <a:endParaRPr lang="zh-CN" altLang="en-US" dirty="0"/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785786" y="4466477"/>
                  <a:ext cx="9048571" cy="0"/>
                </a:xfrm>
                <a:prstGeom prst="line">
                  <a:avLst/>
                </a:prstGeom>
                <a:ln w="2222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785788" y="1251835"/>
                  <a:ext cx="9048569" cy="17035"/>
                </a:xfrm>
                <a:prstGeom prst="line">
                  <a:avLst/>
                </a:prstGeom>
                <a:ln w="22225"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3143240" y="928670"/>
                  <a:ext cx="207170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solidFill>
                        <a:srgbClr val="FF0000"/>
                      </a:solidFill>
                    </a:rPr>
                    <a:t>Start parsing syntax in a PU</a:t>
                  </a: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14917" y="2105702"/>
                  <a:ext cx="8071925" cy="1372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1662529" y="2107074"/>
                  <a:ext cx="0" cy="166806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1428728" y="3775141"/>
                  <a:ext cx="1035850" cy="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1662529" y="3775141"/>
                  <a:ext cx="0" cy="661994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785786" y="5330646"/>
                  <a:ext cx="239553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1027821" y="4466477"/>
                  <a:ext cx="0" cy="872235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1186498" y="4725727"/>
                  <a:ext cx="20717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T_DecodeMVP</a:t>
                  </a:r>
                  <a:endParaRPr lang="zh-CN" altLang="en-US" dirty="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1741868" y="3060142"/>
                  <a:ext cx="2071702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T_ParsingMVD</a:t>
                  </a:r>
                  <a:endParaRPr lang="zh-CN" altLang="en-US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1647599" y="3990362"/>
                  <a:ext cx="2792337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T_ParsingMvpFlag</a:t>
                  </a:r>
                  <a:endParaRPr lang="zh-CN" altLang="en-US" dirty="0"/>
                </a:p>
              </p:txBody>
            </p:sp>
            <p:cxnSp>
              <p:nvCxnSpPr>
                <p:cNvPr id="50" name="Straight Arrow Connector 49"/>
                <p:cNvCxnSpPr/>
                <p:nvPr/>
              </p:nvCxnSpPr>
              <p:spPr>
                <a:xfrm>
                  <a:off x="5867468" y="2738137"/>
                  <a:ext cx="0" cy="785817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50"/>
                <p:cNvSpPr txBox="1"/>
                <p:nvPr/>
              </p:nvSpPr>
              <p:spPr>
                <a:xfrm>
                  <a:off x="4042683" y="2997388"/>
                  <a:ext cx="20717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T_DecodeMVP</a:t>
                  </a:r>
                  <a:endParaRPr lang="zh-CN" altLang="en-US" dirty="0"/>
                </a:p>
              </p:txBody>
            </p: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5708791" y="2750016"/>
                  <a:ext cx="1785950" cy="19052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>
                  <a:off x="6264160" y="2107074"/>
                  <a:ext cx="0" cy="661994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53"/>
                <p:cNvSpPr txBox="1"/>
                <p:nvPr/>
              </p:nvSpPr>
              <p:spPr>
                <a:xfrm>
                  <a:off x="6286845" y="2219636"/>
                  <a:ext cx="2436808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T_ParsingMvpFlag</a:t>
                  </a:r>
                  <a:endParaRPr lang="zh-CN" altLang="en-US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6343499" y="3170222"/>
                  <a:ext cx="2071702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T_ParsingMVD</a:t>
                  </a:r>
                  <a:endParaRPr lang="zh-CN" altLang="en-US" dirty="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5946806" y="1600029"/>
                  <a:ext cx="1571637" cy="446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err="1" smtClean="0"/>
                    <a:t>T_BuildList</a:t>
                  </a:r>
                  <a:endParaRPr lang="zh-CN" altLang="en-US" dirty="0"/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3143240" y="1782537"/>
                <a:ext cx="20717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</a:rPr>
                  <a:t>finish parsing reference index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3" name="Rectangle 62"/>
          <p:cNvSpPr/>
          <p:nvPr/>
        </p:nvSpPr>
        <p:spPr>
          <a:xfrm>
            <a:off x="41379" y="6167937"/>
            <a:ext cx="4387745" cy="6900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 current design(HM7.0)</a:t>
            </a:r>
          </a:p>
          <a:p>
            <a:pPr algn="ctr"/>
            <a:r>
              <a:rPr lang="en-US" altLang="zh-CN" dirty="0" err="1" smtClean="0"/>
              <a:t>T_prepare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T_Parsing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T_DecodeMVP</a:t>
            </a:r>
            <a:endParaRPr lang="zh-CN" altLang="en-US" dirty="0"/>
          </a:p>
        </p:txBody>
      </p:sp>
      <p:sp>
        <p:nvSpPr>
          <p:cNvPr id="69" name="Rectangle 68"/>
          <p:cNvSpPr/>
          <p:nvPr/>
        </p:nvSpPr>
        <p:spPr>
          <a:xfrm>
            <a:off x="5286380" y="6143644"/>
            <a:ext cx="3214710" cy="6900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In proposed scheme</a:t>
            </a:r>
          </a:p>
          <a:p>
            <a:pPr algn="ctr"/>
            <a:r>
              <a:rPr lang="en-US" altLang="zh-CN" dirty="0" err="1" smtClean="0"/>
              <a:t>T_prepare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T_Parsing</a:t>
            </a:r>
            <a:endParaRPr lang="zh-CN" alt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530533" y="5964342"/>
            <a:ext cx="11130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/>
              <a:t>&gt;</a:t>
            </a:r>
            <a:endParaRPr lang="zh-CN" altLang="en-US" sz="6600" dirty="0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8715405" y="2716916"/>
            <a:ext cx="0" cy="2643355"/>
          </a:xfrm>
          <a:prstGeom prst="straightConnector1">
            <a:avLst/>
          </a:prstGeom>
          <a:ln w="22225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467208" y="4797718"/>
            <a:ext cx="1335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chemeClr val="accent5">
                    <a:lumMod val="50000"/>
                  </a:schemeClr>
                </a:solidFill>
              </a:rPr>
              <a:t>T_Parsing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 bwMode="auto">
          <a:xfrm>
            <a:off x="55109" y="1785926"/>
            <a:ext cx="6159965" cy="5715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+mj-lt"/>
                <a:ea typeface="+mj-ea"/>
                <a:cs typeface="+mj-cs"/>
                <a:sym typeface="Times New Roman" pitchFamily="18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rgbClr val="FFFFFF"/>
                </a:solidFill>
                <a:latin typeface="Times New Roman" pitchFamily="18" charset="0"/>
                <a:ea typeface="PMingLiU" pitchFamily="18" charset="-120"/>
                <a:sym typeface="Times New Roman" pitchFamily="18" charset="0"/>
              </a:defRPr>
            </a:lvl9pPr>
          </a:lstStyle>
          <a:p>
            <a:pPr algn="l"/>
            <a:r>
              <a:rPr lang="en-US" altLang="zh-CN" sz="1800" dirty="0">
                <a:solidFill>
                  <a:schemeClr val="tx1"/>
                </a:solidFill>
              </a:rPr>
              <a:t>2</a:t>
            </a:r>
            <a:r>
              <a:rPr lang="en-US" altLang="zh-CN" sz="1800" dirty="0" smtClean="0">
                <a:solidFill>
                  <a:schemeClr val="tx1"/>
                </a:solidFill>
              </a:rPr>
              <a:t>,  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T_Parsing</a:t>
            </a:r>
            <a:r>
              <a:rPr lang="en-US" altLang="zh-CN" sz="1800" dirty="0" smtClean="0">
                <a:solidFill>
                  <a:schemeClr val="tx1"/>
                </a:solidFill>
              </a:rPr>
              <a:t> &gt;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T_BuildList</a:t>
            </a:r>
            <a:r>
              <a:rPr lang="en-US" altLang="zh-CN" sz="1800" dirty="0" smtClean="0">
                <a:solidFill>
                  <a:schemeClr val="tx1"/>
                </a:solidFill>
              </a:rPr>
              <a:t> (signal </a:t>
            </a:r>
            <a:r>
              <a:rPr lang="en-US" altLang="zh-CN" sz="1800" dirty="0" err="1" smtClean="0">
                <a:solidFill>
                  <a:schemeClr val="tx1"/>
                </a:solidFill>
              </a:rPr>
              <a:t>MVP_flag</a:t>
            </a:r>
            <a:r>
              <a:rPr lang="en-US" altLang="zh-CN" sz="1800" dirty="0" smtClean="0">
                <a:solidFill>
                  <a:schemeClr val="tx1"/>
                </a:solidFill>
              </a:rPr>
              <a:t> first is better)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857884" y="3931510"/>
            <a:ext cx="0" cy="13789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85720" y="1139595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Benefits: parallel friendly</a:t>
            </a:r>
          </a:p>
        </p:txBody>
      </p:sp>
    </p:spTree>
    <p:extLst>
      <p:ext uri="{BB962C8B-B14F-4D97-AF65-F5344CB8AC3E}">
        <p14:creationId xmlns:p14="http://schemas.microsoft.com/office/powerpoint/2010/main" val="250222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473998"/>
            <a:ext cx="3429024" cy="231768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2910" y="4823223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HM7.0, order </a:t>
            </a:r>
            <a:r>
              <a:rPr lang="en-US" altLang="zh-CN" dirty="0"/>
              <a:t>of motion syntaxes </a:t>
            </a:r>
            <a:r>
              <a:rPr lang="en-US" altLang="zh-CN" dirty="0" smtClean="0"/>
              <a:t>inside </a:t>
            </a:r>
            <a:r>
              <a:rPr lang="en-US" altLang="zh-CN" dirty="0"/>
              <a:t>reference list </a:t>
            </a:r>
            <a:r>
              <a:rPr lang="en-US" altLang="zh-CN" dirty="0" smtClean="0"/>
              <a:t>0.</a:t>
            </a:r>
            <a:endParaRPr lang="zh-CN" alt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936" y="2466961"/>
            <a:ext cx="3500462" cy="221916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857752" y="4791686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proposed scheme, order </a:t>
            </a:r>
            <a:r>
              <a:rPr lang="en-US" altLang="zh-CN" dirty="0"/>
              <a:t>of motion syntaxes inside </a:t>
            </a:r>
            <a:r>
              <a:rPr lang="en-US" altLang="zh-CN" dirty="0" smtClean="0"/>
              <a:t>reference </a:t>
            </a:r>
            <a:r>
              <a:rPr lang="en-US" altLang="zh-CN" dirty="0"/>
              <a:t>list </a:t>
            </a:r>
            <a:r>
              <a:rPr lang="en-US" altLang="zh-CN" dirty="0" smtClean="0"/>
              <a:t>0.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5715016"/>
            <a:ext cx="571504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/>
              <a:t>The proposed scheme groups all the context based syntax together.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1285860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Benefits: Neater design</a:t>
            </a:r>
          </a:p>
        </p:txBody>
      </p:sp>
    </p:spTree>
    <p:extLst>
      <p:ext uri="{BB962C8B-B14F-4D97-AF65-F5344CB8AC3E}">
        <p14:creationId xmlns:p14="http://schemas.microsoft.com/office/powerpoint/2010/main" val="34474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1285860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Benefits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2214554"/>
            <a:ext cx="707236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 smtClean="0"/>
              <a:t>Parallel friendly</a:t>
            </a:r>
          </a:p>
          <a:p>
            <a:r>
              <a:rPr lang="en-US" altLang="zh-CN" dirty="0"/>
              <a:t>	</a:t>
            </a:r>
            <a:r>
              <a:rPr lang="en-US" altLang="zh-CN" dirty="0" smtClean="0"/>
              <a:t>MVP can be decoded without waiting the MVD be parsed. 	Less delay to decode MV. </a:t>
            </a:r>
          </a:p>
          <a:p>
            <a:endParaRPr lang="en-US" altLang="zh-CN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000" dirty="0"/>
              <a:t>N</a:t>
            </a:r>
            <a:r>
              <a:rPr lang="en-US" altLang="zh-CN" sz="2000" dirty="0" smtClean="0"/>
              <a:t>eater design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context coded syntaxes are grouped together.</a:t>
            </a:r>
          </a:p>
          <a:p>
            <a:endParaRPr lang="en-US" altLang="zh-CN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altLang="zh-CN" sz="2000" dirty="0" smtClean="0"/>
              <a:t>No performance change at all.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Thanks to </a:t>
            </a:r>
            <a:r>
              <a:rPr lang="en-US" altLang="zh-CN" dirty="0" err="1" smtClean="0"/>
              <a:t>InterDigital</a:t>
            </a:r>
            <a:r>
              <a:rPr lang="en-US" altLang="zh-CN" dirty="0" smtClean="0"/>
              <a:t> for cross-checking (J0348).</a:t>
            </a:r>
            <a:endParaRPr lang="zh-CN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90600"/>
          </a:xfrm>
        </p:spPr>
        <p:txBody>
          <a:bodyPr/>
          <a:lstStyle/>
          <a:p>
            <a:pPr algn="l"/>
            <a:r>
              <a:rPr lang="en-US" altLang="zh-CN" dirty="0" smtClean="0"/>
              <a:t>JCTVC-J0219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528638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It’s recommend to adopt this modification to HM8.0.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615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735263"/>
            <a:ext cx="7772400" cy="1470025"/>
          </a:xfrm>
          <a:ln/>
        </p:spPr>
        <p:txBody>
          <a:bodyPr/>
          <a:lstStyle/>
          <a:p>
            <a:r>
              <a:rPr lang="en-US" altLang="zh-CN" sz="4000">
                <a:solidFill>
                  <a:schemeClr val="bg1"/>
                </a:solidFill>
              </a:rPr>
              <a:t>Thank you</a:t>
            </a:r>
            <a:endParaRPr lang="en-US" altLang="zh-CN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PMingLiU"/>
        <a:cs typeface=""/>
      </a:majorFont>
      <a:minorFont>
        <a:latin typeface="Times New Roman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11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1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157261555</TotalTime>
  <Pages>0</Pages>
  <Words>341</Words>
  <Characters>0</Characters>
  <Application>Microsoft Office PowerPoint</Application>
  <DocSecurity>0</DocSecurity>
  <PresentationFormat>On-screen Show (4:3)</PresentationFormat>
  <Lines>0</Lines>
  <Paragraphs>129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1_Default Design</vt:lpstr>
      <vt:lpstr>111</vt:lpstr>
      <vt:lpstr>JCTVC-J0219 On signaling the syntax of MVP flag</vt:lpstr>
      <vt:lpstr>JCTVC-J0219</vt:lpstr>
      <vt:lpstr>JCTVC-J0219</vt:lpstr>
      <vt:lpstr>JCTVC-J0219</vt:lpstr>
      <vt:lpstr>JCTVC-J0219</vt:lpstr>
      <vt:lpstr>JCTVC-J0219</vt:lpstr>
      <vt:lpstr>JCTVC-J0219</vt:lpstr>
      <vt:lpstr>JCTVC-J0219</vt:lpstr>
      <vt:lpstr>Thank you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coding Standards Experience of Xing Wen</dc:title>
  <dc:creator>wwwxxx</dc:creator>
  <cp:lastModifiedBy>Xingyu</cp:lastModifiedBy>
  <cp:revision>292</cp:revision>
  <cp:lastPrinted>1899-12-30T00:00:00Z</cp:lastPrinted>
  <dcterms:created xsi:type="dcterms:W3CDTF">2011-08-10T12:35:00Z</dcterms:created>
  <dcterms:modified xsi:type="dcterms:W3CDTF">2012-07-13T06:27:47Z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