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Default Extension="bin" ContentType="application/vnd.openxmlformats-officedocument.oleObject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10"/>
  </p:notesMasterIdLst>
  <p:handoutMasterIdLst>
    <p:handoutMasterId r:id="rId11"/>
  </p:handoutMasterIdLst>
  <p:sldIdLst>
    <p:sldId id="256" r:id="rId3"/>
    <p:sldId id="518" r:id="rId4"/>
    <p:sldId id="534" r:id="rId5"/>
    <p:sldId id="526" r:id="rId6"/>
    <p:sldId id="508" r:id="rId7"/>
    <p:sldId id="522" r:id="rId8"/>
    <p:sldId id="496" r:id="rId9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0FF"/>
    <a:srgbClr val="009900"/>
    <a:srgbClr val="3366FF"/>
    <a:srgbClr val="9BBB59"/>
    <a:srgbClr val="000000"/>
    <a:srgbClr val="FF0000"/>
    <a:srgbClr val="00FFFF"/>
    <a:srgbClr val="FFC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799B23B-EC83-4686-B30A-512413B5E67A}" styleName="밝은 스타일 3 - 강조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1920" autoAdjust="0"/>
    <p:restoredTop sz="97441" autoAdjust="0"/>
  </p:normalViewPr>
  <p:slideViewPr>
    <p:cSldViewPr>
      <p:cViewPr>
        <p:scale>
          <a:sx n="100" d="100"/>
          <a:sy n="100" d="100"/>
        </p:scale>
        <p:origin x="-426" y="588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-3444" y="-108"/>
      </p:cViewPr>
      <p:guideLst>
        <p:guide orient="horz" pos="3224"/>
        <p:guide pos="223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4988" cy="512763"/>
          </a:xfrm>
          <a:prstGeom prst="rect">
            <a:avLst/>
          </a:prstGeom>
        </p:spPr>
        <p:txBody>
          <a:bodyPr vert="horz" lIns="95466" tIns="47733" rIns="95466" bIns="4773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4022725" y="0"/>
            <a:ext cx="3074988" cy="512763"/>
          </a:xfrm>
          <a:prstGeom prst="rect">
            <a:avLst/>
          </a:prstGeom>
        </p:spPr>
        <p:txBody>
          <a:bodyPr vert="horz" lIns="95466" tIns="47733" rIns="95466" bIns="4773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081C4A78-EC64-408C-AF6A-CC691B3250CE}" type="datetimeFigureOut">
              <a:rPr lang="ko-KR" altLang="en-US"/>
              <a:pPr>
                <a:defRPr/>
              </a:pPr>
              <a:t>2012-07-13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720263"/>
            <a:ext cx="3074988" cy="512762"/>
          </a:xfrm>
          <a:prstGeom prst="rect">
            <a:avLst/>
          </a:prstGeom>
        </p:spPr>
        <p:txBody>
          <a:bodyPr vert="horz" lIns="95466" tIns="47733" rIns="95466" bIns="4773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4022725" y="9720263"/>
            <a:ext cx="3074988" cy="512762"/>
          </a:xfrm>
          <a:prstGeom prst="rect">
            <a:avLst/>
          </a:prstGeom>
        </p:spPr>
        <p:txBody>
          <a:bodyPr vert="horz" lIns="95466" tIns="47733" rIns="95466" bIns="4773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B87C1C97-53A0-433F-8DF0-EF083D6071BE}" type="slidenum">
              <a:rPr lang="ko-KR" altLang="en-US"/>
              <a:pPr>
                <a:defRPr/>
              </a:pPr>
              <a:t>&lt;#&gt;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5466" tIns="47733" rIns="95466" bIns="4773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5466" tIns="47733" rIns="95466" bIns="4773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E8D5E2C3-0078-4142-8E63-DEB607D36461}" type="datetimeFigureOut">
              <a:rPr lang="en-US"/>
              <a:pPr>
                <a:defRPr/>
              </a:pPr>
              <a:t>7/13/2012</a:t>
            </a:fld>
            <a:endParaRPr lang="en-GB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6763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466" tIns="47733" rIns="95466" bIns="47733" rtlCol="0" anchor="ctr"/>
          <a:lstStyle/>
          <a:p>
            <a:pPr lvl="0"/>
            <a:endParaRPr lang="en-GB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5466" tIns="47733" rIns="95466" bIns="47733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en-GB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5466" tIns="47733" rIns="95466" bIns="4773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5466" tIns="47733" rIns="95466" bIns="4773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086B77A6-CF8A-40FF-88DA-86A3F37D2FFB}" type="slidenum">
              <a:rPr lang="en-GB"/>
              <a:pPr>
                <a:defRPr/>
              </a:pPr>
              <a:t>&lt;#&gt;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슬라이드 이미지 개체 틀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ko-KR" altLang="en-US" smtClean="0"/>
          </a:p>
        </p:txBody>
      </p:sp>
      <p:sp>
        <p:nvSpPr>
          <p:cNvPr id="22531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235EAC5-EE2D-4AE2-A697-1CD68FB309C7}" type="slidenum">
              <a:rPr lang="en-GB" altLang="ja-JP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GB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1"/>
          <p:cNvGrpSpPr>
            <a:grpSpLocks/>
          </p:cNvGrpSpPr>
          <p:nvPr userDrawn="1"/>
        </p:nvGrpSpPr>
        <p:grpSpPr bwMode="auto">
          <a:xfrm>
            <a:off x="3805238" y="5929313"/>
            <a:ext cx="4870450" cy="365125"/>
            <a:chOff x="3521890" y="5938394"/>
            <a:chExt cx="4870996" cy="364434"/>
          </a:xfrm>
        </p:grpSpPr>
        <p:pic>
          <p:nvPicPr>
            <p:cNvPr id="5" name="Picture 67" descr="Pifl_horiz_RGB_pozi"/>
            <p:cNvPicPr>
              <a:picLocks noChangeAspect="1" noChangeArrowheads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521890" y="5949280"/>
              <a:ext cx="4794526" cy="3100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4"/>
            <p:cNvSpPr/>
            <p:nvPr userDrawn="1"/>
          </p:nvSpPr>
          <p:spPr>
            <a:xfrm>
              <a:off x="5652554" y="5938394"/>
              <a:ext cx="2740332" cy="364434"/>
            </a:xfrm>
            <a:prstGeom prst="rect">
              <a:avLst/>
            </a:pr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</p:grpSp>
      <p:graphicFrame>
        <p:nvGraphicFramePr>
          <p:cNvPr id="7" name="Object 1"/>
          <p:cNvGraphicFramePr>
            <a:graphicFrameLocks noChangeAspect="1"/>
          </p:cNvGraphicFramePr>
          <p:nvPr/>
        </p:nvGraphicFramePr>
        <p:xfrm>
          <a:off x="611188" y="1643063"/>
          <a:ext cx="8532812" cy="1571625"/>
        </p:xfrm>
        <a:graphic>
          <a:graphicData uri="http://schemas.openxmlformats.org/presentationml/2006/ole">
            <p:oleObj spid="_x0000_s38913" name="Image" r:id="rId4" imgW="7619048" imgH="1460317" progId="">
              <p:embed/>
            </p:oleObj>
          </a:graphicData>
        </a:graphic>
      </p:graphicFrame>
      <p:pic>
        <p:nvPicPr>
          <p:cNvPr id="8" name="Picture 11" descr="Untitled-5 copy"/>
          <p:cNvPicPr>
            <a:picLocks noChangeAspect="1" noChangeArrowheads="1"/>
          </p:cNvPicPr>
          <p:nvPr userDrawn="1"/>
        </p:nvPicPr>
        <p:blipFill>
          <a:blip r:embed="rId5"/>
          <a:srcRect l="88594"/>
          <a:stretch>
            <a:fillRect/>
          </a:stretch>
        </p:blipFill>
        <p:spPr bwMode="auto">
          <a:xfrm>
            <a:off x="0" y="1643063"/>
            <a:ext cx="611188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워드마크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1116013" y="5949950"/>
            <a:ext cx="1571625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Group 14"/>
          <p:cNvGrpSpPr>
            <a:grpSpLocks/>
          </p:cNvGrpSpPr>
          <p:nvPr userDrawn="1"/>
        </p:nvGrpSpPr>
        <p:grpSpPr bwMode="auto">
          <a:xfrm>
            <a:off x="6834188" y="5862638"/>
            <a:ext cx="1266825" cy="498475"/>
            <a:chOff x="6834258" y="5863136"/>
            <a:chExt cx="1266134" cy="497842"/>
          </a:xfrm>
        </p:grpSpPr>
        <p:pic>
          <p:nvPicPr>
            <p:cNvPr id="11" name="Picture 4" descr="http://www.mitsubishielectric-usa.com/about/logos/CHFB_color.jpg"/>
            <p:cNvPicPr>
              <a:picLocks noChangeAspect="1" noChangeArrowheads="1"/>
            </p:cNvPicPr>
            <p:nvPr userDrawn="1"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6834258" y="5863136"/>
              <a:ext cx="1194126" cy="4978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Rectangle 12"/>
            <p:cNvSpPr/>
            <p:nvPr userDrawn="1"/>
          </p:nvSpPr>
          <p:spPr>
            <a:xfrm>
              <a:off x="6834258" y="6229382"/>
              <a:ext cx="1266134" cy="131596"/>
            </a:xfrm>
            <a:prstGeom prst="rect">
              <a:avLst/>
            </a:prstGeom>
            <a:solidFill>
              <a:schemeClr val="bg1"/>
            </a:soli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/>
            </a:p>
          </p:txBody>
        </p:sp>
      </p:grp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57290" y="3786190"/>
            <a:ext cx="6400800" cy="2000264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ctr" defTabSz="914400" rtl="0" eaLnBrk="1" fontAlgn="auto" latinLnBrk="1" hangingPunct="1">
              <a:lnSpc>
                <a:spcPts val="12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GB" dirty="0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678910"/>
            <a:ext cx="7772400" cy="1470025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4000" b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en-GB" dirty="0"/>
          </a:p>
        </p:txBody>
      </p:sp>
      <p:sp>
        <p:nvSpPr>
          <p:cNvPr id="13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400300" cy="365125"/>
          </a:xfrm>
          <a:prstGeom prst="rect">
            <a:avLst/>
          </a:prstGeo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600" dirty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" name="슬라이드 번호 개체 틀 5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600" dirty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titled-3 copy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165225" y="6537325"/>
            <a:ext cx="1579563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워드마크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85750" y="6594475"/>
            <a:ext cx="736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직선 연결선 13"/>
          <p:cNvCxnSpPr/>
          <p:nvPr userDrawn="1"/>
        </p:nvCxnSpPr>
        <p:spPr>
          <a:xfrm>
            <a:off x="285750" y="839788"/>
            <a:ext cx="857250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4" descr="http://www.mitsubishielectric-usa.com/about/logos/CHFB_color.jpg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545263" y="6413500"/>
            <a:ext cx="979487" cy="40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7" descr="Pifl_horiz_RGB_pozi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3419475" y="6572250"/>
            <a:ext cx="2160588" cy="13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1000108"/>
            <a:ext cx="8572560" cy="536803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Font typeface="Wingdings" pitchFamily="2" charset="2"/>
              <a:buChar char="q"/>
              <a:defRPr sz="2400" b="1">
                <a:latin typeface="Cambria" pitchFamily="18" charset="0"/>
              </a:defRPr>
            </a:lvl1pPr>
            <a:lvl2pPr>
              <a:buFont typeface="Wingdings" pitchFamily="2" charset="2"/>
              <a:buChar char="v"/>
              <a:defRPr sz="2000" b="0">
                <a:latin typeface="Cambria" pitchFamily="18" charset="0"/>
              </a:defRPr>
            </a:lvl2pPr>
            <a:lvl3pPr>
              <a:buFont typeface="Wingdings" pitchFamily="2" charset="2"/>
              <a:buChar char="Ø"/>
              <a:defRPr sz="1800" b="0">
                <a:latin typeface="Cambria" pitchFamily="18" charset="0"/>
              </a:defRPr>
            </a:lvl3pPr>
            <a:lvl4pPr>
              <a:buFont typeface="Courier New" pitchFamily="49" charset="0"/>
              <a:buChar char="o"/>
              <a:defRPr sz="1600" b="0">
                <a:latin typeface="Cambria" pitchFamily="18" charset="0"/>
              </a:defRPr>
            </a:lvl4pPr>
            <a:lvl5pPr>
              <a:defRPr sz="1400" b="0">
                <a:latin typeface="Cambria" pitchFamily="18" charset="0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en-GB" dirty="0"/>
          </a:p>
        </p:txBody>
      </p:sp>
      <p:sp>
        <p:nvSpPr>
          <p:cNvPr id="12" name="제목 1"/>
          <p:cNvSpPr>
            <a:spLocks noGrp="1"/>
          </p:cNvSpPr>
          <p:nvPr>
            <p:ph type="ctrTitle"/>
          </p:nvPr>
        </p:nvSpPr>
        <p:spPr>
          <a:xfrm>
            <a:off x="285720" y="106993"/>
            <a:ext cx="8572560" cy="7143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anchor="ctr">
            <a:normAutofit/>
          </a:bodyPr>
          <a:lstStyle>
            <a:lvl1pPr>
              <a:defRPr sz="4000" b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en-GB" dirty="0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101013" y="6537325"/>
            <a:ext cx="757237" cy="292100"/>
          </a:xfrm>
          <a:prstGeom prst="rect">
            <a:avLst/>
          </a:prstGeo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81E1818-A4E6-47BF-A8C8-0CDB4AF713C3}" type="slidenum">
              <a:rPr lang="en-GB"/>
              <a:pPr>
                <a:defRPr/>
              </a:pPr>
              <a:t>&lt;#&gt;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Untitled-5 copy"/>
          <p:cNvPicPr>
            <a:picLocks noChangeArrowheads="1"/>
          </p:cNvPicPr>
          <p:nvPr userDrawn="1"/>
        </p:nvPicPr>
        <p:blipFill>
          <a:blip r:embed="rId2">
            <a:lum bright="10000"/>
          </a:blip>
          <a:srcRect l="88594"/>
          <a:stretch>
            <a:fillRect/>
          </a:stretch>
        </p:blipFill>
        <p:spPr bwMode="auto">
          <a:xfrm>
            <a:off x="714375" y="2027238"/>
            <a:ext cx="7786688" cy="2143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</p:pic>
      <p:pic>
        <p:nvPicPr>
          <p:cNvPr id="5" name="Picture 3" descr="Untitled-3 copy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165225" y="6537325"/>
            <a:ext cx="1579563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워드마크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285750" y="6594475"/>
            <a:ext cx="736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2214554"/>
            <a:ext cx="7772400" cy="13620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/>
          <a:lstStyle>
            <a:lvl1pPr marL="857250" indent="-857250" algn="ctr">
              <a:buFontTx/>
              <a:buNone/>
              <a:defRPr sz="4000" b="0" cap="small" baseline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en-GB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43042" y="3571887"/>
            <a:ext cx="6215106" cy="1571625"/>
          </a:xfrm>
          <a:prstGeom prst="rect">
            <a:avLst/>
          </a:prstGeom>
        </p:spPr>
        <p:txBody>
          <a:bodyPr anchor="b"/>
          <a:lstStyle>
            <a:lvl1pPr marL="0" indent="0"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dirty="0" smtClean="0"/>
              <a:t>マスタ テキストの書式設定</a:t>
            </a:r>
          </a:p>
        </p:txBody>
      </p:sp>
      <p:sp>
        <p:nvSpPr>
          <p:cNvPr id="7" name="바닥글 개체 틀 4"/>
          <p:cNvSpPr>
            <a:spLocks noGrp="1"/>
          </p:cNvSpPr>
          <p:nvPr>
            <p:ph type="ftr" sz="quarter" idx="10"/>
          </p:nvPr>
        </p:nvSpPr>
        <p:spPr>
          <a:xfrm>
            <a:off x="3124200" y="6537325"/>
            <a:ext cx="3233738" cy="292100"/>
          </a:xfrm>
          <a:prstGeom prst="rect">
            <a:avLst/>
          </a:prstGeo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en-GB"/>
              <a:t>JCTVC-I0103</a:t>
            </a:r>
            <a:endParaRPr lang="en-GB" dirty="0"/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11"/>
          </p:nvPr>
        </p:nvSpPr>
        <p:spPr>
          <a:xfrm>
            <a:off x="7072313" y="6537325"/>
            <a:ext cx="1785937" cy="292100"/>
          </a:xfrm>
          <a:prstGeom prst="rect">
            <a:avLst/>
          </a:prstGeo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22D9717-2CBB-43D6-9086-24694FD74B4D}" type="slidenum">
              <a:rPr lang="en-GB"/>
              <a:pPr>
                <a:defRPr/>
              </a:pPr>
              <a:t>&lt;#&gt;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"/>
          <p:cNvGraphicFramePr>
            <a:graphicFrameLocks noChangeAspect="1"/>
          </p:cNvGraphicFramePr>
          <p:nvPr/>
        </p:nvGraphicFramePr>
        <p:xfrm>
          <a:off x="611188" y="1643063"/>
          <a:ext cx="8532812" cy="1571625"/>
        </p:xfrm>
        <a:graphic>
          <a:graphicData uri="http://schemas.openxmlformats.org/presentationml/2006/ole">
            <p:oleObj spid="_x0000_s41985" name="Image" r:id="rId3" imgW="7619048" imgH="1460317" progId="">
              <p:embed/>
            </p:oleObj>
          </a:graphicData>
        </a:graphic>
      </p:graphicFrame>
      <p:pic>
        <p:nvPicPr>
          <p:cNvPr id="5" name="Picture 11" descr="Untitled-5 copy"/>
          <p:cNvPicPr>
            <a:picLocks noChangeAspect="1" noChangeArrowheads="1"/>
          </p:cNvPicPr>
          <p:nvPr userDrawn="1"/>
        </p:nvPicPr>
        <p:blipFill>
          <a:blip r:embed="rId4"/>
          <a:srcRect l="88594"/>
          <a:stretch>
            <a:fillRect/>
          </a:stretch>
        </p:blipFill>
        <p:spPr bwMode="auto">
          <a:xfrm>
            <a:off x="0" y="1643063"/>
            <a:ext cx="611188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워드마크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3937000" y="5949950"/>
            <a:ext cx="1571625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57290" y="3786190"/>
            <a:ext cx="6400800" cy="2000264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ctr" defTabSz="914400" rtl="0" eaLnBrk="1" fontAlgn="auto" latinLnBrk="1" hangingPunct="1">
              <a:lnSpc>
                <a:spcPts val="12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GB" dirty="0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678910"/>
            <a:ext cx="7772400" cy="1470025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4000" b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en-GB" dirty="0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400300" cy="365125"/>
          </a:xfrm>
          <a:prstGeom prst="rect">
            <a:avLst/>
          </a:prstGeo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600" dirty="0"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600" dirty="0"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Untitled-5 copy"/>
          <p:cNvPicPr>
            <a:picLocks noChangeArrowheads="1"/>
          </p:cNvPicPr>
          <p:nvPr userDrawn="1"/>
        </p:nvPicPr>
        <p:blipFill>
          <a:blip r:embed="rId2">
            <a:lum bright="10000"/>
          </a:blip>
          <a:srcRect l="88594"/>
          <a:stretch>
            <a:fillRect/>
          </a:stretch>
        </p:blipFill>
        <p:spPr bwMode="auto">
          <a:xfrm>
            <a:off x="714375" y="2027238"/>
            <a:ext cx="7786688" cy="2143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</p:pic>
      <p:pic>
        <p:nvPicPr>
          <p:cNvPr id="5" name="Picture 3" descr="Untitled-3 copy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165225" y="6537325"/>
            <a:ext cx="1579563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워드마크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285750" y="6594475"/>
            <a:ext cx="736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2214554"/>
            <a:ext cx="7772400" cy="13620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/>
          <a:lstStyle>
            <a:lvl1pPr marL="857250" indent="-857250" algn="ctr">
              <a:buFontTx/>
              <a:buNone/>
              <a:defRPr sz="4000" b="0" cap="small" baseline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en-GB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43042" y="3571887"/>
            <a:ext cx="6215106" cy="1571625"/>
          </a:xfrm>
          <a:prstGeom prst="rect">
            <a:avLst/>
          </a:prstGeom>
        </p:spPr>
        <p:txBody>
          <a:bodyPr anchor="b"/>
          <a:lstStyle>
            <a:lvl1pPr marL="0" indent="0"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dirty="0" smtClean="0"/>
              <a:t>マスタ テキストの書式設定</a:t>
            </a:r>
          </a:p>
        </p:txBody>
      </p:sp>
      <p:sp>
        <p:nvSpPr>
          <p:cNvPr id="7" name="바닥글 개체 틀 4"/>
          <p:cNvSpPr>
            <a:spLocks noGrp="1"/>
          </p:cNvSpPr>
          <p:nvPr>
            <p:ph type="ftr" sz="quarter" idx="10"/>
          </p:nvPr>
        </p:nvSpPr>
        <p:spPr>
          <a:xfrm>
            <a:off x="3124200" y="6537325"/>
            <a:ext cx="3233738" cy="292100"/>
          </a:xfrm>
          <a:prstGeom prst="rect">
            <a:avLst/>
          </a:prstGeo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en-GB"/>
              <a:t>JCTVC-I0103</a:t>
            </a:r>
            <a:endParaRPr lang="en-GB" dirty="0"/>
          </a:p>
        </p:txBody>
      </p:sp>
      <p:sp>
        <p:nvSpPr>
          <p:cNvPr id="8" name="슬라이드 번호 개체 틀 5"/>
          <p:cNvSpPr>
            <a:spLocks noGrp="1"/>
          </p:cNvSpPr>
          <p:nvPr>
            <p:ph type="sldNum" sz="quarter" idx="11"/>
          </p:nvPr>
        </p:nvSpPr>
        <p:spPr>
          <a:xfrm>
            <a:off x="7072313" y="6537325"/>
            <a:ext cx="1785937" cy="292100"/>
          </a:xfrm>
          <a:prstGeom prst="rect">
            <a:avLst/>
          </a:prstGeo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prstClr val="black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6B1342B-4DBE-45A7-AC4C-4CFCC842C9ED}" type="slidenum">
              <a:rPr lang="en-GB"/>
              <a:pPr>
                <a:defRPr/>
              </a:pPr>
              <a:t>&lt;#&gt;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14363" y="1673225"/>
            <a:ext cx="7958137" cy="14700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b="1" dirty="0"/>
              <a:t>&lt;</a:t>
            </a:r>
            <a:r>
              <a:rPr lang="en-US" altLang="ko-KR" b="1" dirty="0" smtClean="0"/>
              <a:t>JCTVC-J0202/J0212/J0313&gt; </a:t>
            </a:r>
            <a:br>
              <a:rPr lang="en-US" altLang="ko-KR" b="1" dirty="0" smtClean="0"/>
            </a:br>
            <a:r>
              <a:rPr lang="en-US" altLang="ko-KR" b="1" dirty="0" err="1" smtClean="0"/>
              <a:t>ScanType</a:t>
            </a:r>
            <a:r>
              <a:rPr lang="en-US" altLang="ko-KR" b="1" dirty="0" smtClean="0"/>
              <a:t> Swapping for Transform Skip Mode</a:t>
            </a:r>
            <a:endParaRPr lang="en-GB" b="1" dirty="0">
              <a:latin typeface="Cambria" pitchFamily="18" charset="0"/>
            </a:endParaRPr>
          </a:p>
        </p:txBody>
      </p:sp>
      <p:sp>
        <p:nvSpPr>
          <p:cNvPr id="21506" name="부제목 2"/>
          <p:cNvSpPr>
            <a:spLocks noGrp="1"/>
          </p:cNvSpPr>
          <p:nvPr>
            <p:ph type="subTitle" idx="1"/>
          </p:nvPr>
        </p:nvSpPr>
        <p:spPr bwMode="auto">
          <a:xfrm>
            <a:off x="1357313" y="3949700"/>
            <a:ext cx="6400800" cy="20002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altLang="ko-KR" sz="2800" b="1" smtClean="0">
                <a:solidFill>
                  <a:schemeClr val="tx1"/>
                </a:solidFill>
                <a:effectLst/>
                <a:latin typeface="Cambria" pitchFamily="18" charset="0"/>
                <a:ea typeface="HY헤드라인M"/>
                <a:cs typeface="HY헤드라인M"/>
              </a:rPr>
              <a:t>Robert A. Cohen (MERL)</a:t>
            </a:r>
          </a:p>
          <a:p>
            <a:pPr fontAlgn="base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altLang="ko-KR" sz="2800" b="1" smtClean="0">
                <a:solidFill>
                  <a:schemeClr val="tx1"/>
                </a:solidFill>
                <a:effectLst/>
                <a:latin typeface="Cambria" pitchFamily="18" charset="0"/>
                <a:ea typeface="HY헤드라인M"/>
                <a:cs typeface="HY헤드라인M"/>
              </a:rPr>
              <a:t>Hui Yong Kim (ETRI)</a:t>
            </a:r>
          </a:p>
          <a:p>
            <a:pPr fontAlgn="base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altLang="ko-KR" sz="2800" b="1" smtClean="0">
                <a:solidFill>
                  <a:schemeClr val="tx1"/>
                </a:solidFill>
                <a:effectLst/>
                <a:latin typeface="Cambria" pitchFamily="18" charset="0"/>
                <a:ea typeface="HY헤드라인M"/>
                <a:cs typeface="HY헤드라인M"/>
              </a:rPr>
              <a:t>Toshiyasu Sugio (Panasonic)</a:t>
            </a:r>
          </a:p>
        </p:txBody>
      </p:sp>
      <p:sp>
        <p:nvSpPr>
          <p:cNvPr id="21507" name="TextBox 7"/>
          <p:cNvSpPr txBox="1">
            <a:spLocks noChangeArrowheads="1"/>
          </p:cNvSpPr>
          <p:nvPr/>
        </p:nvSpPr>
        <p:spPr bwMode="auto">
          <a:xfrm>
            <a:off x="182563" y="836613"/>
            <a:ext cx="41084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ko-KR" sz="1600" i="1">
                <a:latin typeface="Cambria" pitchFamily="18" charset="0"/>
                <a:ea typeface="맑은 고딕" pitchFamily="34" charset="-127"/>
              </a:rPr>
              <a:t>&lt;10</a:t>
            </a:r>
            <a:r>
              <a:rPr kumimoji="0" lang="en-US" altLang="ko-KR" sz="1600" i="1" baseline="30000">
                <a:latin typeface="Cambria" pitchFamily="18" charset="0"/>
                <a:ea typeface="맑은 고딕" pitchFamily="34" charset="-127"/>
              </a:rPr>
              <a:t>th</a:t>
            </a:r>
            <a:r>
              <a:rPr kumimoji="0" lang="en-US" altLang="ko-KR" sz="1600" i="1">
                <a:latin typeface="Cambria" pitchFamily="18" charset="0"/>
                <a:ea typeface="맑은 고딕" pitchFamily="34" charset="-127"/>
              </a:rPr>
              <a:t> JCT-VC meeting @Stockholm, July 2012&gt;</a:t>
            </a:r>
            <a:endParaRPr kumimoji="0" lang="ko-KR" altLang="en-US" sz="1600" i="1">
              <a:latin typeface="Cambria" pitchFamily="18" charset="0"/>
              <a:ea typeface="맑은 고딕" pitchFamily="34" charset="-127"/>
            </a:endParaRPr>
          </a:p>
        </p:txBody>
      </p:sp>
      <p:pic>
        <p:nvPicPr>
          <p:cNvPr id="21508" name="Picture 2" descr="http://mpeg101.verkstad.net/wp-content/uploads/2012/04/skola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588" y="0"/>
            <a:ext cx="3509963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94438" y="-22225"/>
            <a:ext cx="2851150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8375" y="-22225"/>
            <a:ext cx="1322388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1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32350" y="-22225"/>
            <a:ext cx="1462088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2" name="날짜 개체 틀 6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78961D3-B683-48D2-B0FB-15445CBB5913}" type="datetime1">
              <a:rPr lang="ko-KR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2012-07-13</a:t>
            </a:fld>
            <a:endParaRPr lang="en-GB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285750" y="1000125"/>
            <a:ext cx="8572500" cy="1060450"/>
          </a:xfrm>
        </p:spPr>
        <p:txBody>
          <a:bodyPr>
            <a:normAutofit fontScale="92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b-NO" altLang="ko-KR" dirty="0" smtClean="0"/>
              <a:t>HM 7.0 Mode-Dependent  Coefficient Scanning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nb-NO" altLang="ko-KR" dirty="0" smtClean="0"/>
              <a:t>Scanning direction is roughly perpendicular to prediction direction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nb-NO" altLang="ko-KR" i="1" dirty="0" smtClean="0"/>
              <a:t>Make sense for transformed residue, but not for spatial residue</a:t>
            </a:r>
          </a:p>
          <a:p>
            <a:pPr lvl="1" fontAlgn="auto">
              <a:spcAft>
                <a:spcPts val="0"/>
              </a:spcAft>
              <a:defRPr/>
            </a:pPr>
            <a:endParaRPr lang="nb-NO" altLang="ko-KR" dirty="0"/>
          </a:p>
        </p:txBody>
      </p:sp>
      <p:sp>
        <p:nvSpPr>
          <p:cNvPr id="8226" name="슬라이드 번호 개체 틀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E628327-1C47-4225-85E8-E0549FC369F4}" type="slidenum">
              <a:rPr lang="en-GB" altLang="ja-JP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GB" altLang="ja-JP"/>
          </a:p>
        </p:txBody>
      </p:sp>
      <p:sp>
        <p:nvSpPr>
          <p:cNvPr id="5" name="제목 4"/>
          <p:cNvSpPr>
            <a:spLocks noGrp="1"/>
          </p:cNvSpPr>
          <p:nvPr>
            <p:ph type="ctrTitle"/>
          </p:nvPr>
        </p:nvSpPr>
        <p:spPr>
          <a:xfrm>
            <a:off x="285750" y="106363"/>
            <a:ext cx="8572500" cy="7143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 smtClean="0"/>
              <a:t>Introduction</a:t>
            </a:r>
            <a:endParaRPr lang="ko-KR" altLang="en-US" dirty="0"/>
          </a:p>
        </p:txBody>
      </p:sp>
      <p:grpSp>
        <p:nvGrpSpPr>
          <p:cNvPr id="8228" name="그룹 43"/>
          <p:cNvGrpSpPr>
            <a:grpSpLocks/>
          </p:cNvGrpSpPr>
          <p:nvPr/>
        </p:nvGrpSpPr>
        <p:grpSpPr bwMode="auto">
          <a:xfrm>
            <a:off x="711200" y="2276475"/>
            <a:ext cx="3716338" cy="3949700"/>
            <a:chOff x="6146845" y="2095533"/>
            <a:chExt cx="2997147" cy="3184897"/>
          </a:xfrm>
        </p:grpSpPr>
        <p:grpSp>
          <p:nvGrpSpPr>
            <p:cNvPr id="8303" name="그룹 33"/>
            <p:cNvGrpSpPr>
              <a:grpSpLocks/>
            </p:cNvGrpSpPr>
            <p:nvPr/>
          </p:nvGrpSpPr>
          <p:grpSpPr bwMode="auto">
            <a:xfrm>
              <a:off x="6156171" y="2132856"/>
              <a:ext cx="2987821" cy="3147574"/>
              <a:chOff x="51205" y="2462609"/>
              <a:chExt cx="4537077" cy="4422773"/>
            </a:xfrm>
          </p:grpSpPr>
          <p:graphicFrame>
            <p:nvGraphicFramePr>
              <p:cNvPr id="8224" name="Object 32"/>
              <p:cNvGraphicFramePr>
                <a:graphicFrameLocks noChangeAspect="1"/>
              </p:cNvGraphicFramePr>
              <p:nvPr/>
            </p:nvGraphicFramePr>
            <p:xfrm>
              <a:off x="51205" y="2462609"/>
              <a:ext cx="4537077" cy="4422773"/>
            </p:xfrm>
            <a:graphic>
              <a:graphicData uri="http://schemas.openxmlformats.org/presentationml/2006/ole">
                <p:oleObj spid="_x0000_s8224" name="Visio" r:id="rId3" imgW="6301623" imgH="6141954" progId="Visio.Drawing.11">
                  <p:embed/>
                </p:oleObj>
              </a:graphicData>
            </a:graphic>
          </p:graphicFrame>
          <p:sp>
            <p:nvSpPr>
              <p:cNvPr id="8306" name="TextBox 35"/>
              <p:cNvSpPr txBox="1">
                <a:spLocks noChangeArrowheads="1"/>
              </p:cNvSpPr>
              <p:nvPr/>
            </p:nvSpPr>
            <p:spPr bwMode="auto">
              <a:xfrm>
                <a:off x="481033" y="4542096"/>
                <a:ext cx="973872" cy="278954"/>
              </a:xfrm>
              <a:prstGeom prst="rect">
                <a:avLst/>
              </a:prstGeom>
              <a:solidFill>
                <a:srgbClr val="0000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kumimoji="0" lang="en-US" altLang="ko-KR" sz="1000" b="1">
                    <a:solidFill>
                      <a:schemeClr val="bg1"/>
                    </a:solidFill>
                    <a:ea typeface="맑은 고딕" pitchFamily="34" charset="-127"/>
                    <a:cs typeface="Arial" charset="0"/>
                  </a:rPr>
                  <a:t>VER-Scan</a:t>
                </a:r>
                <a:endParaRPr kumimoji="0" lang="ko-KR" altLang="en-US" sz="1000" b="1">
                  <a:solidFill>
                    <a:schemeClr val="bg1"/>
                  </a:solidFill>
                  <a:ea typeface="맑은 고딕" pitchFamily="34" charset="-127"/>
                  <a:cs typeface="Arial" charset="0"/>
                </a:endParaRPr>
              </a:p>
            </p:txBody>
          </p:sp>
          <p:sp>
            <p:nvSpPr>
              <p:cNvPr id="8307" name="TextBox 36"/>
              <p:cNvSpPr txBox="1">
                <a:spLocks noChangeArrowheads="1"/>
              </p:cNvSpPr>
              <p:nvPr/>
            </p:nvSpPr>
            <p:spPr bwMode="auto">
              <a:xfrm>
                <a:off x="1797334" y="2916070"/>
                <a:ext cx="1001348" cy="278954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kumimoji="0" lang="en-US" altLang="ko-KR" sz="1000" b="1">
                    <a:solidFill>
                      <a:schemeClr val="bg1"/>
                    </a:solidFill>
                    <a:ea typeface="맑은 고딕" pitchFamily="34" charset="-127"/>
                    <a:cs typeface="Arial" charset="0"/>
                  </a:rPr>
                  <a:t>HOR-Scan</a:t>
                </a:r>
                <a:endParaRPr kumimoji="0" lang="ko-KR" altLang="en-US" sz="1000" b="1">
                  <a:solidFill>
                    <a:schemeClr val="bg1"/>
                  </a:solidFill>
                  <a:ea typeface="맑은 고딕" pitchFamily="34" charset="-127"/>
                  <a:cs typeface="Arial" charset="0"/>
                </a:endParaRPr>
              </a:p>
            </p:txBody>
          </p:sp>
          <p:sp>
            <p:nvSpPr>
              <p:cNvPr id="8308" name="TextBox 37"/>
              <p:cNvSpPr txBox="1">
                <a:spLocks noChangeArrowheads="1"/>
              </p:cNvSpPr>
              <p:nvPr/>
            </p:nvSpPr>
            <p:spPr bwMode="auto">
              <a:xfrm>
                <a:off x="293296" y="5951503"/>
                <a:ext cx="1044527" cy="278954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kumimoji="0" lang="en-US" altLang="ko-KR" sz="1000" b="1">
                    <a:solidFill>
                      <a:schemeClr val="bg1"/>
                    </a:solidFill>
                    <a:ea typeface="맑은 고딕" pitchFamily="34" charset="-127"/>
                    <a:cs typeface="Arial" charset="0"/>
                  </a:rPr>
                  <a:t>DIAG-Scan</a:t>
                </a:r>
                <a:endParaRPr kumimoji="0" lang="ko-KR" altLang="en-US" sz="1000" b="1">
                  <a:solidFill>
                    <a:schemeClr val="bg1"/>
                  </a:solidFill>
                  <a:ea typeface="맑은 고딕" pitchFamily="34" charset="-127"/>
                  <a:cs typeface="Arial" charset="0"/>
                </a:endParaRPr>
              </a:p>
            </p:txBody>
          </p:sp>
          <p:sp>
            <p:nvSpPr>
              <p:cNvPr id="8309" name="TextBox 38"/>
              <p:cNvSpPr txBox="1">
                <a:spLocks noChangeArrowheads="1"/>
              </p:cNvSpPr>
              <p:nvPr/>
            </p:nvSpPr>
            <p:spPr bwMode="auto">
              <a:xfrm>
                <a:off x="337301" y="3119247"/>
                <a:ext cx="1044527" cy="278954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kumimoji="0" lang="en-US" altLang="ko-KR" sz="1000" b="1">
                    <a:solidFill>
                      <a:schemeClr val="bg1"/>
                    </a:solidFill>
                    <a:ea typeface="맑은 고딕" pitchFamily="34" charset="-127"/>
                    <a:cs typeface="Arial" charset="0"/>
                  </a:rPr>
                  <a:t>DIAG-Scan</a:t>
                </a:r>
                <a:endParaRPr kumimoji="0" lang="ko-KR" altLang="en-US" sz="1000" b="1">
                  <a:solidFill>
                    <a:schemeClr val="bg1"/>
                  </a:solidFill>
                  <a:ea typeface="맑은 고딕" pitchFamily="34" charset="-127"/>
                  <a:cs typeface="Arial" charset="0"/>
                </a:endParaRPr>
              </a:p>
            </p:txBody>
          </p:sp>
          <p:sp>
            <p:nvSpPr>
              <p:cNvPr id="8310" name="TextBox 39"/>
              <p:cNvSpPr txBox="1">
                <a:spLocks noChangeArrowheads="1"/>
              </p:cNvSpPr>
              <p:nvPr/>
            </p:nvSpPr>
            <p:spPr bwMode="auto">
              <a:xfrm>
                <a:off x="3311558" y="3119247"/>
                <a:ext cx="1044527" cy="278954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kumimoji="0" lang="en-US" altLang="ko-KR" sz="1000" b="1">
                    <a:solidFill>
                      <a:schemeClr val="bg1"/>
                    </a:solidFill>
                    <a:ea typeface="맑은 고딕" pitchFamily="34" charset="-127"/>
                    <a:cs typeface="Arial" charset="0"/>
                  </a:rPr>
                  <a:t>DIAG-Scan</a:t>
                </a:r>
                <a:endParaRPr kumimoji="0" lang="ko-KR" altLang="en-US" sz="1000" b="1">
                  <a:solidFill>
                    <a:schemeClr val="bg1"/>
                  </a:solidFill>
                  <a:ea typeface="맑은 고딕" pitchFamily="34" charset="-127"/>
                  <a:cs typeface="Arial" charset="0"/>
                </a:endParaRPr>
              </a:p>
            </p:txBody>
          </p:sp>
        </p:grpSp>
        <p:sp>
          <p:nvSpPr>
            <p:cNvPr id="42" name="모서리가 둥근 직사각형 41"/>
            <p:cNvSpPr/>
            <p:nvPr/>
          </p:nvSpPr>
          <p:spPr>
            <a:xfrm>
              <a:off x="6831798" y="2095533"/>
              <a:ext cx="1584993" cy="216338"/>
            </a:xfrm>
            <a:prstGeom prst="roundRect">
              <a:avLst/>
            </a:prstGeom>
            <a:ln w="285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/>
            </a:p>
          </p:txBody>
        </p:sp>
        <p:sp>
          <p:nvSpPr>
            <p:cNvPr id="43" name="모서리가 둥근 직사각형 42"/>
            <p:cNvSpPr/>
            <p:nvPr/>
          </p:nvSpPr>
          <p:spPr>
            <a:xfrm rot="16200000">
              <a:off x="5463285" y="3608600"/>
              <a:ext cx="1583488" cy="216369"/>
            </a:xfrm>
            <a:prstGeom prst="roundRect">
              <a:avLst/>
            </a:prstGeom>
            <a:ln w="28575">
              <a:solidFill>
                <a:srgbClr val="0000FF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/>
            </a:p>
          </p:txBody>
        </p:sp>
      </p:grpSp>
      <p:grpSp>
        <p:nvGrpSpPr>
          <p:cNvPr id="8229" name="Group 2"/>
          <p:cNvGrpSpPr>
            <a:grpSpLocks/>
          </p:cNvGrpSpPr>
          <p:nvPr/>
        </p:nvGrpSpPr>
        <p:grpSpPr bwMode="auto">
          <a:xfrm>
            <a:off x="4643438" y="3357563"/>
            <a:ext cx="4029075" cy="1522412"/>
            <a:chOff x="4860032" y="3861048"/>
            <a:chExt cx="3276364" cy="1238703"/>
          </a:xfrm>
        </p:grpSpPr>
        <p:grpSp>
          <p:nvGrpSpPr>
            <p:cNvPr id="8232" name="그룹 121"/>
            <p:cNvGrpSpPr>
              <a:grpSpLocks/>
            </p:cNvGrpSpPr>
            <p:nvPr/>
          </p:nvGrpSpPr>
          <p:grpSpPr bwMode="auto">
            <a:xfrm>
              <a:off x="4860032" y="3861048"/>
              <a:ext cx="1039929" cy="975516"/>
              <a:chOff x="1073324" y="3395836"/>
              <a:chExt cx="1143000" cy="1143000"/>
            </a:xfrm>
          </p:grpSpPr>
          <p:sp>
            <p:nvSpPr>
              <p:cNvPr id="137" name="Rectangle 6"/>
              <p:cNvSpPr/>
              <p:nvPr/>
            </p:nvSpPr>
            <p:spPr bwMode="auto">
              <a:xfrm>
                <a:off x="1073324" y="3395836"/>
                <a:ext cx="286612" cy="286037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en-US" sz="1200" kern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138" name="Rectangle 58"/>
              <p:cNvSpPr/>
              <p:nvPr/>
            </p:nvSpPr>
            <p:spPr bwMode="auto">
              <a:xfrm>
                <a:off x="1359936" y="3395836"/>
                <a:ext cx="285193" cy="286037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en-US" sz="1200" kern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139" name="Rectangle 59"/>
              <p:cNvSpPr/>
              <p:nvPr/>
            </p:nvSpPr>
            <p:spPr bwMode="auto">
              <a:xfrm>
                <a:off x="1645129" y="3395836"/>
                <a:ext cx="286612" cy="286037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en-US" sz="1200" kern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140" name="Rectangle 60"/>
              <p:cNvSpPr/>
              <p:nvPr/>
            </p:nvSpPr>
            <p:spPr bwMode="auto">
              <a:xfrm>
                <a:off x="1931741" y="3395836"/>
                <a:ext cx="285194" cy="286037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en-US" sz="1200" kern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141" name="Rectangle 65"/>
              <p:cNvSpPr/>
              <p:nvPr/>
            </p:nvSpPr>
            <p:spPr bwMode="auto">
              <a:xfrm>
                <a:off x="1073324" y="3681873"/>
                <a:ext cx="286612" cy="28603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en-US" sz="1200" kern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142" name="Rectangle 66"/>
              <p:cNvSpPr/>
              <p:nvPr/>
            </p:nvSpPr>
            <p:spPr bwMode="auto">
              <a:xfrm>
                <a:off x="1359936" y="3681873"/>
                <a:ext cx="285193" cy="28603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en-US" sz="1200" kern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143" name="Rectangle 67"/>
              <p:cNvSpPr/>
              <p:nvPr/>
            </p:nvSpPr>
            <p:spPr bwMode="auto">
              <a:xfrm>
                <a:off x="1645129" y="3681873"/>
                <a:ext cx="286612" cy="28603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en-US" sz="1200" kern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144" name="Rectangle 68"/>
              <p:cNvSpPr/>
              <p:nvPr/>
            </p:nvSpPr>
            <p:spPr bwMode="auto">
              <a:xfrm>
                <a:off x="1931741" y="3681873"/>
                <a:ext cx="285194" cy="28603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en-US" sz="1200" kern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145" name="Rectangle 73"/>
              <p:cNvSpPr/>
              <p:nvPr/>
            </p:nvSpPr>
            <p:spPr bwMode="auto">
              <a:xfrm>
                <a:off x="1073324" y="3967910"/>
                <a:ext cx="286612" cy="2845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en-US" sz="1200" kern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146" name="Rectangle 74"/>
              <p:cNvSpPr/>
              <p:nvPr/>
            </p:nvSpPr>
            <p:spPr bwMode="auto">
              <a:xfrm>
                <a:off x="1359936" y="3967910"/>
                <a:ext cx="285193" cy="2845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en-US" sz="1200" kern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147" name="Rectangle 75"/>
              <p:cNvSpPr/>
              <p:nvPr/>
            </p:nvSpPr>
            <p:spPr bwMode="auto">
              <a:xfrm>
                <a:off x="1645129" y="3967910"/>
                <a:ext cx="286612" cy="2845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en-US" sz="1200" kern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148" name="Rectangle 76"/>
              <p:cNvSpPr/>
              <p:nvPr/>
            </p:nvSpPr>
            <p:spPr bwMode="auto">
              <a:xfrm>
                <a:off x="1931741" y="3967910"/>
                <a:ext cx="285194" cy="2845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en-US" sz="1200" kern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149" name="Rectangle 81"/>
              <p:cNvSpPr/>
              <p:nvPr/>
            </p:nvSpPr>
            <p:spPr bwMode="auto">
              <a:xfrm>
                <a:off x="1073324" y="4252434"/>
                <a:ext cx="286612" cy="286037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en-US" sz="1200" kern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150" name="Rectangle 82"/>
              <p:cNvSpPr/>
              <p:nvPr/>
            </p:nvSpPr>
            <p:spPr bwMode="auto">
              <a:xfrm>
                <a:off x="1359936" y="4252434"/>
                <a:ext cx="285193" cy="286037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en-US" sz="1200" kern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151" name="Rectangle 83"/>
              <p:cNvSpPr/>
              <p:nvPr/>
            </p:nvSpPr>
            <p:spPr bwMode="auto">
              <a:xfrm>
                <a:off x="1645129" y="4252434"/>
                <a:ext cx="286612" cy="286037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en-US" sz="1200" kern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152" name="Rectangle 84"/>
              <p:cNvSpPr/>
              <p:nvPr/>
            </p:nvSpPr>
            <p:spPr bwMode="auto">
              <a:xfrm>
                <a:off x="1931741" y="4252434"/>
                <a:ext cx="285194" cy="286037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en-US" sz="1200" kern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endParaRPr>
              </a:p>
            </p:txBody>
          </p:sp>
          <p:grpSp>
            <p:nvGrpSpPr>
              <p:cNvPr id="153" name="Group 116"/>
              <p:cNvGrpSpPr/>
              <p:nvPr/>
            </p:nvGrpSpPr>
            <p:grpSpPr>
              <a:xfrm>
                <a:off x="1187624" y="3510136"/>
                <a:ext cx="915194" cy="915194"/>
                <a:chOff x="1485900" y="1371600"/>
                <a:chExt cx="915194" cy="915194"/>
              </a:xfrm>
              <a:solidFill>
                <a:schemeClr val="tx2">
                  <a:lumMod val="20000"/>
                  <a:lumOff val="80000"/>
                </a:schemeClr>
              </a:solidFill>
            </p:grpSpPr>
            <p:cxnSp>
              <p:nvCxnSpPr>
                <p:cNvPr id="154" name="Straight Arrow Connector 46"/>
                <p:cNvCxnSpPr/>
                <p:nvPr/>
              </p:nvCxnSpPr>
              <p:spPr bwMode="auto">
                <a:xfrm rot="5400000">
                  <a:off x="1314452" y="1543051"/>
                  <a:ext cx="342898" cy="1"/>
                </a:xfrm>
                <a:prstGeom prst="straightConnector1">
                  <a:avLst/>
                </a:prstGeom>
                <a:grp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arrow" w="med" len="med"/>
                  <a:tailEnd type="none" w="med" len="med"/>
                </a:ln>
                <a:effectLst/>
              </p:spPr>
            </p:cxnSp>
            <p:cxnSp>
              <p:nvCxnSpPr>
                <p:cNvPr id="155" name="Straight Arrow Connector 47"/>
                <p:cNvCxnSpPr/>
                <p:nvPr/>
              </p:nvCxnSpPr>
              <p:spPr bwMode="auto">
                <a:xfrm rot="5400000" flipH="1" flipV="1">
                  <a:off x="1485900" y="1371600"/>
                  <a:ext cx="342900" cy="342900"/>
                </a:xfrm>
                <a:prstGeom prst="straightConnector1">
                  <a:avLst/>
                </a:prstGeom>
                <a:grp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arrow" w="med" len="med"/>
                  <a:tailEnd type="none" w="med" len="med"/>
                </a:ln>
                <a:effectLst/>
              </p:spPr>
            </p:cxnSp>
            <p:cxnSp>
              <p:nvCxnSpPr>
                <p:cNvPr id="156" name="Straight Arrow Connector 48"/>
                <p:cNvCxnSpPr/>
                <p:nvPr/>
              </p:nvCxnSpPr>
              <p:spPr bwMode="auto">
                <a:xfrm rot="5400000" flipH="1" flipV="1">
                  <a:off x="1485900" y="1371600"/>
                  <a:ext cx="571500" cy="571500"/>
                </a:xfrm>
                <a:prstGeom prst="straightConnector1">
                  <a:avLst/>
                </a:prstGeom>
                <a:grp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arrow" w="med" len="med"/>
                  <a:tailEnd type="none" w="med" len="med"/>
                </a:ln>
                <a:effectLst/>
              </p:spPr>
            </p:cxnSp>
            <p:cxnSp>
              <p:nvCxnSpPr>
                <p:cNvPr id="157" name="Straight Connector 49"/>
                <p:cNvCxnSpPr/>
                <p:nvPr/>
              </p:nvCxnSpPr>
              <p:spPr bwMode="auto">
                <a:xfrm rot="5400000">
                  <a:off x="1371600" y="1485900"/>
                  <a:ext cx="571500" cy="342900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58" name="Straight Arrow Connector 50"/>
                <p:cNvCxnSpPr/>
                <p:nvPr/>
              </p:nvCxnSpPr>
              <p:spPr bwMode="auto">
                <a:xfrm rot="5400000" flipH="1" flipV="1">
                  <a:off x="1485900" y="1371600"/>
                  <a:ext cx="914400" cy="914400"/>
                </a:xfrm>
                <a:prstGeom prst="straightConnector1">
                  <a:avLst/>
                </a:prstGeom>
                <a:grp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arrow" w="med" len="med"/>
                  <a:tailEnd type="none" w="med" len="med"/>
                </a:ln>
                <a:effectLst/>
              </p:spPr>
            </p:cxnSp>
            <p:cxnSp>
              <p:nvCxnSpPr>
                <p:cNvPr id="159" name="Straight Connector 51"/>
                <p:cNvCxnSpPr/>
                <p:nvPr/>
              </p:nvCxnSpPr>
              <p:spPr bwMode="auto">
                <a:xfrm rot="5400000">
                  <a:off x="1314450" y="1543050"/>
                  <a:ext cx="914400" cy="571500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60" name="Straight Arrow Connector 52"/>
                <p:cNvCxnSpPr/>
                <p:nvPr/>
              </p:nvCxnSpPr>
              <p:spPr bwMode="auto">
                <a:xfrm rot="5400000" flipH="1" flipV="1">
                  <a:off x="1828800" y="1714500"/>
                  <a:ext cx="571500" cy="571500"/>
                </a:xfrm>
                <a:prstGeom prst="straightConnector1">
                  <a:avLst/>
                </a:prstGeom>
                <a:grp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arrow" w="med" len="med"/>
                  <a:tailEnd type="none" w="med" len="med"/>
                </a:ln>
                <a:effectLst/>
              </p:spPr>
            </p:cxnSp>
            <p:cxnSp>
              <p:nvCxnSpPr>
                <p:cNvPr id="161" name="Straight Arrow Connector 53"/>
                <p:cNvCxnSpPr/>
                <p:nvPr/>
              </p:nvCxnSpPr>
              <p:spPr bwMode="auto">
                <a:xfrm rot="5400000" flipH="1" flipV="1">
                  <a:off x="2057400" y="1943101"/>
                  <a:ext cx="342901" cy="342900"/>
                </a:xfrm>
                <a:prstGeom prst="straightConnector1">
                  <a:avLst/>
                </a:prstGeom>
                <a:grp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arrow" w="med" len="med"/>
                  <a:tailEnd type="none" w="med" len="med"/>
                </a:ln>
                <a:effectLst/>
              </p:spPr>
            </p:cxnSp>
            <p:cxnSp>
              <p:nvCxnSpPr>
                <p:cNvPr id="162" name="Straight Arrow Connector 54"/>
                <p:cNvCxnSpPr/>
                <p:nvPr/>
              </p:nvCxnSpPr>
              <p:spPr bwMode="auto">
                <a:xfrm rot="5400000">
                  <a:off x="2228850" y="2114550"/>
                  <a:ext cx="342900" cy="1588"/>
                </a:xfrm>
                <a:prstGeom prst="straightConnector1">
                  <a:avLst/>
                </a:prstGeom>
                <a:grp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arrow" w="med" len="med"/>
                  <a:tailEnd type="none" w="med" len="med"/>
                </a:ln>
                <a:effectLst/>
              </p:spPr>
            </p:cxnSp>
            <p:cxnSp>
              <p:nvCxnSpPr>
                <p:cNvPr id="163" name="Straight Connector 55"/>
                <p:cNvCxnSpPr/>
                <p:nvPr/>
              </p:nvCxnSpPr>
              <p:spPr bwMode="auto">
                <a:xfrm rot="5400000">
                  <a:off x="1657350" y="1543050"/>
                  <a:ext cx="914400" cy="571500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64" name="Straight Connector 56"/>
                <p:cNvCxnSpPr/>
                <p:nvPr/>
              </p:nvCxnSpPr>
              <p:spPr bwMode="auto">
                <a:xfrm rot="5400000">
                  <a:off x="1943102" y="1828802"/>
                  <a:ext cx="571499" cy="342899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chemeClr val="tx1"/>
                  </a:solidFill>
                  <a:prstDash val="dash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</p:grpSp>
        <p:grpSp>
          <p:nvGrpSpPr>
            <p:cNvPr id="8233" name="그룹 164"/>
            <p:cNvGrpSpPr>
              <a:grpSpLocks/>
            </p:cNvGrpSpPr>
            <p:nvPr/>
          </p:nvGrpSpPr>
          <p:grpSpPr bwMode="auto">
            <a:xfrm>
              <a:off x="5976156" y="3861048"/>
              <a:ext cx="1039929" cy="975516"/>
              <a:chOff x="4956245" y="1222308"/>
              <a:chExt cx="1039929" cy="975516"/>
            </a:xfrm>
          </p:grpSpPr>
          <p:grpSp>
            <p:nvGrpSpPr>
              <p:cNvPr id="8262" name="그룹 121"/>
              <p:cNvGrpSpPr>
                <a:grpSpLocks/>
              </p:cNvGrpSpPr>
              <p:nvPr/>
            </p:nvGrpSpPr>
            <p:grpSpPr bwMode="auto">
              <a:xfrm>
                <a:off x="4956245" y="1222308"/>
                <a:ext cx="1039929" cy="975516"/>
                <a:chOff x="1073324" y="3395836"/>
                <a:chExt cx="1143000" cy="1143000"/>
              </a:xfrm>
            </p:grpSpPr>
            <p:sp>
              <p:nvSpPr>
                <p:cNvPr id="174" name="Rectangle 76"/>
                <p:cNvSpPr/>
                <p:nvPr/>
              </p:nvSpPr>
              <p:spPr bwMode="auto">
                <a:xfrm>
                  <a:off x="1930899" y="3967910"/>
                  <a:ext cx="285194" cy="284524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 sz="1200" kern="0">
                    <a:solidFill>
                      <a:srgbClr val="000000"/>
                    </a:solidFill>
                    <a:latin typeface="+mn-ea"/>
                    <a:ea typeface="+mn-ea"/>
                    <a:cs typeface="Times New Roman" pitchFamily="18" charset="0"/>
                  </a:endParaRPr>
                </a:p>
              </p:txBody>
            </p:sp>
            <p:sp>
              <p:nvSpPr>
                <p:cNvPr id="175" name="Rectangle 6"/>
                <p:cNvSpPr/>
                <p:nvPr/>
              </p:nvSpPr>
              <p:spPr bwMode="auto">
                <a:xfrm>
                  <a:off x="1073900" y="3395836"/>
                  <a:ext cx="285194" cy="286037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 sz="1200" kern="0">
                    <a:solidFill>
                      <a:srgbClr val="000000"/>
                    </a:solidFill>
                    <a:latin typeface="+mn-ea"/>
                    <a:ea typeface="+mn-ea"/>
                    <a:cs typeface="Times New Roman" pitchFamily="18" charset="0"/>
                  </a:endParaRPr>
                </a:p>
              </p:txBody>
            </p:sp>
            <p:sp>
              <p:nvSpPr>
                <p:cNvPr id="176" name="Rectangle 58"/>
                <p:cNvSpPr/>
                <p:nvPr/>
              </p:nvSpPr>
              <p:spPr bwMode="auto">
                <a:xfrm>
                  <a:off x="1359094" y="3395836"/>
                  <a:ext cx="286612" cy="286037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 sz="1200" kern="0">
                    <a:solidFill>
                      <a:srgbClr val="000000"/>
                    </a:solidFill>
                    <a:latin typeface="+mn-ea"/>
                    <a:ea typeface="+mn-ea"/>
                    <a:cs typeface="Times New Roman" pitchFamily="18" charset="0"/>
                  </a:endParaRPr>
                </a:p>
              </p:txBody>
            </p:sp>
            <p:sp>
              <p:nvSpPr>
                <p:cNvPr id="177" name="Rectangle 59"/>
                <p:cNvSpPr/>
                <p:nvPr/>
              </p:nvSpPr>
              <p:spPr bwMode="auto">
                <a:xfrm>
                  <a:off x="1645706" y="3395836"/>
                  <a:ext cx="285193" cy="286037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 sz="1200" kern="0">
                    <a:solidFill>
                      <a:srgbClr val="000000"/>
                    </a:solidFill>
                    <a:latin typeface="+mn-ea"/>
                    <a:ea typeface="+mn-ea"/>
                    <a:cs typeface="Times New Roman" pitchFamily="18" charset="0"/>
                  </a:endParaRPr>
                </a:p>
              </p:txBody>
            </p:sp>
            <p:sp>
              <p:nvSpPr>
                <p:cNvPr id="178" name="Rectangle 60"/>
                <p:cNvSpPr/>
                <p:nvPr/>
              </p:nvSpPr>
              <p:spPr bwMode="auto">
                <a:xfrm>
                  <a:off x="1930899" y="3395836"/>
                  <a:ext cx="285194" cy="286037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 sz="1200" kern="0">
                    <a:solidFill>
                      <a:srgbClr val="000000"/>
                    </a:solidFill>
                    <a:latin typeface="+mn-ea"/>
                    <a:ea typeface="+mn-ea"/>
                    <a:cs typeface="Times New Roman" pitchFamily="18" charset="0"/>
                  </a:endParaRPr>
                </a:p>
              </p:txBody>
            </p:sp>
            <p:sp>
              <p:nvSpPr>
                <p:cNvPr id="179" name="Rectangle 65"/>
                <p:cNvSpPr/>
                <p:nvPr/>
              </p:nvSpPr>
              <p:spPr bwMode="auto">
                <a:xfrm>
                  <a:off x="1073900" y="3681873"/>
                  <a:ext cx="285194" cy="2860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 sz="1200" kern="0">
                    <a:solidFill>
                      <a:srgbClr val="000000"/>
                    </a:solidFill>
                    <a:latin typeface="+mn-ea"/>
                    <a:ea typeface="+mn-ea"/>
                    <a:cs typeface="Times New Roman" pitchFamily="18" charset="0"/>
                  </a:endParaRPr>
                </a:p>
              </p:txBody>
            </p:sp>
            <p:sp>
              <p:nvSpPr>
                <p:cNvPr id="180" name="Rectangle 66"/>
                <p:cNvSpPr/>
                <p:nvPr/>
              </p:nvSpPr>
              <p:spPr bwMode="auto">
                <a:xfrm>
                  <a:off x="1359094" y="3681873"/>
                  <a:ext cx="286612" cy="2860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 sz="1200" kern="0">
                    <a:solidFill>
                      <a:srgbClr val="000000"/>
                    </a:solidFill>
                    <a:latin typeface="+mn-ea"/>
                    <a:ea typeface="+mn-ea"/>
                    <a:cs typeface="Times New Roman" pitchFamily="18" charset="0"/>
                  </a:endParaRPr>
                </a:p>
              </p:txBody>
            </p:sp>
            <p:sp>
              <p:nvSpPr>
                <p:cNvPr id="181" name="Rectangle 67"/>
                <p:cNvSpPr/>
                <p:nvPr/>
              </p:nvSpPr>
              <p:spPr bwMode="auto">
                <a:xfrm>
                  <a:off x="1645706" y="3681873"/>
                  <a:ext cx="285193" cy="2860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 sz="1200" kern="0">
                    <a:solidFill>
                      <a:srgbClr val="000000"/>
                    </a:solidFill>
                    <a:latin typeface="+mn-ea"/>
                    <a:ea typeface="+mn-ea"/>
                    <a:cs typeface="Times New Roman" pitchFamily="18" charset="0"/>
                  </a:endParaRPr>
                </a:p>
              </p:txBody>
            </p:sp>
            <p:sp>
              <p:nvSpPr>
                <p:cNvPr id="182" name="Rectangle 68"/>
                <p:cNvSpPr/>
                <p:nvPr/>
              </p:nvSpPr>
              <p:spPr bwMode="auto">
                <a:xfrm>
                  <a:off x="1930899" y="3681873"/>
                  <a:ext cx="285194" cy="2860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 sz="1200" kern="0">
                    <a:solidFill>
                      <a:srgbClr val="000000"/>
                    </a:solidFill>
                    <a:latin typeface="+mn-ea"/>
                    <a:ea typeface="+mn-ea"/>
                    <a:cs typeface="Times New Roman" pitchFamily="18" charset="0"/>
                  </a:endParaRPr>
                </a:p>
              </p:txBody>
            </p:sp>
            <p:sp>
              <p:nvSpPr>
                <p:cNvPr id="183" name="Rectangle 73"/>
                <p:cNvSpPr/>
                <p:nvPr/>
              </p:nvSpPr>
              <p:spPr bwMode="auto">
                <a:xfrm>
                  <a:off x="1073900" y="3967910"/>
                  <a:ext cx="285194" cy="284524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 sz="1200" kern="0">
                    <a:solidFill>
                      <a:srgbClr val="000000"/>
                    </a:solidFill>
                    <a:latin typeface="+mn-ea"/>
                    <a:ea typeface="+mn-ea"/>
                    <a:cs typeface="Times New Roman" pitchFamily="18" charset="0"/>
                  </a:endParaRPr>
                </a:p>
              </p:txBody>
            </p:sp>
            <p:sp>
              <p:nvSpPr>
                <p:cNvPr id="184" name="Rectangle 74"/>
                <p:cNvSpPr/>
                <p:nvPr/>
              </p:nvSpPr>
              <p:spPr bwMode="auto">
                <a:xfrm>
                  <a:off x="1359094" y="3967910"/>
                  <a:ext cx="286612" cy="284524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 sz="1200" kern="0">
                    <a:solidFill>
                      <a:srgbClr val="000000"/>
                    </a:solidFill>
                    <a:latin typeface="+mn-ea"/>
                    <a:ea typeface="+mn-ea"/>
                    <a:cs typeface="Times New Roman" pitchFamily="18" charset="0"/>
                  </a:endParaRPr>
                </a:p>
              </p:txBody>
            </p:sp>
            <p:sp>
              <p:nvSpPr>
                <p:cNvPr id="185" name="Rectangle 75"/>
                <p:cNvSpPr/>
                <p:nvPr/>
              </p:nvSpPr>
              <p:spPr bwMode="auto">
                <a:xfrm>
                  <a:off x="1645706" y="3967910"/>
                  <a:ext cx="285193" cy="284524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 sz="1200" kern="0">
                    <a:solidFill>
                      <a:srgbClr val="000000"/>
                    </a:solidFill>
                    <a:latin typeface="+mn-ea"/>
                    <a:ea typeface="+mn-ea"/>
                    <a:cs typeface="Times New Roman" pitchFamily="18" charset="0"/>
                  </a:endParaRPr>
                </a:p>
              </p:txBody>
            </p:sp>
            <p:sp>
              <p:nvSpPr>
                <p:cNvPr id="186" name="Rectangle 81"/>
                <p:cNvSpPr/>
                <p:nvPr/>
              </p:nvSpPr>
              <p:spPr bwMode="auto">
                <a:xfrm>
                  <a:off x="1073900" y="4252434"/>
                  <a:ext cx="285194" cy="286037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 sz="1200" kern="0">
                    <a:solidFill>
                      <a:srgbClr val="000000"/>
                    </a:solidFill>
                    <a:latin typeface="+mn-ea"/>
                    <a:ea typeface="+mn-ea"/>
                    <a:cs typeface="Times New Roman" pitchFamily="18" charset="0"/>
                  </a:endParaRPr>
                </a:p>
              </p:txBody>
            </p:sp>
            <p:sp>
              <p:nvSpPr>
                <p:cNvPr id="187" name="Rectangle 82"/>
                <p:cNvSpPr/>
                <p:nvPr/>
              </p:nvSpPr>
              <p:spPr bwMode="auto">
                <a:xfrm>
                  <a:off x="1359094" y="4252434"/>
                  <a:ext cx="286612" cy="286037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 sz="1200" kern="0">
                    <a:solidFill>
                      <a:srgbClr val="000000"/>
                    </a:solidFill>
                    <a:latin typeface="+mn-ea"/>
                    <a:ea typeface="+mn-ea"/>
                    <a:cs typeface="Times New Roman" pitchFamily="18" charset="0"/>
                  </a:endParaRPr>
                </a:p>
              </p:txBody>
            </p:sp>
            <p:sp>
              <p:nvSpPr>
                <p:cNvPr id="188" name="Rectangle 83"/>
                <p:cNvSpPr/>
                <p:nvPr/>
              </p:nvSpPr>
              <p:spPr bwMode="auto">
                <a:xfrm>
                  <a:off x="1645706" y="4252434"/>
                  <a:ext cx="285193" cy="286037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 sz="1200" kern="0">
                    <a:solidFill>
                      <a:srgbClr val="000000"/>
                    </a:solidFill>
                    <a:latin typeface="+mn-ea"/>
                    <a:ea typeface="+mn-ea"/>
                    <a:cs typeface="Times New Roman" pitchFamily="18" charset="0"/>
                  </a:endParaRPr>
                </a:p>
              </p:txBody>
            </p:sp>
            <p:sp>
              <p:nvSpPr>
                <p:cNvPr id="189" name="Rectangle 84"/>
                <p:cNvSpPr/>
                <p:nvPr/>
              </p:nvSpPr>
              <p:spPr bwMode="auto">
                <a:xfrm>
                  <a:off x="1930899" y="4252434"/>
                  <a:ext cx="285194" cy="286037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 sz="1200" kern="0">
                    <a:solidFill>
                      <a:srgbClr val="000000"/>
                    </a:solidFill>
                    <a:latin typeface="+mn-ea"/>
                    <a:ea typeface="+mn-ea"/>
                    <a:cs typeface="Times New Roman" pitchFamily="18" charset="0"/>
                  </a:endParaRPr>
                </a:p>
              </p:txBody>
            </p:sp>
          </p:grpSp>
          <p:cxnSp>
            <p:nvCxnSpPr>
              <p:cNvPr id="167" name="Straight Arrow Connector 47"/>
              <p:cNvCxnSpPr/>
              <p:nvPr/>
            </p:nvCxnSpPr>
            <p:spPr bwMode="auto">
              <a:xfrm>
                <a:off x="5096189" y="1342432"/>
                <a:ext cx="781009" cy="0"/>
              </a:xfrm>
              <a:prstGeom prst="straightConnector1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arrow" w="med" len="med"/>
                <a:tailEnd type="none" w="med" len="med"/>
              </a:ln>
              <a:effectLst/>
            </p:spPr>
          </p:cxnSp>
          <p:cxnSp>
            <p:nvCxnSpPr>
              <p:cNvPr id="168" name="Straight Arrow Connector 47"/>
              <p:cNvCxnSpPr/>
              <p:nvPr/>
            </p:nvCxnSpPr>
            <p:spPr bwMode="auto">
              <a:xfrm>
                <a:off x="5103935" y="1590431"/>
                <a:ext cx="781009" cy="0"/>
              </a:xfrm>
              <a:prstGeom prst="straightConnector1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arrow" w="med" len="med"/>
                <a:tailEnd type="none" w="med" len="med"/>
              </a:ln>
              <a:effectLst/>
            </p:spPr>
          </p:cxnSp>
          <p:cxnSp>
            <p:nvCxnSpPr>
              <p:cNvPr id="169" name="Straight Arrow Connector 47"/>
              <p:cNvCxnSpPr/>
              <p:nvPr/>
            </p:nvCxnSpPr>
            <p:spPr bwMode="auto">
              <a:xfrm>
                <a:off x="5101353" y="1831972"/>
                <a:ext cx="781009" cy="0"/>
              </a:xfrm>
              <a:prstGeom prst="straightConnector1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arrow" w="med" len="med"/>
                <a:tailEnd type="none" w="med" len="med"/>
              </a:ln>
              <a:effectLst/>
            </p:spPr>
          </p:cxnSp>
          <p:cxnSp>
            <p:nvCxnSpPr>
              <p:cNvPr id="170" name="Straight Arrow Connector 47"/>
              <p:cNvCxnSpPr/>
              <p:nvPr/>
            </p:nvCxnSpPr>
            <p:spPr bwMode="auto">
              <a:xfrm>
                <a:off x="5112972" y="2074805"/>
                <a:ext cx="781008" cy="0"/>
              </a:xfrm>
              <a:prstGeom prst="straightConnector1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  <a:headEnd type="arrow" w="med" len="med"/>
                <a:tailEnd type="none" w="med" len="med"/>
              </a:ln>
              <a:effectLst/>
            </p:spPr>
          </p:cxnSp>
          <p:cxnSp>
            <p:nvCxnSpPr>
              <p:cNvPr id="171" name="Straight Connector 49"/>
              <p:cNvCxnSpPr/>
              <p:nvPr/>
            </p:nvCxnSpPr>
            <p:spPr bwMode="auto">
              <a:xfrm flipH="1">
                <a:off x="5110390" y="1348891"/>
                <a:ext cx="737117" cy="236374"/>
              </a:xfrm>
              <a:prstGeom prst="lin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72" name="Straight Connector 49"/>
              <p:cNvCxnSpPr/>
              <p:nvPr/>
            </p:nvCxnSpPr>
            <p:spPr bwMode="auto">
              <a:xfrm flipH="1">
                <a:off x="5116844" y="1595598"/>
                <a:ext cx="735826" cy="236375"/>
              </a:xfrm>
              <a:prstGeom prst="lin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73" name="Straight Connector 49"/>
              <p:cNvCxnSpPr/>
              <p:nvPr/>
            </p:nvCxnSpPr>
            <p:spPr bwMode="auto">
              <a:xfrm flipH="1">
                <a:off x="5123299" y="1831972"/>
                <a:ext cx="737117" cy="236374"/>
              </a:xfrm>
              <a:prstGeom prst="lin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8234" name="TextBox 215"/>
            <p:cNvSpPr txBox="1">
              <a:spLocks noChangeArrowheads="1"/>
            </p:cNvSpPr>
            <p:nvPr/>
          </p:nvSpPr>
          <p:spPr bwMode="auto">
            <a:xfrm>
              <a:off x="4968898" y="4899479"/>
              <a:ext cx="850375" cy="200272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kumimoji="0" lang="en-US" altLang="ko-KR" sz="1000" b="1">
                  <a:solidFill>
                    <a:schemeClr val="bg1"/>
                  </a:solidFill>
                  <a:ea typeface="맑은 고딕" pitchFamily="34" charset="-127"/>
                  <a:cs typeface="Arial" charset="0"/>
                </a:rPr>
                <a:t>DIAG-Scan (0)</a:t>
              </a:r>
              <a:endParaRPr kumimoji="0" lang="ko-KR" altLang="en-US" sz="1000" b="1">
                <a:solidFill>
                  <a:schemeClr val="bg1"/>
                </a:solidFill>
                <a:ea typeface="맑은 고딕" pitchFamily="34" charset="-127"/>
                <a:cs typeface="Arial" charset="0"/>
              </a:endParaRPr>
            </a:p>
          </p:txBody>
        </p:sp>
        <p:sp>
          <p:nvSpPr>
            <p:cNvPr id="8235" name="TextBox 217"/>
            <p:cNvSpPr txBox="1">
              <a:spLocks noChangeArrowheads="1"/>
            </p:cNvSpPr>
            <p:nvPr/>
          </p:nvSpPr>
          <p:spPr bwMode="auto">
            <a:xfrm>
              <a:off x="6091307" y="4869160"/>
              <a:ext cx="821690" cy="200272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kumimoji="0" lang="en-US" altLang="ko-KR" sz="1000" b="1">
                  <a:solidFill>
                    <a:schemeClr val="bg1"/>
                  </a:solidFill>
                  <a:ea typeface="맑은 고딕" pitchFamily="34" charset="-127"/>
                  <a:cs typeface="Arial" charset="0"/>
                </a:rPr>
                <a:t>HOR-Scan (1)</a:t>
              </a:r>
              <a:endParaRPr kumimoji="0" lang="ko-KR" altLang="en-US" sz="1000" b="1">
                <a:solidFill>
                  <a:schemeClr val="bg1"/>
                </a:solidFill>
                <a:ea typeface="맑은 고딕" pitchFamily="34" charset="-127"/>
                <a:cs typeface="Arial" charset="0"/>
              </a:endParaRPr>
            </a:p>
          </p:txBody>
        </p:sp>
        <p:grpSp>
          <p:nvGrpSpPr>
            <p:cNvPr id="8236" name="그룹 218"/>
            <p:cNvGrpSpPr>
              <a:grpSpLocks/>
            </p:cNvGrpSpPr>
            <p:nvPr/>
          </p:nvGrpSpPr>
          <p:grpSpPr bwMode="auto">
            <a:xfrm>
              <a:off x="7096467" y="3861048"/>
              <a:ext cx="1039929" cy="975516"/>
              <a:chOff x="829667" y="4055266"/>
              <a:chExt cx="1039929" cy="975516"/>
            </a:xfrm>
          </p:grpSpPr>
          <p:grpSp>
            <p:nvGrpSpPr>
              <p:cNvPr id="8238" name="그룹 121"/>
              <p:cNvGrpSpPr>
                <a:grpSpLocks/>
              </p:cNvGrpSpPr>
              <p:nvPr/>
            </p:nvGrpSpPr>
            <p:grpSpPr bwMode="auto">
              <a:xfrm>
                <a:off x="829667" y="4055266"/>
                <a:ext cx="1039929" cy="975516"/>
                <a:chOff x="1073324" y="3395836"/>
                <a:chExt cx="1143000" cy="1143000"/>
              </a:xfrm>
            </p:grpSpPr>
            <p:sp>
              <p:nvSpPr>
                <p:cNvPr id="228" name="Rectangle 76"/>
                <p:cNvSpPr/>
                <p:nvPr/>
              </p:nvSpPr>
              <p:spPr bwMode="auto">
                <a:xfrm>
                  <a:off x="1931130" y="3967910"/>
                  <a:ext cx="285194" cy="284524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 sz="1200" kern="0">
                    <a:solidFill>
                      <a:srgbClr val="000000"/>
                    </a:solidFill>
                    <a:latin typeface="+mn-ea"/>
                    <a:ea typeface="+mn-ea"/>
                    <a:cs typeface="Times New Roman" pitchFamily="18" charset="0"/>
                  </a:endParaRPr>
                </a:p>
              </p:txBody>
            </p:sp>
            <p:sp>
              <p:nvSpPr>
                <p:cNvPr id="229" name="Rectangle 6"/>
                <p:cNvSpPr/>
                <p:nvPr/>
              </p:nvSpPr>
              <p:spPr bwMode="auto">
                <a:xfrm>
                  <a:off x="1072714" y="3395836"/>
                  <a:ext cx="286612" cy="286037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 sz="1200" kern="0">
                    <a:solidFill>
                      <a:srgbClr val="000000"/>
                    </a:solidFill>
                    <a:latin typeface="+mn-ea"/>
                    <a:ea typeface="+mn-ea"/>
                    <a:cs typeface="Times New Roman" pitchFamily="18" charset="0"/>
                  </a:endParaRPr>
                </a:p>
              </p:txBody>
            </p:sp>
            <p:sp>
              <p:nvSpPr>
                <p:cNvPr id="230" name="Rectangle 58"/>
                <p:cNvSpPr/>
                <p:nvPr/>
              </p:nvSpPr>
              <p:spPr bwMode="auto">
                <a:xfrm>
                  <a:off x="1359326" y="3395836"/>
                  <a:ext cx="285193" cy="286037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 sz="1200" kern="0">
                    <a:solidFill>
                      <a:srgbClr val="000000"/>
                    </a:solidFill>
                    <a:latin typeface="+mn-ea"/>
                    <a:ea typeface="+mn-ea"/>
                    <a:cs typeface="Times New Roman" pitchFamily="18" charset="0"/>
                  </a:endParaRPr>
                </a:p>
              </p:txBody>
            </p:sp>
            <p:sp>
              <p:nvSpPr>
                <p:cNvPr id="231" name="Rectangle 59"/>
                <p:cNvSpPr/>
                <p:nvPr/>
              </p:nvSpPr>
              <p:spPr bwMode="auto">
                <a:xfrm>
                  <a:off x="1644518" y="3395836"/>
                  <a:ext cx="286612" cy="286037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 sz="1200" kern="0">
                    <a:solidFill>
                      <a:srgbClr val="000000"/>
                    </a:solidFill>
                    <a:latin typeface="+mn-ea"/>
                    <a:ea typeface="+mn-ea"/>
                    <a:cs typeface="Times New Roman" pitchFamily="18" charset="0"/>
                  </a:endParaRPr>
                </a:p>
              </p:txBody>
            </p:sp>
            <p:sp>
              <p:nvSpPr>
                <p:cNvPr id="232" name="Rectangle 60"/>
                <p:cNvSpPr/>
                <p:nvPr/>
              </p:nvSpPr>
              <p:spPr bwMode="auto">
                <a:xfrm>
                  <a:off x="1931130" y="3395836"/>
                  <a:ext cx="285194" cy="286037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 sz="1200" kern="0">
                    <a:solidFill>
                      <a:srgbClr val="000000"/>
                    </a:solidFill>
                    <a:latin typeface="+mn-ea"/>
                    <a:ea typeface="+mn-ea"/>
                    <a:cs typeface="Times New Roman" pitchFamily="18" charset="0"/>
                  </a:endParaRPr>
                </a:p>
              </p:txBody>
            </p:sp>
            <p:sp>
              <p:nvSpPr>
                <p:cNvPr id="233" name="Rectangle 65"/>
                <p:cNvSpPr/>
                <p:nvPr/>
              </p:nvSpPr>
              <p:spPr bwMode="auto">
                <a:xfrm>
                  <a:off x="1072714" y="3681873"/>
                  <a:ext cx="286612" cy="2860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 sz="1200" kern="0">
                    <a:solidFill>
                      <a:srgbClr val="000000"/>
                    </a:solidFill>
                    <a:latin typeface="+mn-ea"/>
                    <a:ea typeface="+mn-ea"/>
                    <a:cs typeface="Times New Roman" pitchFamily="18" charset="0"/>
                  </a:endParaRPr>
                </a:p>
              </p:txBody>
            </p:sp>
            <p:sp>
              <p:nvSpPr>
                <p:cNvPr id="234" name="Rectangle 66"/>
                <p:cNvSpPr/>
                <p:nvPr/>
              </p:nvSpPr>
              <p:spPr bwMode="auto">
                <a:xfrm>
                  <a:off x="1359326" y="3681873"/>
                  <a:ext cx="285193" cy="2860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 sz="1200" kern="0">
                    <a:solidFill>
                      <a:srgbClr val="000000"/>
                    </a:solidFill>
                    <a:latin typeface="+mn-ea"/>
                    <a:ea typeface="+mn-ea"/>
                    <a:cs typeface="Times New Roman" pitchFamily="18" charset="0"/>
                  </a:endParaRPr>
                </a:p>
              </p:txBody>
            </p:sp>
            <p:sp>
              <p:nvSpPr>
                <p:cNvPr id="235" name="Rectangle 67"/>
                <p:cNvSpPr/>
                <p:nvPr/>
              </p:nvSpPr>
              <p:spPr bwMode="auto">
                <a:xfrm>
                  <a:off x="1644518" y="3681873"/>
                  <a:ext cx="286612" cy="2860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 sz="1200" kern="0">
                    <a:solidFill>
                      <a:srgbClr val="000000"/>
                    </a:solidFill>
                    <a:latin typeface="+mn-ea"/>
                    <a:ea typeface="+mn-ea"/>
                    <a:cs typeface="Times New Roman" pitchFamily="18" charset="0"/>
                  </a:endParaRPr>
                </a:p>
              </p:txBody>
            </p:sp>
            <p:sp>
              <p:nvSpPr>
                <p:cNvPr id="236" name="Rectangle 68"/>
                <p:cNvSpPr/>
                <p:nvPr/>
              </p:nvSpPr>
              <p:spPr bwMode="auto">
                <a:xfrm>
                  <a:off x="1931130" y="3681873"/>
                  <a:ext cx="285194" cy="28603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 sz="1200" kern="0">
                    <a:solidFill>
                      <a:srgbClr val="000000"/>
                    </a:solidFill>
                    <a:latin typeface="+mn-ea"/>
                    <a:ea typeface="+mn-ea"/>
                    <a:cs typeface="Times New Roman" pitchFamily="18" charset="0"/>
                  </a:endParaRPr>
                </a:p>
              </p:txBody>
            </p:sp>
            <p:sp>
              <p:nvSpPr>
                <p:cNvPr id="237" name="Rectangle 73"/>
                <p:cNvSpPr/>
                <p:nvPr/>
              </p:nvSpPr>
              <p:spPr bwMode="auto">
                <a:xfrm>
                  <a:off x="1072714" y="3967910"/>
                  <a:ext cx="286612" cy="284524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 sz="1200" kern="0">
                    <a:solidFill>
                      <a:srgbClr val="000000"/>
                    </a:solidFill>
                    <a:latin typeface="+mn-ea"/>
                    <a:ea typeface="+mn-ea"/>
                    <a:cs typeface="Times New Roman" pitchFamily="18" charset="0"/>
                  </a:endParaRPr>
                </a:p>
              </p:txBody>
            </p:sp>
            <p:sp>
              <p:nvSpPr>
                <p:cNvPr id="238" name="Rectangle 74"/>
                <p:cNvSpPr/>
                <p:nvPr/>
              </p:nvSpPr>
              <p:spPr bwMode="auto">
                <a:xfrm>
                  <a:off x="1359326" y="3967910"/>
                  <a:ext cx="285193" cy="284524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 sz="1200" kern="0">
                    <a:solidFill>
                      <a:srgbClr val="000000"/>
                    </a:solidFill>
                    <a:latin typeface="+mn-ea"/>
                    <a:ea typeface="+mn-ea"/>
                    <a:cs typeface="Times New Roman" pitchFamily="18" charset="0"/>
                  </a:endParaRPr>
                </a:p>
              </p:txBody>
            </p:sp>
            <p:sp>
              <p:nvSpPr>
                <p:cNvPr id="239" name="Rectangle 75"/>
                <p:cNvSpPr/>
                <p:nvPr/>
              </p:nvSpPr>
              <p:spPr bwMode="auto">
                <a:xfrm>
                  <a:off x="1644518" y="3967910"/>
                  <a:ext cx="286612" cy="284524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 sz="1200" kern="0">
                    <a:solidFill>
                      <a:srgbClr val="000000"/>
                    </a:solidFill>
                    <a:latin typeface="+mn-ea"/>
                    <a:ea typeface="+mn-ea"/>
                    <a:cs typeface="Times New Roman" pitchFamily="18" charset="0"/>
                  </a:endParaRPr>
                </a:p>
              </p:txBody>
            </p:sp>
            <p:sp>
              <p:nvSpPr>
                <p:cNvPr id="240" name="Rectangle 81"/>
                <p:cNvSpPr/>
                <p:nvPr/>
              </p:nvSpPr>
              <p:spPr bwMode="auto">
                <a:xfrm>
                  <a:off x="1072714" y="4252434"/>
                  <a:ext cx="286612" cy="286037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 sz="1200" kern="0">
                    <a:solidFill>
                      <a:srgbClr val="000000"/>
                    </a:solidFill>
                    <a:latin typeface="+mn-ea"/>
                    <a:ea typeface="+mn-ea"/>
                    <a:cs typeface="Times New Roman" pitchFamily="18" charset="0"/>
                  </a:endParaRPr>
                </a:p>
              </p:txBody>
            </p:sp>
            <p:sp>
              <p:nvSpPr>
                <p:cNvPr id="241" name="Rectangle 82"/>
                <p:cNvSpPr/>
                <p:nvPr/>
              </p:nvSpPr>
              <p:spPr bwMode="auto">
                <a:xfrm>
                  <a:off x="1359326" y="4252434"/>
                  <a:ext cx="285193" cy="286037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 sz="1200" kern="0">
                    <a:solidFill>
                      <a:srgbClr val="000000"/>
                    </a:solidFill>
                    <a:latin typeface="+mn-ea"/>
                    <a:ea typeface="+mn-ea"/>
                    <a:cs typeface="Times New Roman" pitchFamily="18" charset="0"/>
                  </a:endParaRPr>
                </a:p>
              </p:txBody>
            </p:sp>
            <p:sp>
              <p:nvSpPr>
                <p:cNvPr id="242" name="Rectangle 83"/>
                <p:cNvSpPr/>
                <p:nvPr/>
              </p:nvSpPr>
              <p:spPr bwMode="auto">
                <a:xfrm>
                  <a:off x="1644518" y="4252434"/>
                  <a:ext cx="286612" cy="286037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 sz="1200" kern="0">
                    <a:solidFill>
                      <a:srgbClr val="000000"/>
                    </a:solidFill>
                    <a:latin typeface="+mn-ea"/>
                    <a:ea typeface="+mn-ea"/>
                    <a:cs typeface="Times New Roman" pitchFamily="18" charset="0"/>
                  </a:endParaRPr>
                </a:p>
              </p:txBody>
            </p:sp>
            <p:sp>
              <p:nvSpPr>
                <p:cNvPr id="243" name="Rectangle 84"/>
                <p:cNvSpPr/>
                <p:nvPr/>
              </p:nvSpPr>
              <p:spPr bwMode="auto">
                <a:xfrm>
                  <a:off x="1931130" y="4252434"/>
                  <a:ext cx="285194" cy="286037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kumimoji="0" lang="en-US" sz="1200" kern="0">
                    <a:solidFill>
                      <a:srgbClr val="000000"/>
                    </a:solidFill>
                    <a:latin typeface="+mn-ea"/>
                    <a:ea typeface="+mn-ea"/>
                    <a:cs typeface="Times New Roman" pitchFamily="18" charset="0"/>
                  </a:endParaRPr>
                </a:p>
              </p:txBody>
            </p:sp>
          </p:grpSp>
          <p:cxnSp>
            <p:nvCxnSpPr>
              <p:cNvPr id="221" name="Straight Arrow Connector 47"/>
              <p:cNvCxnSpPr/>
              <p:nvPr/>
            </p:nvCxnSpPr>
            <p:spPr bwMode="auto">
              <a:xfrm>
                <a:off x="968531" y="4175390"/>
                <a:ext cx="3872" cy="734956"/>
              </a:xfrm>
              <a:prstGeom prst="straightConnector1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9050" cap="flat" cmpd="sng" algn="ctr">
                <a:solidFill>
                  <a:srgbClr val="0000FF"/>
                </a:solidFill>
                <a:prstDash val="solid"/>
                <a:round/>
                <a:headEnd type="arrow" w="med" len="med"/>
                <a:tailEnd type="none" w="med" len="med"/>
              </a:ln>
              <a:effectLst/>
            </p:spPr>
          </p:cxnSp>
          <p:cxnSp>
            <p:nvCxnSpPr>
              <p:cNvPr id="222" name="Straight Connector 49"/>
              <p:cNvCxnSpPr/>
              <p:nvPr/>
            </p:nvCxnSpPr>
            <p:spPr bwMode="auto">
              <a:xfrm flipH="1">
                <a:off x="972404" y="4196057"/>
                <a:ext cx="258185" cy="670373"/>
              </a:xfrm>
              <a:prstGeom prst="lin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23" name="Straight Arrow Connector 47"/>
              <p:cNvCxnSpPr/>
              <p:nvPr/>
            </p:nvCxnSpPr>
            <p:spPr bwMode="auto">
              <a:xfrm>
                <a:off x="1221552" y="4177973"/>
                <a:ext cx="5164" cy="736247"/>
              </a:xfrm>
              <a:prstGeom prst="straightConnector1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9050" cap="flat" cmpd="sng" algn="ctr">
                <a:solidFill>
                  <a:srgbClr val="0000FF"/>
                </a:solidFill>
                <a:prstDash val="solid"/>
                <a:round/>
                <a:headEnd type="arrow" w="med" len="med"/>
                <a:tailEnd type="none" w="med" len="med"/>
              </a:ln>
              <a:effectLst/>
            </p:spPr>
          </p:cxnSp>
          <p:cxnSp>
            <p:nvCxnSpPr>
              <p:cNvPr id="224" name="Straight Connector 49"/>
              <p:cNvCxnSpPr/>
              <p:nvPr/>
            </p:nvCxnSpPr>
            <p:spPr bwMode="auto">
              <a:xfrm flipH="1">
                <a:off x="1226716" y="4210265"/>
                <a:ext cx="240112" cy="660039"/>
              </a:xfrm>
              <a:prstGeom prst="lin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25" name="Straight Arrow Connector 47"/>
              <p:cNvCxnSpPr/>
              <p:nvPr/>
            </p:nvCxnSpPr>
            <p:spPr bwMode="auto">
              <a:xfrm>
                <a:off x="1468118" y="4192182"/>
                <a:ext cx="3873" cy="734955"/>
              </a:xfrm>
              <a:prstGeom prst="straightConnector1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9050" cap="flat" cmpd="sng" algn="ctr">
                <a:solidFill>
                  <a:srgbClr val="0000FF"/>
                </a:solidFill>
                <a:prstDash val="solid"/>
                <a:round/>
                <a:headEnd type="arrow" w="med" len="med"/>
                <a:tailEnd type="none" w="med" len="med"/>
              </a:ln>
              <a:effectLst/>
            </p:spPr>
          </p:cxnSp>
          <p:cxnSp>
            <p:nvCxnSpPr>
              <p:cNvPr id="226" name="Straight Connector 49"/>
              <p:cNvCxnSpPr/>
              <p:nvPr/>
            </p:nvCxnSpPr>
            <p:spPr bwMode="auto">
              <a:xfrm flipH="1">
                <a:off x="1471992" y="4203807"/>
                <a:ext cx="253021" cy="679414"/>
              </a:xfrm>
              <a:prstGeom prst="lin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27" name="Straight Arrow Connector 47"/>
              <p:cNvCxnSpPr/>
              <p:nvPr/>
            </p:nvCxnSpPr>
            <p:spPr bwMode="auto">
              <a:xfrm>
                <a:off x="1725013" y="4192182"/>
                <a:ext cx="3872" cy="734955"/>
              </a:xfrm>
              <a:prstGeom prst="straightConnector1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9050" cap="flat" cmpd="sng" algn="ctr">
                <a:solidFill>
                  <a:srgbClr val="0000FF"/>
                </a:solidFill>
                <a:prstDash val="solid"/>
                <a:round/>
                <a:headEnd type="arrow" w="med" len="med"/>
                <a:tailEnd type="none" w="med" len="med"/>
              </a:ln>
              <a:effectLst/>
            </p:spPr>
          </p:cxnSp>
        </p:grpSp>
        <p:sp>
          <p:nvSpPr>
            <p:cNvPr id="8237" name="TextBox 243"/>
            <p:cNvSpPr txBox="1">
              <a:spLocks noChangeArrowheads="1"/>
            </p:cNvSpPr>
            <p:nvPr/>
          </p:nvSpPr>
          <p:spPr bwMode="auto">
            <a:xfrm>
              <a:off x="7216699" y="4869740"/>
              <a:ext cx="803436" cy="200272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kumimoji="0" lang="en-US" altLang="ko-KR" sz="1000" b="1">
                  <a:solidFill>
                    <a:schemeClr val="bg1"/>
                  </a:solidFill>
                  <a:ea typeface="맑은 고딕" pitchFamily="34" charset="-127"/>
                  <a:cs typeface="Arial" charset="0"/>
                </a:rPr>
                <a:t>VER-Scan (2)</a:t>
              </a:r>
              <a:endParaRPr kumimoji="0" lang="ko-KR" altLang="en-US" sz="1000" b="1">
                <a:solidFill>
                  <a:schemeClr val="bg1"/>
                </a:solidFill>
                <a:ea typeface="맑은 고딕" pitchFamily="34" charset="-127"/>
                <a:cs typeface="Arial" charset="0"/>
              </a:endParaRPr>
            </a:p>
          </p:txBody>
        </p:sp>
      </p:grpSp>
      <p:sp>
        <p:nvSpPr>
          <p:cNvPr id="8230" name="TextBox 110"/>
          <p:cNvSpPr txBox="1">
            <a:spLocks noChangeArrowheads="1"/>
          </p:cNvSpPr>
          <p:nvPr/>
        </p:nvSpPr>
        <p:spPr bwMode="auto">
          <a:xfrm>
            <a:off x="2301875" y="1989138"/>
            <a:ext cx="5270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ko-KR" sz="1200">
                <a:solidFill>
                  <a:srgbClr val="FF0000"/>
                </a:solidFill>
                <a:latin typeface="Calibri" pitchFamily="34" charset="0"/>
                <a:ea typeface="맑은 고딕" pitchFamily="34" charset="-127"/>
              </a:rPr>
              <a:t>(V</a:t>
            </a:r>
            <a:r>
              <a:rPr kumimoji="0" lang="en-US" altLang="ko-KR" sz="1200">
                <a:solidFill>
                  <a:srgbClr val="FF0000"/>
                </a:solidFill>
                <a:latin typeface="Calibri" pitchFamily="34" charset="0"/>
                <a:ea typeface="맑은 고딕" pitchFamily="34" charset="-127"/>
                <a:sym typeface="Symbol" pitchFamily="18" charset="2"/>
              </a:rPr>
              <a:t>4)</a:t>
            </a:r>
            <a:endParaRPr kumimoji="0" lang="ko-KR" altLang="en-US" sz="1200">
              <a:solidFill>
                <a:srgbClr val="FF0000"/>
              </a:solidFill>
              <a:latin typeface="Calibri" pitchFamily="34" charset="0"/>
              <a:ea typeface="맑은 고딕" pitchFamily="34" charset="-127"/>
            </a:endParaRPr>
          </a:p>
        </p:txBody>
      </p:sp>
      <p:sp>
        <p:nvSpPr>
          <p:cNvPr id="8231" name="TextBox 111"/>
          <p:cNvSpPr txBox="1">
            <a:spLocks noChangeArrowheads="1"/>
          </p:cNvSpPr>
          <p:nvPr/>
        </p:nvSpPr>
        <p:spPr bwMode="auto">
          <a:xfrm>
            <a:off x="217488" y="4076700"/>
            <a:ext cx="53816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ko-KR" sz="1200">
                <a:solidFill>
                  <a:srgbClr val="0000FF"/>
                </a:solidFill>
                <a:latin typeface="Calibri" pitchFamily="34" charset="0"/>
                <a:ea typeface="맑은 고딕" pitchFamily="34" charset="-127"/>
              </a:rPr>
              <a:t>(H</a:t>
            </a:r>
            <a:r>
              <a:rPr kumimoji="0" lang="en-US" altLang="ko-KR" sz="1200">
                <a:solidFill>
                  <a:srgbClr val="0000FF"/>
                </a:solidFill>
                <a:latin typeface="Calibri" pitchFamily="34" charset="0"/>
                <a:ea typeface="맑은 고딕" pitchFamily="34" charset="-127"/>
                <a:sym typeface="Symbol" pitchFamily="18" charset="2"/>
              </a:rPr>
              <a:t>4)</a:t>
            </a:r>
            <a:endParaRPr kumimoji="0" lang="ko-KR" altLang="en-US" sz="1200">
              <a:solidFill>
                <a:srgbClr val="0000FF"/>
              </a:solidFill>
              <a:latin typeface="Calibri" pitchFamily="34" charset="0"/>
              <a:ea typeface="맑은 고딕" pitchFamily="34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285750" y="1000125"/>
            <a:ext cx="8572500" cy="1781175"/>
          </a:xfrm>
        </p:spPr>
        <p:txBody>
          <a:bodyPr>
            <a:normAutofit fontScale="925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 smtClean="0"/>
              <a:t>Horizontal intra prediction case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altLang="ko-KR" dirty="0" smtClean="0"/>
              <a:t>Vertical scan is preferable for transformed residue since </a:t>
            </a:r>
            <a:r>
              <a:rPr lang="en-US" altLang="ko-KR" dirty="0"/>
              <a:t>zero coefficients tend to be successive in a vertical </a:t>
            </a:r>
            <a:r>
              <a:rPr lang="en-US" altLang="ko-KR" dirty="0" smtClean="0"/>
              <a:t>direction after </a:t>
            </a:r>
            <a:r>
              <a:rPr lang="en-US" altLang="ko-KR" dirty="0"/>
              <a:t>transforming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altLang="ko-KR" dirty="0" smtClean="0"/>
              <a:t>However</a:t>
            </a:r>
            <a:r>
              <a:rPr lang="en-US" altLang="ko-KR" dirty="0"/>
              <a:t>, if the transform were skipped, the vertical scan would not be effective since zero coefficients tend to be successive in horizontal </a:t>
            </a:r>
            <a:r>
              <a:rPr lang="en-US" altLang="ko-KR" dirty="0" smtClean="0"/>
              <a:t>direction</a:t>
            </a:r>
            <a:endParaRPr lang="ko-KR" altLang="en-US" dirty="0"/>
          </a:p>
        </p:txBody>
      </p:sp>
      <p:sp>
        <p:nvSpPr>
          <p:cNvPr id="17412" name="슬라이드 번호 개체 틀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87F08C2-7B9E-4D0C-830F-C1F1B8A6AB4A}" type="slidenum">
              <a:rPr lang="en-GB" altLang="ja-JP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GB" altLang="ja-JP"/>
          </a:p>
        </p:txBody>
      </p:sp>
      <p:sp>
        <p:nvSpPr>
          <p:cNvPr id="5" name="제목 4"/>
          <p:cNvSpPr>
            <a:spLocks noGrp="1"/>
          </p:cNvSpPr>
          <p:nvPr>
            <p:ph type="ctrTitle"/>
          </p:nvPr>
        </p:nvSpPr>
        <p:spPr>
          <a:xfrm>
            <a:off x="285750" y="106363"/>
            <a:ext cx="8572500" cy="7143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 smtClean="0"/>
              <a:t>A Case Study</a:t>
            </a:r>
            <a:endParaRPr lang="ko-KR" altLang="en-US" dirty="0"/>
          </a:p>
        </p:txBody>
      </p:sp>
      <p:pic>
        <p:nvPicPr>
          <p:cNvPr id="17414" name="Picture 17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2659063"/>
            <a:ext cx="7267575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AutoShape 2"/>
          <p:cNvSpPr>
            <a:spLocks noChangeAspect="1" noChangeArrowheads="1"/>
          </p:cNvSpPr>
          <p:nvPr/>
        </p:nvSpPr>
        <p:spPr bwMode="auto">
          <a:xfrm>
            <a:off x="1042988" y="2659063"/>
            <a:ext cx="7267575" cy="3744912"/>
          </a:xfrm>
          <a:prstGeom prst="rect">
            <a:avLst/>
          </a:prstGeom>
          <a:noFill/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285750" y="1000125"/>
            <a:ext cx="8572500" cy="1708150"/>
          </a:xfrm>
        </p:spPr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b-NO" altLang="ko-KR" dirty="0" smtClean="0"/>
              <a:t>ScanType swapping for transform skipped block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nb-NO" altLang="ko-KR" dirty="0" smtClean="0"/>
              <a:t>Use vertical scan for vertical prediction modes and horizontal scan for horizontal prediction modes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altLang="ko-KR" dirty="0" smtClean="0"/>
              <a:t>Requires just two lines of syntax change. No change in decoding process needed.</a:t>
            </a:r>
          </a:p>
          <a:p>
            <a:pPr lvl="1" fontAlgn="auto">
              <a:spcAft>
                <a:spcPts val="0"/>
              </a:spcAft>
              <a:defRPr/>
            </a:pPr>
            <a:endParaRPr lang="nb-NO" altLang="ko-KR" dirty="0" smtClean="0"/>
          </a:p>
          <a:p>
            <a:pPr lvl="1" fontAlgn="auto">
              <a:spcAft>
                <a:spcPts val="0"/>
              </a:spcAft>
              <a:defRPr/>
            </a:pPr>
            <a:endParaRPr lang="nb-NO" altLang="ko-KR" dirty="0"/>
          </a:p>
        </p:txBody>
      </p:sp>
      <p:sp>
        <p:nvSpPr>
          <p:cNvPr id="14372" name="슬라이드 번호 개체 틀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D5179EF-7F30-4479-9289-1B4E609C41B5}" type="slidenum">
              <a:rPr lang="en-GB" altLang="ja-JP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GB" altLang="ja-JP"/>
          </a:p>
        </p:txBody>
      </p:sp>
      <p:sp>
        <p:nvSpPr>
          <p:cNvPr id="5" name="제목 4"/>
          <p:cNvSpPr>
            <a:spLocks noGrp="1"/>
          </p:cNvSpPr>
          <p:nvPr>
            <p:ph type="ctrTitle"/>
          </p:nvPr>
        </p:nvSpPr>
        <p:spPr>
          <a:xfrm>
            <a:off x="285750" y="106363"/>
            <a:ext cx="8572500" cy="7143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 smtClean="0"/>
              <a:t>Proposal</a:t>
            </a:r>
            <a:endParaRPr lang="ko-KR" altLang="en-US" dirty="0"/>
          </a:p>
        </p:txBody>
      </p:sp>
      <p:grpSp>
        <p:nvGrpSpPr>
          <p:cNvPr id="14374" name="그룹 126"/>
          <p:cNvGrpSpPr>
            <a:grpSpLocks/>
          </p:cNvGrpSpPr>
          <p:nvPr/>
        </p:nvGrpSpPr>
        <p:grpSpPr bwMode="auto">
          <a:xfrm>
            <a:off x="720725" y="3195638"/>
            <a:ext cx="2997200" cy="3186112"/>
            <a:chOff x="6146845" y="2095532"/>
            <a:chExt cx="2997155" cy="3184898"/>
          </a:xfrm>
        </p:grpSpPr>
        <p:grpSp>
          <p:nvGrpSpPr>
            <p:cNvPr id="14380" name="그룹 33"/>
            <p:cNvGrpSpPr>
              <a:grpSpLocks/>
            </p:cNvGrpSpPr>
            <p:nvPr/>
          </p:nvGrpSpPr>
          <p:grpSpPr bwMode="auto">
            <a:xfrm>
              <a:off x="6156176" y="2132856"/>
              <a:ext cx="2987824" cy="3147574"/>
              <a:chOff x="51205" y="2462609"/>
              <a:chExt cx="4537075" cy="4422775"/>
            </a:xfrm>
          </p:grpSpPr>
          <p:graphicFrame>
            <p:nvGraphicFramePr>
              <p:cNvPr id="14370" name="Object 34"/>
              <p:cNvGraphicFramePr>
                <a:graphicFrameLocks noChangeAspect="1"/>
              </p:cNvGraphicFramePr>
              <p:nvPr/>
            </p:nvGraphicFramePr>
            <p:xfrm>
              <a:off x="51205" y="2462609"/>
              <a:ext cx="4537075" cy="4422775"/>
            </p:xfrm>
            <a:graphic>
              <a:graphicData uri="http://schemas.openxmlformats.org/presentationml/2006/ole">
                <p:oleObj spid="_x0000_s14370" name="Visio" r:id="rId3" imgW="6301623" imgH="6141954" progId="Visio.Drawing.11">
                  <p:embed/>
                </p:oleObj>
              </a:graphicData>
            </a:graphic>
          </p:graphicFrame>
          <p:sp>
            <p:nvSpPr>
              <p:cNvPr id="14383" name="TextBox 131"/>
              <p:cNvSpPr txBox="1">
                <a:spLocks noChangeArrowheads="1"/>
              </p:cNvSpPr>
              <p:nvPr/>
            </p:nvSpPr>
            <p:spPr bwMode="auto">
              <a:xfrm>
                <a:off x="1799965" y="2957857"/>
                <a:ext cx="1027717" cy="302728"/>
              </a:xfrm>
              <a:prstGeom prst="rect">
                <a:avLst/>
              </a:prstGeom>
              <a:solidFill>
                <a:srgbClr val="0000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kumimoji="0" lang="en-US" altLang="ko-KR" sz="800" b="1">
                    <a:solidFill>
                      <a:schemeClr val="bg1"/>
                    </a:solidFill>
                    <a:ea typeface="맑은 고딕" pitchFamily="34" charset="-127"/>
                    <a:cs typeface="Arial" charset="0"/>
                  </a:rPr>
                  <a:t>VER-Scan</a:t>
                </a:r>
                <a:endParaRPr kumimoji="0" lang="ko-KR" altLang="en-US" sz="800" b="1">
                  <a:solidFill>
                    <a:schemeClr val="bg1"/>
                  </a:solidFill>
                  <a:ea typeface="맑은 고딕" pitchFamily="34" charset="-127"/>
                  <a:cs typeface="Arial" charset="0"/>
                </a:endParaRPr>
              </a:p>
            </p:txBody>
          </p:sp>
          <p:sp>
            <p:nvSpPr>
              <p:cNvPr id="14384" name="TextBox 132"/>
              <p:cNvSpPr txBox="1">
                <a:spLocks noChangeArrowheads="1"/>
              </p:cNvSpPr>
              <p:nvPr/>
            </p:nvSpPr>
            <p:spPr bwMode="auto">
              <a:xfrm>
                <a:off x="487816" y="4475574"/>
                <a:ext cx="1052059" cy="302728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kumimoji="0" lang="en-US" altLang="ko-KR" sz="800" b="1">
                    <a:solidFill>
                      <a:schemeClr val="bg1"/>
                    </a:solidFill>
                    <a:ea typeface="맑은 고딕" pitchFamily="34" charset="-127"/>
                    <a:cs typeface="Arial" charset="0"/>
                  </a:rPr>
                  <a:t>HOR-Scan</a:t>
                </a:r>
                <a:endParaRPr kumimoji="0" lang="ko-KR" altLang="en-US" sz="800" b="1">
                  <a:solidFill>
                    <a:schemeClr val="bg1"/>
                  </a:solidFill>
                  <a:ea typeface="맑은 고딕" pitchFamily="34" charset="-127"/>
                  <a:cs typeface="Arial" charset="0"/>
                </a:endParaRPr>
              </a:p>
            </p:txBody>
          </p:sp>
          <p:sp>
            <p:nvSpPr>
              <p:cNvPr id="14385" name="TextBox 133"/>
              <p:cNvSpPr txBox="1">
                <a:spLocks noChangeArrowheads="1"/>
              </p:cNvSpPr>
              <p:nvPr/>
            </p:nvSpPr>
            <p:spPr bwMode="auto">
              <a:xfrm>
                <a:off x="267622" y="5951504"/>
                <a:ext cx="1095874" cy="302728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kumimoji="0" lang="en-US" altLang="ko-KR" sz="800" b="1">
                    <a:solidFill>
                      <a:schemeClr val="bg1"/>
                    </a:solidFill>
                    <a:ea typeface="맑은 고딕" pitchFamily="34" charset="-127"/>
                    <a:cs typeface="Arial" charset="0"/>
                  </a:rPr>
                  <a:t>DIAG-Scan</a:t>
                </a:r>
                <a:endParaRPr kumimoji="0" lang="ko-KR" altLang="en-US" sz="800" b="1">
                  <a:solidFill>
                    <a:schemeClr val="bg1"/>
                  </a:solidFill>
                  <a:ea typeface="맑은 고딕" pitchFamily="34" charset="-127"/>
                  <a:cs typeface="Arial" charset="0"/>
                </a:endParaRPr>
              </a:p>
            </p:txBody>
          </p:sp>
          <p:sp>
            <p:nvSpPr>
              <p:cNvPr id="14386" name="TextBox 134"/>
              <p:cNvSpPr txBox="1">
                <a:spLocks noChangeArrowheads="1"/>
              </p:cNvSpPr>
              <p:nvPr/>
            </p:nvSpPr>
            <p:spPr bwMode="auto">
              <a:xfrm>
                <a:off x="311627" y="3119247"/>
                <a:ext cx="1095874" cy="302728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kumimoji="0" lang="en-US" altLang="ko-KR" sz="800" b="1">
                    <a:solidFill>
                      <a:schemeClr val="bg1"/>
                    </a:solidFill>
                    <a:ea typeface="맑은 고딕" pitchFamily="34" charset="-127"/>
                    <a:cs typeface="Arial" charset="0"/>
                  </a:rPr>
                  <a:t>DIAG-Scan</a:t>
                </a:r>
                <a:endParaRPr kumimoji="0" lang="ko-KR" altLang="en-US" sz="800" b="1">
                  <a:solidFill>
                    <a:schemeClr val="bg1"/>
                  </a:solidFill>
                  <a:ea typeface="맑은 고딕" pitchFamily="34" charset="-127"/>
                  <a:cs typeface="Arial" charset="0"/>
                </a:endParaRPr>
              </a:p>
            </p:txBody>
          </p:sp>
          <p:sp>
            <p:nvSpPr>
              <p:cNvPr id="14387" name="TextBox 135"/>
              <p:cNvSpPr txBox="1">
                <a:spLocks noChangeArrowheads="1"/>
              </p:cNvSpPr>
              <p:nvPr/>
            </p:nvSpPr>
            <p:spPr bwMode="auto">
              <a:xfrm>
                <a:off x="3285885" y="3119247"/>
                <a:ext cx="1095874" cy="302728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kumimoji="0" lang="en-US" altLang="ko-KR" sz="800" b="1">
                    <a:solidFill>
                      <a:schemeClr val="bg1"/>
                    </a:solidFill>
                    <a:ea typeface="맑은 고딕" pitchFamily="34" charset="-127"/>
                    <a:cs typeface="Arial" charset="0"/>
                  </a:rPr>
                  <a:t>DIAG-Scan</a:t>
                </a:r>
                <a:endParaRPr kumimoji="0" lang="ko-KR" altLang="en-US" sz="800" b="1">
                  <a:solidFill>
                    <a:schemeClr val="bg1"/>
                  </a:solidFill>
                  <a:ea typeface="맑은 고딕" pitchFamily="34" charset="-127"/>
                  <a:cs typeface="Arial" charset="0"/>
                </a:endParaRPr>
              </a:p>
            </p:txBody>
          </p:sp>
        </p:grpSp>
        <p:sp>
          <p:nvSpPr>
            <p:cNvPr id="129" name="모서리가 둥근 직사각형 128"/>
            <p:cNvSpPr/>
            <p:nvPr/>
          </p:nvSpPr>
          <p:spPr>
            <a:xfrm>
              <a:off x="6832635" y="2095532"/>
              <a:ext cx="1584301" cy="215818"/>
            </a:xfrm>
            <a:prstGeom prst="roundRect">
              <a:avLst/>
            </a:prstGeom>
            <a:ln w="285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/>
            </a:p>
          </p:txBody>
        </p:sp>
        <p:sp>
          <p:nvSpPr>
            <p:cNvPr id="130" name="모서리가 둥근 직사각형 129"/>
            <p:cNvSpPr/>
            <p:nvPr/>
          </p:nvSpPr>
          <p:spPr>
            <a:xfrm rot="16200000">
              <a:off x="5462932" y="3609390"/>
              <a:ext cx="1583721" cy="215897"/>
            </a:xfrm>
            <a:prstGeom prst="roundRect">
              <a:avLst/>
            </a:prstGeom>
            <a:ln w="28575">
              <a:solidFill>
                <a:srgbClr val="0000FF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/>
            </a:p>
          </p:txBody>
        </p:sp>
      </p:grpSp>
      <p:sp>
        <p:nvSpPr>
          <p:cNvPr id="14375" name="TextBox 29"/>
          <p:cNvSpPr txBox="1">
            <a:spLocks noChangeArrowheads="1"/>
          </p:cNvSpPr>
          <p:nvPr/>
        </p:nvSpPr>
        <p:spPr bwMode="auto">
          <a:xfrm>
            <a:off x="1987550" y="2997200"/>
            <a:ext cx="4699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ko-KR" sz="1000">
                <a:solidFill>
                  <a:srgbClr val="FF0000"/>
                </a:solidFill>
                <a:latin typeface="Calibri" pitchFamily="34" charset="0"/>
                <a:ea typeface="맑은 고딕" pitchFamily="34" charset="-127"/>
              </a:rPr>
              <a:t>(V</a:t>
            </a:r>
            <a:r>
              <a:rPr kumimoji="0" lang="en-US" altLang="ko-KR" sz="1000">
                <a:solidFill>
                  <a:srgbClr val="FF0000"/>
                </a:solidFill>
                <a:latin typeface="Calibri" pitchFamily="34" charset="0"/>
                <a:ea typeface="맑은 고딕" pitchFamily="34" charset="-127"/>
                <a:sym typeface="Symbol" pitchFamily="18" charset="2"/>
              </a:rPr>
              <a:t>4)</a:t>
            </a:r>
            <a:endParaRPr kumimoji="0" lang="ko-KR" altLang="en-US" sz="1000">
              <a:solidFill>
                <a:srgbClr val="FF0000"/>
              </a:solidFill>
              <a:latin typeface="Calibri" pitchFamily="34" charset="0"/>
              <a:ea typeface="맑은 고딕" pitchFamily="34" charset="-127"/>
            </a:endParaRPr>
          </a:p>
        </p:txBody>
      </p:sp>
      <p:sp>
        <p:nvSpPr>
          <p:cNvPr id="14376" name="TextBox 30"/>
          <p:cNvSpPr txBox="1">
            <a:spLocks noChangeArrowheads="1"/>
          </p:cNvSpPr>
          <p:nvPr/>
        </p:nvSpPr>
        <p:spPr bwMode="auto">
          <a:xfrm>
            <a:off x="323850" y="4683125"/>
            <a:ext cx="477838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0" lang="en-US" altLang="ko-KR" sz="1000">
                <a:solidFill>
                  <a:srgbClr val="0000FF"/>
                </a:solidFill>
                <a:latin typeface="Calibri" pitchFamily="34" charset="0"/>
                <a:ea typeface="맑은 고딕" pitchFamily="34" charset="-127"/>
              </a:rPr>
              <a:t>(H</a:t>
            </a:r>
            <a:r>
              <a:rPr kumimoji="0" lang="en-US" altLang="ko-KR" sz="1000">
                <a:solidFill>
                  <a:srgbClr val="0000FF"/>
                </a:solidFill>
                <a:latin typeface="Calibri" pitchFamily="34" charset="0"/>
                <a:ea typeface="맑은 고딕" pitchFamily="34" charset="-127"/>
                <a:sym typeface="Symbol" pitchFamily="18" charset="2"/>
              </a:rPr>
              <a:t>4)</a:t>
            </a:r>
            <a:endParaRPr kumimoji="0" lang="ko-KR" altLang="en-US" sz="1000">
              <a:solidFill>
                <a:srgbClr val="0000FF"/>
              </a:solidFill>
              <a:latin typeface="Calibri" pitchFamily="34" charset="0"/>
              <a:ea typeface="맑은 고딕" pitchFamily="34" charset="-127"/>
            </a:endParaRPr>
          </a:p>
        </p:txBody>
      </p:sp>
      <p:sp>
        <p:nvSpPr>
          <p:cNvPr id="32" name="타원 31"/>
          <p:cNvSpPr/>
          <p:nvPr/>
        </p:nvSpPr>
        <p:spPr>
          <a:xfrm>
            <a:off x="1658938" y="3422650"/>
            <a:ext cx="1152525" cy="538163"/>
          </a:xfrm>
          <a:prstGeom prst="ellipse">
            <a:avLst/>
          </a:prstGeom>
          <a:ln w="19050">
            <a:solidFill>
              <a:srgbClr val="009900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sp>
        <p:nvSpPr>
          <p:cNvPr id="33" name="타원 32"/>
          <p:cNvSpPr/>
          <p:nvPr/>
        </p:nvSpPr>
        <p:spPr>
          <a:xfrm>
            <a:off x="801688" y="4495800"/>
            <a:ext cx="1152525" cy="536575"/>
          </a:xfrm>
          <a:prstGeom prst="ellipse">
            <a:avLst/>
          </a:prstGeom>
          <a:ln w="19050">
            <a:solidFill>
              <a:srgbClr val="009900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/>
          </a:p>
        </p:txBody>
      </p:sp>
      <p:graphicFrame>
        <p:nvGraphicFramePr>
          <p:cNvPr id="42" name="표 41"/>
          <p:cNvGraphicFramePr>
            <a:graphicFrameLocks noGrp="1"/>
          </p:cNvGraphicFramePr>
          <p:nvPr/>
        </p:nvGraphicFramePr>
        <p:xfrm>
          <a:off x="3923928" y="3341712"/>
          <a:ext cx="4851083" cy="2895600"/>
        </p:xfrm>
        <a:graphic>
          <a:graphicData uri="http://schemas.openxmlformats.org/drawingml/2006/table">
            <a:tbl>
              <a:tblPr/>
              <a:tblGrid>
                <a:gridCol w="4101148"/>
                <a:gridCol w="749935"/>
              </a:tblGrid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 err="1">
                          <a:effectLst/>
                          <a:latin typeface="Times New Roman"/>
                          <a:ea typeface="맑은 고딕"/>
                          <a:cs typeface="Times New Roman"/>
                        </a:rPr>
                        <a:t>residual_coding</a:t>
                      </a:r>
                      <a:r>
                        <a:rPr lang="en-GB" sz="1000" dirty="0">
                          <a:effectLst/>
                          <a:latin typeface="Times New Roman"/>
                          <a:ea typeface="맑은 고딕"/>
                          <a:cs typeface="Times New Roman"/>
                        </a:rPr>
                        <a:t>( x0, y0, log2TrafoWidth, log2TrafoHeight, </a:t>
                      </a:r>
                      <a:r>
                        <a:rPr lang="en-GB" sz="1000" dirty="0" err="1">
                          <a:effectLst/>
                          <a:latin typeface="Times New Roman"/>
                          <a:ea typeface="맑은 고딕"/>
                          <a:cs typeface="Times New Roman"/>
                        </a:rPr>
                        <a:t>scanIdx</a:t>
                      </a:r>
                      <a:r>
                        <a:rPr lang="en-GB" sz="1000" dirty="0">
                          <a:effectLst/>
                          <a:latin typeface="Times New Roman"/>
                          <a:ea typeface="맑은 고딕"/>
                          <a:cs typeface="Times New Roman"/>
                        </a:rPr>
                        <a:t>, </a:t>
                      </a:r>
                      <a:r>
                        <a:rPr lang="en-GB" sz="1000" dirty="0" err="1">
                          <a:effectLst/>
                          <a:latin typeface="Times New Roman"/>
                          <a:ea typeface="맑은 고딕"/>
                          <a:cs typeface="Times New Roman"/>
                        </a:rPr>
                        <a:t>cIdx</a:t>
                      </a:r>
                      <a:r>
                        <a:rPr lang="en-GB" sz="1000" dirty="0">
                          <a:effectLst/>
                          <a:latin typeface="Times New Roman"/>
                          <a:ea typeface="맑은 고딕"/>
                          <a:cs typeface="Times New Roman"/>
                        </a:rPr>
                        <a:t> ) {</a:t>
                      </a:r>
                      <a:endParaRPr lang="ko-KR" sz="1000" dirty="0">
                        <a:effectLst/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 b="1">
                          <a:effectLst/>
                          <a:latin typeface="Times New Roman"/>
                          <a:ea typeface="맑은 고딕"/>
                        </a:rPr>
                        <a:t>Descriptor</a:t>
                      </a:r>
                      <a:endParaRPr lang="ko-KR" sz="1000" b="1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effectLst/>
                          <a:latin typeface="Times New Roman"/>
                          <a:ea typeface="맑은 고딕"/>
                          <a:cs typeface="Times New Roman"/>
                        </a:rPr>
                        <a:t>	</a:t>
                      </a:r>
                      <a:r>
                        <a:rPr lang="en-GB" sz="1000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if( </a:t>
                      </a:r>
                      <a:r>
                        <a:rPr lang="en-GB" sz="1000" dirty="0">
                          <a:effectLst/>
                          <a:latin typeface="Times New Roman"/>
                          <a:ea typeface="맑은 고딕"/>
                          <a:cs typeface="Times New Roman"/>
                        </a:rPr>
                        <a:t>log2Trafo</a:t>
                      </a:r>
                      <a:r>
                        <a:rPr lang="en-GB" sz="1000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Width </a:t>
                      </a:r>
                      <a:r>
                        <a:rPr lang="en-GB" sz="1000" dirty="0">
                          <a:effectLst/>
                          <a:latin typeface="Times New Roman"/>
                          <a:ea typeface="맑은 고딕"/>
                          <a:cs typeface="Times New Roman"/>
                        </a:rPr>
                        <a:t>= =</a:t>
                      </a:r>
                      <a:r>
                        <a:rPr lang="en-GB" sz="1000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 1 | | </a:t>
                      </a:r>
                      <a:r>
                        <a:rPr lang="en-GB" sz="1000" dirty="0">
                          <a:effectLst/>
                          <a:latin typeface="Times New Roman"/>
                          <a:ea typeface="맑은 고딕"/>
                          <a:cs typeface="Times New Roman"/>
                        </a:rPr>
                        <a:t>log2TrafoHeight</a:t>
                      </a:r>
                      <a:r>
                        <a:rPr lang="en-GB" sz="1000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 </a:t>
                      </a:r>
                      <a:r>
                        <a:rPr lang="en-GB" sz="1000" dirty="0">
                          <a:effectLst/>
                          <a:latin typeface="Times New Roman"/>
                          <a:ea typeface="맑은 고딕"/>
                          <a:cs typeface="Times New Roman"/>
                        </a:rPr>
                        <a:t>= =</a:t>
                      </a:r>
                      <a:r>
                        <a:rPr lang="en-GB" sz="1000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 1 )</a:t>
                      </a:r>
                      <a:r>
                        <a:rPr lang="en-GB" sz="1000" dirty="0">
                          <a:effectLst/>
                          <a:latin typeface="Times New Roman"/>
                          <a:ea typeface="맑은 고딕"/>
                          <a:cs typeface="Times New Roman"/>
                        </a:rPr>
                        <a:t> {</a:t>
                      </a:r>
                      <a:endParaRPr lang="ko-KR" sz="1000" dirty="0">
                        <a:effectLst/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 b="1">
                          <a:effectLst/>
                          <a:latin typeface="Times New Roman"/>
                          <a:ea typeface="맑은 고딕"/>
                        </a:rPr>
                        <a:t> </a:t>
                      </a:r>
                      <a:endParaRPr lang="ko-KR" sz="1000" b="1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맑은 고딕"/>
                          <a:cs typeface="Times New Roman"/>
                        </a:rPr>
                        <a:t>		log2Trafo</a:t>
                      </a:r>
                      <a:r>
                        <a:rPr lang="en-GB" sz="100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Width </a:t>
                      </a:r>
                      <a:r>
                        <a:rPr lang="en-GB" sz="1000">
                          <a:effectLst/>
                          <a:latin typeface="Times New Roman"/>
                          <a:ea typeface="맑은 고딕"/>
                          <a:cs typeface="Times New Roman"/>
                        </a:rPr>
                        <a:t>=</a:t>
                      </a:r>
                      <a:r>
                        <a:rPr lang="en-GB" sz="100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 2</a:t>
                      </a:r>
                      <a:endParaRPr lang="ko-KR" sz="1000">
                        <a:effectLst/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 b="1">
                          <a:effectLst/>
                          <a:latin typeface="Times New Roman"/>
                          <a:ea typeface="맑은 고딕"/>
                        </a:rPr>
                        <a:t> </a:t>
                      </a:r>
                      <a:endParaRPr lang="ko-KR" sz="1000" b="1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맑은 고딕"/>
                          <a:cs typeface="Times New Roman"/>
                        </a:rPr>
                        <a:t>		log2Trafo</a:t>
                      </a:r>
                      <a:r>
                        <a:rPr lang="en-GB" sz="100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Height </a:t>
                      </a:r>
                      <a:r>
                        <a:rPr lang="en-GB" sz="1000">
                          <a:effectLst/>
                          <a:latin typeface="Times New Roman"/>
                          <a:ea typeface="맑은 고딕"/>
                          <a:cs typeface="Times New Roman"/>
                        </a:rPr>
                        <a:t>=</a:t>
                      </a:r>
                      <a:r>
                        <a:rPr lang="en-GB" sz="100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 2</a:t>
                      </a:r>
                      <a:endParaRPr lang="ko-KR" sz="1000">
                        <a:effectLst/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 b="1">
                          <a:effectLst/>
                          <a:latin typeface="Times New Roman"/>
                          <a:ea typeface="맑은 고딕"/>
                        </a:rPr>
                        <a:t> </a:t>
                      </a:r>
                      <a:endParaRPr lang="ko-KR" sz="1000" b="1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맑은 고딕"/>
                          <a:cs typeface="Times New Roman"/>
                        </a:rPr>
                        <a:t>	</a:t>
                      </a:r>
                      <a:r>
                        <a:rPr lang="en-GB" sz="100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}</a:t>
                      </a:r>
                      <a:endParaRPr lang="ko-KR" sz="1000">
                        <a:effectLst/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 b="1">
                          <a:effectLst/>
                          <a:latin typeface="Times New Roman"/>
                          <a:ea typeface="맑은 고딕"/>
                        </a:rPr>
                        <a:t> </a:t>
                      </a:r>
                      <a:endParaRPr lang="ko-KR" sz="1000" b="1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	</a:t>
                      </a:r>
                      <a:r>
                        <a:rPr lang="en-GB" sz="1000" dirty="0">
                          <a:effectLst/>
                          <a:latin typeface="Times New Roman"/>
                          <a:ea typeface="맑은 고딕"/>
                          <a:cs typeface="Times New Roman"/>
                        </a:rPr>
                        <a:t>i</a:t>
                      </a:r>
                      <a:r>
                        <a:rPr lang="en-GB" sz="1000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f( </a:t>
                      </a:r>
                      <a:r>
                        <a:rPr lang="en-GB" sz="1000" dirty="0" err="1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transform_skip_enabled_flag</a:t>
                      </a:r>
                      <a:r>
                        <a:rPr lang="en-GB" sz="1000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 &amp;&amp; !cu_ </a:t>
                      </a:r>
                      <a:r>
                        <a:rPr lang="en-GB" sz="1000" dirty="0" err="1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transquant_bypass</a:t>
                      </a:r>
                      <a:r>
                        <a:rPr lang="en-GB" sz="1000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 _flag &amp;&amp;</a:t>
                      </a:r>
                      <a:br>
                        <a:rPr lang="en-GB" sz="1000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</a:br>
                      <a:r>
                        <a:rPr lang="en-GB" sz="1000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		(</a:t>
                      </a:r>
                      <a:r>
                        <a:rPr lang="en-GB" sz="1000" dirty="0" err="1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PredMode</a:t>
                      </a:r>
                      <a:r>
                        <a:rPr lang="en-GB" sz="1000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 = = MODE_INTRA) &amp;&amp; </a:t>
                      </a:r>
                      <a:br>
                        <a:rPr lang="en-GB" sz="1000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</a:br>
                      <a:r>
                        <a:rPr lang="en-GB" sz="1000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		( log2TrafoWidth = = 2) &amp;&amp; (log2TrafoHeight = = 2) ) </a:t>
                      </a:r>
                      <a:endParaRPr lang="ko-KR" sz="1000" dirty="0">
                        <a:effectLst/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 b="1">
                          <a:effectLst/>
                          <a:latin typeface="Times New Roman"/>
                          <a:ea typeface="맑은 고딕"/>
                        </a:rPr>
                        <a:t> </a:t>
                      </a:r>
                      <a:endParaRPr lang="ko-KR" sz="1000" b="1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		transform_skip_flag</a:t>
                      </a:r>
                      <a:r>
                        <a:rPr lang="en-GB" sz="100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[ x0 ][ y0 ][ cIdx ]</a:t>
                      </a:r>
                      <a:endParaRPr lang="ko-KR" sz="1000">
                        <a:effectLst/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 b="0">
                          <a:effectLst/>
                          <a:latin typeface="Times New Roman"/>
                          <a:ea typeface="맑은 고딕"/>
                        </a:rPr>
                        <a:t>ae(v)</a:t>
                      </a:r>
                      <a:endParaRPr lang="ko-KR" sz="1000" b="1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SimSun"/>
                          <a:cs typeface="Times New Roman"/>
                        </a:rPr>
                        <a:t>	</a:t>
                      </a: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if( </a:t>
                      </a: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SimSun"/>
                          <a:cs typeface="Times New Roman"/>
                        </a:rPr>
                        <a:t>transform_skip_flag[ x0 ][ y0 ][ cIdx ]</a:t>
                      </a: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 )</a:t>
                      </a:r>
                      <a:endParaRPr lang="ko-KR" sz="1000">
                        <a:effectLst/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 b="0">
                          <a:effectLst/>
                          <a:latin typeface="Times New Roman"/>
                          <a:ea typeface="맑은 고딕"/>
                        </a:rPr>
                        <a:t> </a:t>
                      </a:r>
                      <a:endParaRPr lang="ko-KR" sz="1000" b="1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SimSun"/>
                          <a:cs typeface="Times New Roman"/>
                        </a:rPr>
                        <a:t>		</a:t>
                      </a:r>
                      <a:r>
                        <a:rPr lang="en-GB" sz="10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scanIdx = ( scanIdx = = 1 ) ? 2 : ( ( scanIdx = = 2 ) ? 1 : 0 )</a:t>
                      </a:r>
                      <a:endParaRPr lang="ko-KR" sz="1000">
                        <a:effectLst/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 b="0">
                          <a:effectLst/>
                          <a:latin typeface="Times New Roman"/>
                          <a:ea typeface="맑은 고딕"/>
                        </a:rPr>
                        <a:t> </a:t>
                      </a:r>
                      <a:endParaRPr lang="ko-KR" sz="1000" b="1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effectLst/>
                          <a:latin typeface="Times New Roman"/>
                          <a:ea typeface="맑은 고딕"/>
                          <a:cs typeface="Times New Roman"/>
                        </a:rPr>
                        <a:t>	</a:t>
                      </a:r>
                      <a:r>
                        <a:rPr lang="en-GB" sz="1000" b="1" dirty="0" err="1">
                          <a:effectLst/>
                          <a:latin typeface="Times New Roman"/>
                          <a:ea typeface="맑은 고딕"/>
                          <a:cs typeface="Times New Roman"/>
                        </a:rPr>
                        <a:t>last_significant_coeff_x_prefix</a:t>
                      </a:r>
                      <a:endParaRPr lang="ko-KR" sz="1000" dirty="0">
                        <a:effectLst/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 b="0">
                          <a:effectLst/>
                          <a:latin typeface="Times New Roman"/>
                          <a:ea typeface="맑은 고딕"/>
                        </a:rPr>
                        <a:t>ae(v)</a:t>
                      </a:r>
                      <a:endParaRPr lang="ko-KR" sz="1000" b="1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맑은 고딕"/>
                          <a:cs typeface="Times New Roman"/>
                        </a:rPr>
                        <a:t>	</a:t>
                      </a:r>
                      <a:r>
                        <a:rPr lang="en-GB" sz="1000" b="1">
                          <a:effectLst/>
                          <a:latin typeface="Times New Roman"/>
                          <a:ea typeface="맑은 고딕"/>
                          <a:cs typeface="Times New Roman"/>
                        </a:rPr>
                        <a:t>last_significant_coeff_y_prefix</a:t>
                      </a:r>
                      <a:endParaRPr lang="ko-KR" sz="1000">
                        <a:effectLst/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 b="0">
                          <a:effectLst/>
                          <a:latin typeface="Times New Roman"/>
                          <a:ea typeface="맑은 고딕"/>
                        </a:rPr>
                        <a:t>ae(v)</a:t>
                      </a:r>
                      <a:endParaRPr lang="ko-KR" sz="1000" b="1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맑은 고딕"/>
                          <a:cs typeface="Times New Roman"/>
                        </a:rPr>
                        <a:t>	if( last_significant_coeff_x_prefix &gt; 3 )</a:t>
                      </a:r>
                      <a:endParaRPr lang="ko-KR" sz="1000">
                        <a:effectLst/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 b="0">
                          <a:effectLst/>
                          <a:latin typeface="Times New Roman"/>
                          <a:ea typeface="맑은 고딕"/>
                        </a:rPr>
                        <a:t> </a:t>
                      </a:r>
                      <a:endParaRPr lang="ko-KR" sz="1000" b="1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맑은 고딕"/>
                          <a:cs typeface="Times New Roman"/>
                        </a:rPr>
                        <a:t>		</a:t>
                      </a:r>
                      <a:r>
                        <a:rPr lang="en-GB" sz="1000" b="1">
                          <a:effectLst/>
                          <a:latin typeface="Times New Roman"/>
                          <a:ea typeface="맑은 고딕"/>
                          <a:cs typeface="Times New Roman"/>
                        </a:rPr>
                        <a:t>last_significant_coeff_x_suffix</a:t>
                      </a:r>
                      <a:endParaRPr lang="ko-KR" sz="1000">
                        <a:effectLst/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 b="0">
                          <a:effectLst/>
                          <a:latin typeface="Times New Roman"/>
                          <a:ea typeface="맑은 고딕"/>
                        </a:rPr>
                        <a:t>ae(v)</a:t>
                      </a:r>
                      <a:endParaRPr lang="ko-KR" sz="1000" b="1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맑은 고딕"/>
                          <a:cs typeface="Times New Roman"/>
                        </a:rPr>
                        <a:t>	if( last_significant_coeff_y_prefix &gt; 3 )</a:t>
                      </a:r>
                      <a:endParaRPr lang="ko-KR" sz="1000">
                        <a:effectLst/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 b="0">
                          <a:effectLst/>
                          <a:latin typeface="Times New Roman"/>
                          <a:ea typeface="맑은 고딕"/>
                        </a:rPr>
                        <a:t> </a:t>
                      </a:r>
                      <a:endParaRPr lang="ko-KR" sz="1000" b="1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맑은 고딕"/>
                          <a:cs typeface="Times New Roman"/>
                        </a:rPr>
                        <a:t>		</a:t>
                      </a:r>
                      <a:r>
                        <a:rPr lang="en-GB" sz="1000" b="1">
                          <a:effectLst/>
                          <a:latin typeface="Times New Roman"/>
                          <a:ea typeface="맑은 고딕"/>
                          <a:cs typeface="Times New Roman"/>
                        </a:rPr>
                        <a:t>last_significant_coeff_y_suffix</a:t>
                      </a:r>
                      <a:endParaRPr lang="ko-KR" sz="1000">
                        <a:effectLst/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 b="0">
                          <a:effectLst/>
                          <a:latin typeface="Times New Roman"/>
                          <a:ea typeface="맑은 고딕"/>
                        </a:rPr>
                        <a:t>ae(v)</a:t>
                      </a:r>
                      <a:endParaRPr lang="ko-KR" sz="1000" b="1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effectLst/>
                          <a:latin typeface="Times New Roman"/>
                          <a:ea typeface="맑은 고딕"/>
                          <a:cs typeface="Times New Roman"/>
                        </a:rPr>
                        <a:t>     …</a:t>
                      </a:r>
                      <a:endParaRPr lang="ko-KR" sz="1000">
                        <a:effectLst/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 b="0">
                          <a:effectLst/>
                          <a:latin typeface="Times New Roman"/>
                          <a:ea typeface="맑은 고딕"/>
                        </a:rPr>
                        <a:t> </a:t>
                      </a:r>
                      <a:endParaRPr lang="ko-KR" sz="1000" b="1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effectLst/>
                          <a:latin typeface="Times New Roman"/>
                          <a:ea typeface="맑은 고딕"/>
                          <a:cs typeface="Times New Roman"/>
                        </a:rPr>
                        <a:t>}</a:t>
                      </a:r>
                      <a:endParaRPr lang="ko-KR" sz="1000" dirty="0">
                        <a:effectLst/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000" dirty="0">
                          <a:effectLst/>
                          <a:latin typeface="Times New Roman"/>
                          <a:ea typeface="맑은 고딕"/>
                        </a:rPr>
                        <a:t> </a:t>
                      </a:r>
                      <a:endParaRPr lang="ko-KR" sz="10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285750" y="1000125"/>
            <a:ext cx="3133725" cy="2860675"/>
          </a:xfrm>
        </p:spPr>
        <p:txBody>
          <a:bodyPr>
            <a:normAutofit fontScale="850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 smtClean="0"/>
              <a:t>Experimental Results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altLang="ko-KR" dirty="0" smtClean="0"/>
              <a:t>Anchor: TS-enabled HM7.0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altLang="ko-KR" dirty="0" smtClean="0"/>
              <a:t>JCTVC-J0202 is verified by Sharp (JCTVC-J0386)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altLang="ko-KR" dirty="0" smtClean="0"/>
              <a:t>JCTVC-J0212 </a:t>
            </a:r>
            <a:r>
              <a:rPr lang="en-US" altLang="ko-KR" dirty="0"/>
              <a:t>is </a:t>
            </a:r>
            <a:r>
              <a:rPr lang="en-US" altLang="ko-KR" dirty="0" smtClean="0"/>
              <a:t>verified </a:t>
            </a:r>
            <a:r>
              <a:rPr lang="en-US" altLang="ko-KR" dirty="0"/>
              <a:t>by </a:t>
            </a:r>
            <a:r>
              <a:rPr lang="en-US" altLang="ko-KR" dirty="0" smtClean="0"/>
              <a:t>TI (JCTVC-J0212)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altLang="ko-KR" dirty="0" smtClean="0"/>
              <a:t>JCTVC-J0313 is verified </a:t>
            </a:r>
            <a:r>
              <a:rPr lang="en-US" altLang="ko-KR" dirty="0"/>
              <a:t>by I2R </a:t>
            </a:r>
            <a:r>
              <a:rPr lang="en-US" altLang="ko-KR" dirty="0" smtClean="0"/>
              <a:t>(JCTVC-J0407)</a:t>
            </a:r>
          </a:p>
          <a:p>
            <a:pPr lvl="2" fontAlgn="auto">
              <a:spcAft>
                <a:spcPts val="0"/>
              </a:spcAft>
              <a:defRPr/>
            </a:pPr>
            <a:endParaRPr lang="en-US" altLang="ko-KR" dirty="0"/>
          </a:p>
          <a:p>
            <a:pPr lvl="1" fontAlgn="auto">
              <a:spcAft>
                <a:spcPts val="0"/>
              </a:spcAft>
              <a:defRPr/>
            </a:pPr>
            <a:endParaRPr lang="en-US" altLang="ko-KR" dirty="0" smtClean="0"/>
          </a:p>
          <a:p>
            <a:pPr lvl="1" fontAlgn="auto">
              <a:spcAft>
                <a:spcPts val="0"/>
              </a:spcAft>
              <a:defRPr/>
            </a:pPr>
            <a:endParaRPr lang="en-US" altLang="ko-KR" dirty="0" smtClean="0"/>
          </a:p>
        </p:txBody>
      </p:sp>
      <p:sp>
        <p:nvSpPr>
          <p:cNvPr id="27650" name="슬라이드 번호 개체 틀 2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E14D797-86A6-47BC-BF39-C6B97BF9DB24}" type="slidenum">
              <a:rPr lang="en-GB" altLang="ja-JP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GB" altLang="ja-JP"/>
          </a:p>
        </p:txBody>
      </p:sp>
      <p:sp>
        <p:nvSpPr>
          <p:cNvPr id="4" name="제목 3"/>
          <p:cNvSpPr>
            <a:spLocks noGrp="1"/>
          </p:cNvSpPr>
          <p:nvPr>
            <p:ph type="ctrTitle"/>
          </p:nvPr>
        </p:nvSpPr>
        <p:spPr>
          <a:xfrm>
            <a:off x="285750" y="106363"/>
            <a:ext cx="8572500" cy="7143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 smtClean="0"/>
              <a:t>Results</a:t>
            </a:r>
            <a:endParaRPr lang="ko-KR" altLang="en-US" dirty="0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3563938" y="1149350"/>
          <a:ext cx="4968875" cy="5159375"/>
        </p:xfrm>
        <a:graphic>
          <a:graphicData uri="http://schemas.openxmlformats.org/drawingml/2006/table">
            <a:tbl>
              <a:tblPr/>
              <a:tblGrid>
                <a:gridCol w="1008062"/>
                <a:gridCol w="658813"/>
                <a:gridCol w="660400"/>
                <a:gridCol w="660400"/>
                <a:gridCol w="660400"/>
                <a:gridCol w="660400"/>
                <a:gridCol w="660400"/>
              </a:tblGrid>
              <a:tr h="1381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맑은 고딕" pitchFamily="34" charset="-127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All Intra Main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All Intra HE10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맑은 고딕" pitchFamily="34" charset="-127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Y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U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V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Y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U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V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Class A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Class B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-0.1%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Class C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-0.1%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-0.2%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-0.1%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-0.1%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-0.1%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-0.1%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Class D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-0.1%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-0.1%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-0.2%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-0.1%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-0.1%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-0.2%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81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Class E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81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Overall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-0.1%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-0.1%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-0.1%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-0.1%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81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　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-0.1%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-0.1%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-0.1%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-0.1%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81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Class F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-0.9%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-0.9%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-1.0%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-0.9%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-0.8%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-0.8%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Enc Time[%]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101%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100%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460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Dec Time[%]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100%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99%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381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맑은 고딕" pitchFamily="34" charset="-127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맑은 고딕" pitchFamily="34" charset="-127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맑은 고딕" pitchFamily="34" charset="-127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맑은 고딕" pitchFamily="34" charset="-127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맑은 고딕" pitchFamily="34" charset="-127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맑은 고딕" pitchFamily="34" charset="-127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맑은 고딕" pitchFamily="34" charset="-127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맑은 고딕" pitchFamily="34" charset="-127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Random Access Main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Random Access HE10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381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맑은 고딕" pitchFamily="34" charset="-127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Y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U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V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Y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U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V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Class A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0.1%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-0.2%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-0.4%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Class B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-0.1%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Class C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-0.1%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-0.2%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-0.1%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Class D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-0.1%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-0.2%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-0.1%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-0.2%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-0.6%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81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Class E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　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맑은 고딕" pitchFamily="34" charset="-127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　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　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맑은 고딕" pitchFamily="34" charset="-127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　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81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Overall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-0.1%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-0.1%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-0.1%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-0.3%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81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　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-0.1%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-0.1%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-0.1%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-0.3%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81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Class F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-0.7%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-0.6%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-0.9%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-0.7%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-0.5%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-0.6%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Enc Time[%]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100%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99%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381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Dec Time[%]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100%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99%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381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맑은 고딕" pitchFamily="34" charset="-127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맑은 고딕" pitchFamily="34" charset="-127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맑은 고딕" pitchFamily="34" charset="-127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맑은 고딕" pitchFamily="34" charset="-127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맑은 고딕" pitchFamily="34" charset="-127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맑은 고딕" pitchFamily="34" charset="-127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맑은 고딕" pitchFamily="34" charset="-127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81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맑은 고딕" pitchFamily="34" charset="-127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Low delay B Main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Low delay B HE10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381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7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맑은 고딕" pitchFamily="34" charset="-127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Y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U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V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Y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U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V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Class A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　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　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　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　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　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　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Class B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0.1%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-0.1%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0.1%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-0.1%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Class C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0.1%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-0.1%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Class D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0.4%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0.4%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0.5%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81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Class E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0.1%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-0.7%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-0.8%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0.1%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-0.9%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81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Overall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-0.1%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81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　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-0.1%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0.0%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81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Class F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-0.5%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-0.3%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-0.9%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-0.3%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0.3%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0.3%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7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Enc Time[%]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100%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99%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381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Dec Time[%]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100%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맑은 고딕" pitchFamily="34" charset="-127"/>
                        </a:rPr>
                        <a:t>99%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내용 개체 틀 1"/>
          <p:cNvSpPr>
            <a:spLocks noGrp="1"/>
          </p:cNvSpPr>
          <p:nvPr>
            <p:ph idx="1"/>
          </p:nvPr>
        </p:nvSpPr>
        <p:spPr bwMode="auto">
          <a:xfrm>
            <a:off x="285750" y="1000125"/>
            <a:ext cx="8572500" cy="536733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ko-KR" smtClean="0"/>
              <a:t>ScanType swapping for transform skipped blocks</a:t>
            </a:r>
          </a:p>
          <a:p>
            <a:pPr lvl="1"/>
            <a:r>
              <a:rPr lang="en-US" altLang="ko-KR" smtClean="0"/>
              <a:t>0.9% gain in class F with a simple index swapping with transform skip</a:t>
            </a:r>
          </a:p>
          <a:p>
            <a:pPr lvl="1"/>
            <a:r>
              <a:rPr lang="en-US" altLang="ko-KR" smtClean="0"/>
              <a:t>No change in decoding process involved</a:t>
            </a:r>
          </a:p>
          <a:p>
            <a:pPr lvl="1"/>
            <a:r>
              <a:rPr lang="en-US" altLang="ko-KR" smtClean="0"/>
              <a:t>Proponents suggest adopting the proposed method into the DIS</a:t>
            </a:r>
            <a:endParaRPr lang="ko-KR" altLang="en-US" smtClean="0"/>
          </a:p>
        </p:txBody>
      </p:sp>
      <p:sp>
        <p:nvSpPr>
          <p:cNvPr id="28674" name="슬라이드 번호 개체 틀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A6457F1-5635-47DD-9058-261D0E61CE15}" type="slidenum">
              <a:rPr lang="en-GB" altLang="ja-JP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GB" altLang="ja-JP"/>
          </a:p>
        </p:txBody>
      </p:sp>
      <p:sp>
        <p:nvSpPr>
          <p:cNvPr id="5" name="제목 4"/>
          <p:cNvSpPr>
            <a:spLocks noGrp="1"/>
          </p:cNvSpPr>
          <p:nvPr>
            <p:ph type="ctrTitle"/>
          </p:nvPr>
        </p:nvSpPr>
        <p:spPr>
          <a:xfrm>
            <a:off x="285750" y="106363"/>
            <a:ext cx="8572500" cy="7143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 smtClean="0"/>
              <a:t>Conclusion</a:t>
            </a:r>
            <a:endParaRPr lang="ko-KR" altLang="en-US" dirty="0"/>
          </a:p>
        </p:txBody>
      </p:sp>
      <p:graphicFrame>
        <p:nvGraphicFramePr>
          <p:cNvPr id="6" name="표 41"/>
          <p:cNvGraphicFramePr>
            <a:graphicFrameLocks noGrp="1"/>
          </p:cNvGraphicFramePr>
          <p:nvPr/>
        </p:nvGraphicFramePr>
        <p:xfrm>
          <a:off x="827584" y="3429000"/>
          <a:ext cx="7334728" cy="2304258"/>
        </p:xfrm>
        <a:graphic>
          <a:graphicData uri="http://schemas.openxmlformats.org/drawingml/2006/table">
            <a:tbl>
              <a:tblPr/>
              <a:tblGrid>
                <a:gridCol w="6200843"/>
                <a:gridCol w="1133885"/>
              </a:tblGrid>
              <a:tr h="23042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500" dirty="0" smtClean="0">
                          <a:effectLst/>
                          <a:latin typeface="Times New Roman"/>
                          <a:ea typeface="맑은 고딕"/>
                          <a:cs typeface="Times New Roman"/>
                        </a:rPr>
                        <a:t> …</a:t>
                      </a:r>
                      <a:endParaRPr lang="ko-KR" sz="1500" dirty="0">
                        <a:effectLst/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103691" marR="103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500" b="1">
                          <a:effectLst/>
                          <a:latin typeface="Times New Roman"/>
                          <a:ea typeface="맑은 고딕"/>
                        </a:rPr>
                        <a:t> </a:t>
                      </a:r>
                      <a:endParaRPr lang="ko-KR" sz="1500" b="1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103691" marR="103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127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500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	</a:t>
                      </a:r>
                      <a:r>
                        <a:rPr lang="en-GB" sz="1500" dirty="0">
                          <a:effectLst/>
                          <a:latin typeface="Times New Roman"/>
                          <a:ea typeface="맑은 고딕"/>
                          <a:cs typeface="Times New Roman"/>
                        </a:rPr>
                        <a:t>i</a:t>
                      </a:r>
                      <a:r>
                        <a:rPr lang="en-GB" sz="1500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f( </a:t>
                      </a:r>
                      <a:r>
                        <a:rPr lang="en-GB" sz="1500" dirty="0" err="1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transform_skip_enabled_flag</a:t>
                      </a:r>
                      <a:r>
                        <a:rPr lang="en-GB" sz="1500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 &amp;&amp; !cu_ </a:t>
                      </a:r>
                      <a:r>
                        <a:rPr lang="en-GB" sz="1500" dirty="0" err="1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transquant_bypass</a:t>
                      </a:r>
                      <a:r>
                        <a:rPr lang="en-GB" sz="1500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 _flag &amp;&amp;</a:t>
                      </a:r>
                      <a:br>
                        <a:rPr lang="en-GB" sz="1500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</a:br>
                      <a:r>
                        <a:rPr lang="en-GB" sz="1500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		(</a:t>
                      </a:r>
                      <a:r>
                        <a:rPr lang="en-GB" sz="1500" dirty="0" err="1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PredMode</a:t>
                      </a:r>
                      <a:r>
                        <a:rPr lang="en-GB" sz="1500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 = = MODE_INTRA) &amp;&amp; </a:t>
                      </a:r>
                      <a:br>
                        <a:rPr lang="en-GB" sz="1500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</a:br>
                      <a:r>
                        <a:rPr lang="en-GB" sz="1500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		( log2TrafoWidth = = 2) &amp;&amp; (log2TrafoHeight = = 2) ) </a:t>
                      </a:r>
                      <a:endParaRPr lang="ko-KR" sz="1500" dirty="0">
                        <a:effectLst/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103691" marR="103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500" b="1">
                          <a:effectLst/>
                          <a:latin typeface="Times New Roman"/>
                          <a:ea typeface="맑은 고딕"/>
                        </a:rPr>
                        <a:t> </a:t>
                      </a:r>
                      <a:endParaRPr lang="ko-KR" sz="1500" b="1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103691" marR="103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42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500" b="1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		transform_skip_flag</a:t>
                      </a:r>
                      <a:r>
                        <a:rPr lang="en-GB" sz="150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[ x0 ][ y0 ][ cIdx ]</a:t>
                      </a:r>
                      <a:endParaRPr lang="ko-KR" sz="1500">
                        <a:effectLst/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103691" marR="103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500" b="0">
                          <a:effectLst/>
                          <a:latin typeface="Times New Roman"/>
                          <a:ea typeface="맑은 고딕"/>
                        </a:rPr>
                        <a:t>ae(v)</a:t>
                      </a:r>
                      <a:endParaRPr lang="ko-KR" sz="1500" b="1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103691" marR="103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42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5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SimSun"/>
                          <a:cs typeface="Times New Roman"/>
                        </a:rPr>
                        <a:t>	</a:t>
                      </a:r>
                      <a:r>
                        <a:rPr lang="en-GB" sz="15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if( </a:t>
                      </a:r>
                      <a:r>
                        <a:rPr lang="en-GB" sz="15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SimSun"/>
                          <a:cs typeface="Times New Roman"/>
                        </a:rPr>
                        <a:t>transform_skip_flag[ x0 ][ y0 ][ cIdx ]</a:t>
                      </a:r>
                      <a:r>
                        <a:rPr lang="en-GB" sz="15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 )</a:t>
                      </a:r>
                      <a:endParaRPr lang="ko-KR" sz="1500">
                        <a:effectLst/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103691" marR="103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500" b="0">
                          <a:effectLst/>
                          <a:latin typeface="Times New Roman"/>
                          <a:ea typeface="맑은 고딕"/>
                        </a:rPr>
                        <a:t> </a:t>
                      </a:r>
                      <a:endParaRPr lang="ko-KR" sz="1500" b="1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103691" marR="103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42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5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SimSun"/>
                          <a:cs typeface="Times New Roman"/>
                        </a:rPr>
                        <a:t>		</a:t>
                      </a:r>
                      <a:r>
                        <a:rPr lang="en-GB" sz="15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scanIdx = ( scanIdx = = 1 ) ? 2 : ( ( scanIdx = = 2 ) ? 1 : 0 )</a:t>
                      </a:r>
                      <a:endParaRPr lang="ko-KR" sz="1500">
                        <a:effectLst/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103691" marR="103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500" b="0">
                          <a:effectLst/>
                          <a:latin typeface="Times New Roman"/>
                          <a:ea typeface="맑은 고딕"/>
                        </a:rPr>
                        <a:t> </a:t>
                      </a:r>
                      <a:endParaRPr lang="ko-KR" sz="1500" b="1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103691" marR="103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42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500" dirty="0">
                          <a:effectLst/>
                          <a:latin typeface="Times New Roman"/>
                          <a:ea typeface="맑은 고딕"/>
                          <a:cs typeface="Times New Roman"/>
                        </a:rPr>
                        <a:t>	</a:t>
                      </a:r>
                      <a:r>
                        <a:rPr lang="en-GB" sz="1500" b="1" dirty="0" err="1">
                          <a:effectLst/>
                          <a:latin typeface="Times New Roman"/>
                          <a:ea typeface="맑은 고딕"/>
                          <a:cs typeface="Times New Roman"/>
                        </a:rPr>
                        <a:t>last_significant_coeff_x_prefix</a:t>
                      </a:r>
                      <a:endParaRPr lang="ko-KR" sz="1500" dirty="0">
                        <a:effectLst/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103691" marR="103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500" b="0">
                          <a:effectLst/>
                          <a:latin typeface="Times New Roman"/>
                          <a:ea typeface="맑은 고딕"/>
                        </a:rPr>
                        <a:t>ae(v)</a:t>
                      </a:r>
                      <a:endParaRPr lang="ko-KR" sz="1500" b="1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103691" marR="103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42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500">
                          <a:effectLst/>
                          <a:latin typeface="Times New Roman"/>
                          <a:ea typeface="맑은 고딕"/>
                          <a:cs typeface="Times New Roman"/>
                        </a:rPr>
                        <a:t>	</a:t>
                      </a:r>
                      <a:r>
                        <a:rPr lang="en-GB" sz="1500" b="1">
                          <a:effectLst/>
                          <a:latin typeface="Times New Roman"/>
                          <a:ea typeface="맑은 고딕"/>
                          <a:cs typeface="Times New Roman"/>
                        </a:rPr>
                        <a:t>last_significant_coeff_y_prefix</a:t>
                      </a:r>
                      <a:endParaRPr lang="ko-KR" sz="1500">
                        <a:effectLst/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103691" marR="103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500" b="0">
                          <a:effectLst/>
                          <a:latin typeface="Times New Roman"/>
                          <a:ea typeface="맑은 고딕"/>
                        </a:rPr>
                        <a:t>ae(v)</a:t>
                      </a:r>
                      <a:endParaRPr lang="ko-KR" sz="1500" b="1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103691" marR="103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426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500" dirty="0" smtClean="0">
                          <a:effectLst/>
                          <a:latin typeface="Times New Roman"/>
                          <a:ea typeface="맑은 고딕"/>
                          <a:cs typeface="Times New Roman"/>
                        </a:rPr>
                        <a:t> …</a:t>
                      </a:r>
                      <a:endParaRPr lang="ko-KR" altLang="en-US" sz="1500" dirty="0">
                        <a:effectLst/>
                        <a:latin typeface="Times"/>
                        <a:ea typeface="+mn-ea"/>
                        <a:cs typeface="Times New Roman"/>
                      </a:endParaRPr>
                    </a:p>
                  </a:txBody>
                  <a:tcPr marL="103691" marR="103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500" dirty="0">
                          <a:effectLst/>
                          <a:latin typeface="Times New Roman"/>
                          <a:ea typeface="맑은 고딕"/>
                        </a:rPr>
                        <a:t> </a:t>
                      </a:r>
                      <a:endParaRPr lang="ko-KR" sz="15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103691" marR="1036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8677" name="TextBox 2"/>
          <p:cNvSpPr txBox="1">
            <a:spLocks noChangeArrowheads="1"/>
          </p:cNvSpPr>
          <p:nvPr/>
        </p:nvSpPr>
        <p:spPr bwMode="auto">
          <a:xfrm>
            <a:off x="827088" y="2944813"/>
            <a:ext cx="30972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en-US" altLang="ja-JP">
                <a:latin typeface="Times New Roman" pitchFamily="18" charset="0"/>
                <a:cs typeface="Times New Roman" pitchFamily="18" charset="0"/>
              </a:rPr>
              <a:t>Changes to residual_coding():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Box 9"/>
          <p:cNvSpPr txBox="1">
            <a:spLocks noChangeArrowheads="1"/>
          </p:cNvSpPr>
          <p:nvPr/>
        </p:nvSpPr>
        <p:spPr bwMode="auto">
          <a:xfrm>
            <a:off x="1000125" y="2714625"/>
            <a:ext cx="7197725" cy="923925"/>
          </a:xfrm>
          <a:prstGeom prst="rect">
            <a:avLst/>
          </a:prstGeom>
          <a:solidFill>
            <a:srgbClr val="FFFFFF">
              <a:alpha val="69803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0" lang="en-US" altLang="ko-KR" sz="5400" b="1" i="1">
                <a:latin typeface="Cambria" pitchFamily="18" charset="0"/>
                <a:ea typeface="맑은 고딕" pitchFamily="34" charset="-127"/>
              </a:rPr>
              <a:t>Thank You Very Much !</a:t>
            </a:r>
          </a:p>
        </p:txBody>
      </p:sp>
      <p:grpSp>
        <p:nvGrpSpPr>
          <p:cNvPr id="29698" name="Group 83"/>
          <p:cNvGrpSpPr>
            <a:grpSpLocks/>
          </p:cNvGrpSpPr>
          <p:nvPr/>
        </p:nvGrpSpPr>
        <p:grpSpPr bwMode="auto">
          <a:xfrm>
            <a:off x="0" y="0"/>
            <a:ext cx="9144000" cy="908050"/>
            <a:chOff x="102" y="3430"/>
            <a:chExt cx="5658" cy="422"/>
          </a:xfrm>
        </p:grpSpPr>
        <p:pic>
          <p:nvPicPr>
            <p:cNvPr id="29700" name="Picture 84" descr="j030296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02" y="3430"/>
              <a:ext cx="558" cy="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01" name="Picture 85" descr="j014906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70" y="3430"/>
              <a:ext cx="274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02" name="Picture 86" descr="j021600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372" y="3430"/>
              <a:ext cx="626" cy="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03" name="Picture 87" descr="j0386406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954" y="3430"/>
              <a:ext cx="407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04" name="Picture 88" descr="j0149053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008" y="3430"/>
              <a:ext cx="626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05" name="Picture 89" descr="j0149054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645" y="3430"/>
              <a:ext cx="627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06" name="Picture 90" descr="j0316505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3282" y="3430"/>
              <a:ext cx="626" cy="4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07" name="Picture 91" descr="j0386250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919" y="3430"/>
              <a:ext cx="627" cy="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08" name="Picture 92" descr="j0386260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4556" y="3430"/>
              <a:ext cx="626" cy="4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09" name="Picture 93" descr="j0227721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5193" y="3430"/>
              <a:ext cx="567" cy="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9699" name="슬라이드 번호 개체 틀 2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25333D5-B1D4-4B40-A6E2-CF211B8EC147}" type="slidenum">
              <a:rPr lang="en-GB" altLang="ja-JP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GB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chemeClr val="tx1"/>
          </a:solidFill>
          <a:headEnd type="none" w="med" len="med"/>
          <a:tailEnd type="none" w="med" len="med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2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chemeClr val="tx1"/>
          </a:solidFill>
          <a:headEnd type="none" w="med" len="med"/>
          <a:tailEnd type="none" w="med" len="med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200" dirty="0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31165</TotalTime>
  <Words>463</Words>
  <Application>Microsoft Office PowerPoint</Application>
  <PresentationFormat>画面に合わせる (4:3)</PresentationFormat>
  <Paragraphs>264</Paragraphs>
  <Slides>7</Slides>
  <Notes>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9</vt:i4>
      </vt:variant>
      <vt:variant>
        <vt:lpstr>デザイン テンプレート</vt:lpstr>
      </vt:variant>
      <vt:variant>
        <vt:i4>7</vt:i4>
      </vt:variant>
      <vt:variant>
        <vt:lpstr>埋め込まれた OLE サーバー</vt:lpstr>
      </vt:variant>
      <vt:variant>
        <vt:i4>2</vt:i4>
      </vt:variant>
      <vt:variant>
        <vt:lpstr>スライド タイトル</vt:lpstr>
      </vt:variant>
      <vt:variant>
        <vt:i4>7</vt:i4>
      </vt:variant>
    </vt:vector>
  </HeadingPairs>
  <TitlesOfParts>
    <vt:vector size="25" baseType="lpstr">
      <vt:lpstr>Calibri</vt:lpstr>
      <vt:lpstr>ＭＳ Ｐゴシック</vt:lpstr>
      <vt:lpstr>Arial</vt:lpstr>
      <vt:lpstr>맑은 고딕</vt:lpstr>
      <vt:lpstr>HY헤드라인M</vt:lpstr>
      <vt:lpstr>Cambria</vt:lpstr>
      <vt:lpstr>Wingdings</vt:lpstr>
      <vt:lpstr>Times New Roman</vt:lpstr>
      <vt:lpstr>Symbol</vt:lpstr>
      <vt:lpstr>Office 테마</vt:lpstr>
      <vt:lpstr>1_Office 테마</vt:lpstr>
      <vt:lpstr>Office 테마</vt:lpstr>
      <vt:lpstr>Office 테마</vt:lpstr>
      <vt:lpstr>Office 테마</vt:lpstr>
      <vt:lpstr>1_Office 테마</vt:lpstr>
      <vt:lpstr>1_Office 테마</vt:lpstr>
      <vt:lpstr>Image</vt:lpstr>
      <vt:lpstr>Visio</vt:lpstr>
      <vt:lpstr>&lt;JCTVC-J0202/J0212/J0313&gt;  ScanType Swapping for Transform Skip Mode</vt:lpstr>
      <vt:lpstr>Introduction</vt:lpstr>
      <vt:lpstr>A Case Study</vt:lpstr>
      <vt:lpstr>Proposal</vt:lpstr>
      <vt:lpstr>Results</vt:lpstr>
      <vt:lpstr>Conclusion</vt:lpstr>
      <vt:lpstr>スライド 7</vt:lpstr>
    </vt:vector>
  </TitlesOfParts>
  <Company>ETRI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&lt;JCTVC-J0202/J0212/J0313&gt; </dc:title>
  <dc:creator>Hui Yong Kim;Toshiyasu Sugio;Robert Cohen</dc:creator>
  <cp:lastModifiedBy>全社標準ＰＣ</cp:lastModifiedBy>
  <cp:revision>3892</cp:revision>
  <cp:lastPrinted>2012-07-09T01:06:39Z</cp:lastPrinted>
  <dcterms:created xsi:type="dcterms:W3CDTF">2008-12-20T02:38:24Z</dcterms:created>
  <dcterms:modified xsi:type="dcterms:W3CDTF">2012-07-12T17:08:35Z</dcterms:modified>
</cp:coreProperties>
</file>